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117"/>
  </p:notesMasterIdLst>
  <p:handoutMasterIdLst>
    <p:handoutMasterId r:id="rId118"/>
  </p:handoutMasterIdLst>
  <p:sldIdLst>
    <p:sldId id="256" r:id="rId2"/>
    <p:sldId id="387" r:id="rId3"/>
    <p:sldId id="257" r:id="rId4"/>
    <p:sldId id="1001" r:id="rId5"/>
    <p:sldId id="1002" r:id="rId6"/>
    <p:sldId id="1003" r:id="rId7"/>
    <p:sldId id="1004" r:id="rId8"/>
    <p:sldId id="1005" r:id="rId9"/>
    <p:sldId id="1006" r:id="rId10"/>
    <p:sldId id="1125" r:id="rId11"/>
    <p:sldId id="1124" r:id="rId12"/>
    <p:sldId id="1123" r:id="rId13"/>
    <p:sldId id="1007" r:id="rId14"/>
    <p:sldId id="1008" r:id="rId15"/>
    <p:sldId id="1009" r:id="rId16"/>
    <p:sldId id="1010" r:id="rId17"/>
    <p:sldId id="1011" r:id="rId18"/>
    <p:sldId id="1012" r:id="rId19"/>
    <p:sldId id="1013" r:id="rId20"/>
    <p:sldId id="1014" r:id="rId21"/>
    <p:sldId id="1015" r:id="rId22"/>
    <p:sldId id="1017" r:id="rId23"/>
    <p:sldId id="1018" r:id="rId24"/>
    <p:sldId id="1019" r:id="rId25"/>
    <p:sldId id="1020" r:id="rId26"/>
    <p:sldId id="1021" r:id="rId27"/>
    <p:sldId id="1022" r:id="rId28"/>
    <p:sldId id="1116" r:id="rId29"/>
    <p:sldId id="1023" r:id="rId30"/>
    <p:sldId id="1024" r:id="rId31"/>
    <p:sldId id="1117" r:id="rId32"/>
    <p:sldId id="1118" r:id="rId33"/>
    <p:sldId id="1119" r:id="rId34"/>
    <p:sldId id="1120" r:id="rId35"/>
    <p:sldId id="1121" r:id="rId36"/>
    <p:sldId id="1025" r:id="rId37"/>
    <p:sldId id="1026" r:id="rId38"/>
    <p:sldId id="1122" r:id="rId39"/>
    <p:sldId id="1027" r:id="rId40"/>
    <p:sldId id="1028" r:id="rId41"/>
    <p:sldId id="1029" r:id="rId42"/>
    <p:sldId id="1030" r:id="rId43"/>
    <p:sldId id="1031" r:id="rId44"/>
    <p:sldId id="1032" r:id="rId45"/>
    <p:sldId id="1033" r:id="rId46"/>
    <p:sldId id="1034" r:id="rId47"/>
    <p:sldId id="1035" r:id="rId48"/>
    <p:sldId id="1036" r:id="rId49"/>
    <p:sldId id="1037" r:id="rId50"/>
    <p:sldId id="1038" r:id="rId51"/>
    <p:sldId id="1039" r:id="rId52"/>
    <p:sldId id="1040" r:id="rId53"/>
    <p:sldId id="1041" r:id="rId54"/>
    <p:sldId id="1042" r:id="rId55"/>
    <p:sldId id="1043" r:id="rId56"/>
    <p:sldId id="1044" r:id="rId57"/>
    <p:sldId id="1045" r:id="rId58"/>
    <p:sldId id="1046" r:id="rId59"/>
    <p:sldId id="1047" r:id="rId60"/>
    <p:sldId id="1048" r:id="rId61"/>
    <p:sldId id="1049" r:id="rId62"/>
    <p:sldId id="1050" r:id="rId63"/>
    <p:sldId id="1051" r:id="rId64"/>
    <p:sldId id="1127" r:id="rId65"/>
    <p:sldId id="1052" r:id="rId66"/>
    <p:sldId id="1053" r:id="rId67"/>
    <p:sldId id="1054" r:id="rId68"/>
    <p:sldId id="1055" r:id="rId69"/>
    <p:sldId id="1056" r:id="rId70"/>
    <p:sldId id="1057" r:id="rId71"/>
    <p:sldId id="1058" r:id="rId72"/>
    <p:sldId id="1059" r:id="rId73"/>
    <p:sldId id="1060" r:id="rId74"/>
    <p:sldId id="1061" r:id="rId75"/>
    <p:sldId id="1062" r:id="rId76"/>
    <p:sldId id="1063" r:id="rId77"/>
    <p:sldId id="1064" r:id="rId78"/>
    <p:sldId id="1065" r:id="rId79"/>
    <p:sldId id="1066" r:id="rId80"/>
    <p:sldId id="1067" r:id="rId81"/>
    <p:sldId id="1068" r:id="rId82"/>
    <p:sldId id="1111" r:id="rId83"/>
    <p:sldId id="1112" r:id="rId84"/>
    <p:sldId id="1113" r:id="rId85"/>
    <p:sldId id="1069" r:id="rId86"/>
    <p:sldId id="1070" r:id="rId87"/>
    <p:sldId id="1071" r:id="rId88"/>
    <p:sldId id="1072" r:id="rId89"/>
    <p:sldId id="1108" r:id="rId90"/>
    <p:sldId id="1073" r:id="rId91"/>
    <p:sldId id="1074" r:id="rId92"/>
    <p:sldId id="1075" r:id="rId93"/>
    <p:sldId id="1076" r:id="rId94"/>
    <p:sldId id="1126" r:id="rId95"/>
    <p:sldId id="1078" r:id="rId96"/>
    <p:sldId id="1079" r:id="rId97"/>
    <p:sldId id="1080" r:id="rId98"/>
    <p:sldId id="1081" r:id="rId99"/>
    <p:sldId id="1082" r:id="rId100"/>
    <p:sldId id="1084" r:id="rId101"/>
    <p:sldId id="1085" r:id="rId102"/>
    <p:sldId id="1115" r:id="rId103"/>
    <p:sldId id="1114" r:id="rId104"/>
    <p:sldId id="1086" r:id="rId105"/>
    <p:sldId id="1088" r:id="rId106"/>
    <p:sldId id="1087" r:id="rId107"/>
    <p:sldId id="1089" r:id="rId108"/>
    <p:sldId id="1090" r:id="rId109"/>
    <p:sldId id="1091" r:id="rId110"/>
    <p:sldId id="1092" r:id="rId111"/>
    <p:sldId id="1093" r:id="rId112"/>
    <p:sldId id="1094" r:id="rId113"/>
    <p:sldId id="532" r:id="rId114"/>
    <p:sldId id="1107" r:id="rId115"/>
    <p:sldId id="446"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2754" autoAdjust="0"/>
  </p:normalViewPr>
  <p:slideViewPr>
    <p:cSldViewPr snapToGrid="0">
      <p:cViewPr varScale="1">
        <p:scale>
          <a:sx n="141" d="100"/>
          <a:sy n="141" d="100"/>
        </p:scale>
        <p:origin x="-1080"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t>2020/6/17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t>‹#›</a:t>
            </a:fld>
            <a:endParaRPr lang="zh-CN" altLang="en-US"/>
          </a:p>
        </p:txBody>
      </p:sp>
    </p:spTree>
    <p:extLst>
      <p:ext uri="{BB962C8B-B14F-4D97-AF65-F5344CB8AC3E}">
        <p14:creationId xmlns:p14="http://schemas.microsoft.com/office/powerpoint/2010/main" val="436590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t>2020/6/17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t>‹#›</a:t>
            </a:fld>
            <a:endParaRPr lang="zh-CN" altLang="en-US"/>
          </a:p>
        </p:txBody>
      </p:sp>
    </p:spTree>
    <p:extLst>
      <p:ext uri="{BB962C8B-B14F-4D97-AF65-F5344CB8AC3E}">
        <p14:creationId xmlns:p14="http://schemas.microsoft.com/office/powerpoint/2010/main" val="531759722"/>
      </p:ext>
    </p:extLst>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a:t>
            </a:fld>
            <a:endParaRPr lang="zh-CN" altLang="en-US"/>
          </a:p>
        </p:txBody>
      </p:sp>
    </p:spTree>
    <p:extLst>
      <p:ext uri="{BB962C8B-B14F-4D97-AF65-F5344CB8AC3E}">
        <p14:creationId xmlns:p14="http://schemas.microsoft.com/office/powerpoint/2010/main" val="80831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18</a:t>
            </a:fld>
            <a:endParaRPr lang="zh-CN" altLang="en-US"/>
          </a:p>
        </p:txBody>
      </p:sp>
    </p:spTree>
    <p:extLst>
      <p:ext uri="{BB962C8B-B14F-4D97-AF65-F5344CB8AC3E}">
        <p14:creationId xmlns:p14="http://schemas.microsoft.com/office/powerpoint/2010/main" val="163214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r>
              <a:rPr lang="en-US" altLang="zh-CN" dirty="0" smtClean="0"/>
              <a:t>80/20</a:t>
            </a:r>
            <a:r>
              <a:rPr lang="zh-CN" altLang="en-US" dirty="0" smtClean="0"/>
              <a:t>原则：</a:t>
            </a:r>
            <a:r>
              <a:rPr lang="en-US" altLang="zh-CN" dirty="0" smtClean="0"/>
              <a:t>80%</a:t>
            </a:r>
            <a:r>
              <a:rPr lang="zh-CN" altLang="en-US" dirty="0" smtClean="0"/>
              <a:t>的软件错误存在于</a:t>
            </a:r>
            <a:r>
              <a:rPr lang="en-US" altLang="zh-CN" dirty="0" smtClean="0"/>
              <a:t>20%</a:t>
            </a:r>
            <a:r>
              <a:rPr lang="zh-CN" altLang="en-US" dirty="0" smtClean="0"/>
              <a:t>的代码行中 </a:t>
            </a:r>
            <a:r>
              <a:rPr lang="en-US" altLang="zh-CN" dirty="0" smtClean="0"/>
              <a:t>•  </a:t>
            </a:r>
            <a:r>
              <a:rPr lang="zh-CN" altLang="en-US" dirty="0" smtClean="0"/>
              <a:t>经验表明：测试后程序中残留的错误数目与该程序中已检出的错误成正比。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20</a:t>
            </a:fld>
            <a:endParaRPr lang="zh-CN" altLang="en-US"/>
          </a:p>
        </p:txBody>
      </p:sp>
    </p:spTree>
    <p:extLst>
      <p:ext uri="{BB962C8B-B14F-4D97-AF65-F5344CB8AC3E}">
        <p14:creationId xmlns:p14="http://schemas.microsoft.com/office/powerpoint/2010/main" val="237248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smtClean="0"/>
              <a:t>测试计划</a:t>
            </a:r>
          </a:p>
          <a:p>
            <a:r>
              <a:rPr lang="zh-CN" altLang="en-US" sz="800" dirty="0" smtClean="0"/>
              <a:t>测试设计与开发</a:t>
            </a:r>
          </a:p>
          <a:p>
            <a:r>
              <a:rPr lang="zh-CN" altLang="en-US" sz="800" dirty="0" smtClean="0"/>
              <a:t>执行测试</a:t>
            </a:r>
          </a:p>
          <a:p>
            <a:r>
              <a:rPr lang="zh-CN" altLang="en-US" sz="800" dirty="0" smtClean="0"/>
              <a:t>跟踪与报告</a:t>
            </a: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26</a:t>
            </a:fld>
            <a:endParaRPr lang="zh-CN" altLang="en-US"/>
          </a:p>
        </p:txBody>
      </p:sp>
    </p:spTree>
    <p:extLst>
      <p:ext uri="{BB962C8B-B14F-4D97-AF65-F5344CB8AC3E}">
        <p14:creationId xmlns:p14="http://schemas.microsoft.com/office/powerpoint/2010/main" val="28962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r>
              <a:rPr lang="zh-CN" altLang="en-US" sz="800" dirty="0" smtClean="0"/>
              <a:t>基于是否需要执行被测试软件：动态测试、静态测试；</a:t>
            </a:r>
          </a:p>
          <a:p>
            <a:pPr marL="342900" indent="-342900"/>
            <a:r>
              <a:rPr lang="zh-CN" altLang="en-US" sz="800" dirty="0" smtClean="0"/>
              <a:t>基于是否关注软件结构与算法：黑盒测试、白盒测试、灰盒测试；</a:t>
            </a:r>
          </a:p>
          <a:p>
            <a:pPr marL="342900" indent="-342900"/>
            <a:r>
              <a:rPr lang="zh-CN" altLang="en-US" sz="800" dirty="0" smtClean="0"/>
              <a:t>基于测试的不同阶段：单元测试、集成测试、系统测试、验收测试；</a:t>
            </a:r>
          </a:p>
          <a:p>
            <a:pPr marL="0" marR="0" lvl="0" indent="0" algn="l" defTabSz="514350" rtl="0" eaLnBrk="1" fontAlgn="auto" latinLnBrk="0" hangingPunct="1">
              <a:lnSpc>
                <a:spcPct val="100000"/>
              </a:lnSpc>
              <a:spcBef>
                <a:spcPts val="0"/>
              </a:spcBef>
              <a:spcAft>
                <a:spcPts val="0"/>
              </a:spcAft>
              <a:buClrTx/>
              <a:buSzTx/>
              <a:buFontTx/>
              <a:buNone/>
              <a:tabLst/>
              <a:defRPr/>
            </a:pPr>
            <a:r>
              <a:rPr lang="zh-CN" altLang="en-US" sz="800" dirty="0" smtClean="0"/>
              <a:t>其它：冒烟测试、回归测试、功能测试、性能测试、负载测试</a:t>
            </a:r>
            <a:r>
              <a:rPr lang="en-US" altLang="zh-CN" sz="800" dirty="0" smtClean="0"/>
              <a:t>(</a:t>
            </a:r>
            <a:r>
              <a:rPr lang="zh-CN" altLang="en-US" sz="800" dirty="0" smtClean="0"/>
              <a:t>压力测试</a:t>
            </a:r>
            <a:r>
              <a:rPr lang="en-US" altLang="zh-CN" sz="800" dirty="0" smtClean="0"/>
              <a:t>)</a:t>
            </a:r>
            <a:r>
              <a:rPr lang="zh-CN" altLang="en-US" sz="800" dirty="0" smtClean="0"/>
              <a:t>、易用性测试、安全性测试、兼容性测试、安装与反安装测试、</a:t>
            </a:r>
            <a:r>
              <a:rPr lang="en-US" altLang="zh-CN" sz="800" dirty="0" smtClean="0"/>
              <a:t>Alpha</a:t>
            </a:r>
            <a:r>
              <a:rPr lang="zh-CN" altLang="en-US" sz="800" dirty="0" smtClean="0"/>
              <a:t>测试、</a:t>
            </a:r>
            <a:r>
              <a:rPr lang="en-US" altLang="zh-CN" sz="800" dirty="0" smtClean="0"/>
              <a:t>Beta</a:t>
            </a:r>
            <a:r>
              <a:rPr lang="zh-CN" altLang="en-US" sz="800" dirty="0" smtClean="0"/>
              <a:t>测试等。</a:t>
            </a:r>
          </a:p>
          <a:p>
            <a:endParaRPr lang="en-US" altLang="zh-CN" dirty="0" smtClean="0"/>
          </a:p>
          <a:p>
            <a:endParaRPr lang="en-US" altLang="zh-CN" dirty="0" smtClean="0"/>
          </a:p>
          <a:p>
            <a:r>
              <a:rPr lang="en-US" altLang="zh-CN" dirty="0" smtClean="0"/>
              <a:t>•  </a:t>
            </a:r>
            <a:r>
              <a:rPr lang="zh-CN" altLang="en-US" dirty="0" smtClean="0"/>
              <a:t>手工测试：测试人员根据测试大纲中所描述的测试步骤和方法，手工地输入测试数据并记录测试结果。	</a:t>
            </a:r>
            <a:endParaRPr lang="en-US" altLang="zh-CN" dirty="0" smtClean="0"/>
          </a:p>
          <a:p>
            <a:r>
              <a:rPr lang="en-US" altLang="zh-CN" dirty="0" smtClean="0"/>
              <a:t>•  </a:t>
            </a:r>
            <a:r>
              <a:rPr lang="zh-CN" altLang="en-US" dirty="0" smtClean="0"/>
              <a:t>自动化测试：相对于手工测试而言，主要是通过所开发的软件测试工具或脚本等手段，按照测试工程师的预定计划对软件产品进行的自动测试。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36</a:t>
            </a:fld>
            <a:endParaRPr lang="zh-CN" altLang="en-US"/>
          </a:p>
        </p:txBody>
      </p:sp>
    </p:spTree>
    <p:extLst>
      <p:ext uri="{BB962C8B-B14F-4D97-AF65-F5344CB8AC3E}">
        <p14:creationId xmlns:p14="http://schemas.microsoft.com/office/powerpoint/2010/main" val="170405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xfrm>
            <a:off x="381000" y="685800"/>
            <a:ext cx="6096000" cy="3429000"/>
          </a:xfrm>
          <a:ln/>
        </p:spPr>
      </p:sp>
      <p:sp>
        <p:nvSpPr>
          <p:cNvPr id="137219" name="备注占位符 2"/>
          <p:cNvSpPr>
            <a:spLocks noGrp="1"/>
          </p:cNvSpPr>
          <p:nvPr>
            <p:ph type="body" idx="1"/>
          </p:nvPr>
        </p:nvSpPr>
        <p:spPr>
          <a:noFill/>
          <a:ln/>
        </p:spPr>
        <p:txBody>
          <a:bodyPr/>
          <a:lstStyle/>
          <a:p>
            <a:endParaRPr lang="zh-CN" altLang="en-US"/>
          </a:p>
        </p:txBody>
      </p:sp>
      <p:sp>
        <p:nvSpPr>
          <p:cNvPr id="137220" name="灯片编号占位符 3"/>
          <p:cNvSpPr>
            <a:spLocks noGrp="1"/>
          </p:cNvSpPr>
          <p:nvPr>
            <p:ph type="sldNum" sz="quarter" idx="5"/>
          </p:nvPr>
        </p:nvSpPr>
        <p:spPr>
          <a:noFill/>
        </p:spPr>
        <p:txBody>
          <a:bodyPr/>
          <a:lstStyle/>
          <a:p>
            <a:fld id="{E9ACD237-46DF-4B19-8804-685271223477}" type="slidenum">
              <a:rPr lang="zh-CN" altLang="en-US" smtClean="0"/>
              <a:pPr/>
              <a:t>37</a:t>
            </a:fld>
            <a:endParaRPr lang="en-US" altLang="zh-CN"/>
          </a:p>
        </p:txBody>
      </p:sp>
    </p:spTree>
    <p:extLst>
      <p:ext uri="{BB962C8B-B14F-4D97-AF65-F5344CB8AC3E}">
        <p14:creationId xmlns:p14="http://schemas.microsoft.com/office/powerpoint/2010/main" val="162906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又称结构测试、基于程序的测试、逻辑测试</a:t>
            </a:r>
            <a:endParaRPr lang="en-US" altLang="zh-CN" dirty="0"/>
          </a:p>
          <a:p>
            <a:endParaRPr lang="en-US" altLang="zh-CN" dirty="0"/>
          </a:p>
          <a:p>
            <a:r>
              <a:rPr lang="zh-CN" altLang="en-US" dirty="0"/>
              <a:t>需全面了解程序内部逻辑结构，对所有逻辑路径进行测试。</a:t>
            </a:r>
            <a:endParaRPr lang="en-US" altLang="zh-CN" dirty="0"/>
          </a:p>
          <a:p>
            <a:endParaRPr lang="en-US" altLang="zh-CN" dirty="0"/>
          </a:p>
          <a:p>
            <a:r>
              <a:rPr lang="zh-CN" altLang="en-US" dirty="0"/>
              <a:t>需要测试人员了解软件的实现，投入较大，成本高。</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44</a:t>
            </a:fld>
            <a:endParaRPr lang="zh-CN" altLang="en-US"/>
          </a:p>
        </p:txBody>
      </p:sp>
    </p:spTree>
    <p:extLst>
      <p:ext uri="{BB962C8B-B14F-4D97-AF65-F5344CB8AC3E}">
        <p14:creationId xmlns:p14="http://schemas.microsoft.com/office/powerpoint/2010/main" val="3059729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穷举法不太可能实现</a:t>
            </a:r>
            <a:endParaRPr lang="en-US" altLang="zh-CN" dirty="0" smtClean="0"/>
          </a:p>
          <a:p>
            <a:endParaRPr lang="en-US" altLang="zh-CN" dirty="0" smtClean="0"/>
          </a:p>
          <a:p>
            <a:pPr marL="0" marR="0" lvl="3" indent="0" algn="l" defTabSz="914400" rtl="0" eaLnBrk="1" fontAlgn="auto" latinLnBrk="0" hangingPunct="1">
              <a:lnSpc>
                <a:spcPct val="100000"/>
              </a:lnSpc>
              <a:spcBef>
                <a:spcPts val="0"/>
              </a:spcBef>
              <a:spcAft>
                <a:spcPts val="0"/>
              </a:spcAft>
              <a:buClrTx/>
              <a:buSzTx/>
              <a:buFontTx/>
              <a:buNone/>
              <a:tabLst/>
              <a:defRPr/>
            </a:pPr>
            <a:r>
              <a:rPr kumimoji="1" lang="zh-CN" altLang="en-US" sz="2400" dirty="0" smtClean="0">
                <a:latin typeface="+mn-ea"/>
              </a:rPr>
              <a:t>点覆盖    边覆盖   路径覆盖</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45</a:t>
            </a:fld>
            <a:endParaRPr lang="zh-CN" altLang="en-US"/>
          </a:p>
        </p:txBody>
      </p:sp>
    </p:spTree>
    <p:extLst>
      <p:ext uri="{BB962C8B-B14F-4D97-AF65-F5344CB8AC3E}">
        <p14:creationId xmlns:p14="http://schemas.microsoft.com/office/powerpoint/2010/main" val="125167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46</a:t>
            </a:fld>
            <a:endParaRPr lang="zh-CN" altLang="en-US"/>
          </a:p>
        </p:txBody>
      </p:sp>
    </p:spTree>
    <p:extLst>
      <p:ext uri="{BB962C8B-B14F-4D97-AF65-F5344CB8AC3E}">
        <p14:creationId xmlns:p14="http://schemas.microsoft.com/office/powerpoint/2010/main" val="363773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问题分析： 由于大部分判定语句是由多个逻辑条件组合而成，若仅判断其整个最终结果， 而忽略每个条件的取值情况，必然会遗漏部分测试路径。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48</a:t>
            </a:fld>
            <a:endParaRPr lang="zh-CN" altLang="en-US"/>
          </a:p>
        </p:txBody>
      </p:sp>
    </p:spTree>
    <p:extLst>
      <p:ext uri="{BB962C8B-B14F-4D97-AF65-F5344CB8AC3E}">
        <p14:creationId xmlns:p14="http://schemas.microsoft.com/office/powerpoint/2010/main" val="198143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问题分析： 条件覆盖不一定包含判定覆盖，例如上面测试用例就没有覆盖判断</a:t>
            </a:r>
            <a:r>
              <a:rPr lang="en-US" altLang="zh-CN" dirty="0" smtClean="0"/>
              <a:t>1</a:t>
            </a:r>
            <a:r>
              <a:rPr lang="zh-CN" altLang="en-US" dirty="0" smtClean="0"/>
              <a:t>的</a:t>
            </a:r>
            <a:r>
              <a:rPr lang="en-US" altLang="zh-CN" dirty="0" smtClean="0"/>
              <a:t>T</a:t>
            </a:r>
            <a:r>
              <a:rPr lang="zh-CN" altLang="en-US" dirty="0" smtClean="0"/>
              <a:t>分支和判断</a:t>
            </a:r>
            <a:r>
              <a:rPr lang="en-US" altLang="zh-CN" dirty="0" smtClean="0"/>
              <a:t>2</a:t>
            </a:r>
            <a:r>
              <a:rPr lang="zh-CN" altLang="en-US" dirty="0" smtClean="0"/>
              <a:t>的 </a:t>
            </a:r>
            <a:r>
              <a:rPr lang="en-US" altLang="zh-CN" dirty="0" smtClean="0"/>
              <a:t>F</a:t>
            </a:r>
            <a:r>
              <a:rPr lang="zh-CN" altLang="en-US" dirty="0" smtClean="0"/>
              <a:t>分支。</a:t>
            </a:r>
            <a:endParaRPr lang="en-US" altLang="zh-CN" dirty="0" smtClean="0"/>
          </a:p>
          <a:p>
            <a:r>
              <a:rPr lang="zh-CN" altLang="en-US" dirty="0" smtClean="0"/>
              <a:t> 条件覆盖只能保证每个条件至少有一次为真，而没有考虑整个判定结果。 </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49</a:t>
            </a:fld>
            <a:endParaRPr lang="zh-CN" altLang="en-US"/>
          </a:p>
        </p:txBody>
      </p:sp>
    </p:spTree>
    <p:extLst>
      <p:ext uri="{BB962C8B-B14F-4D97-AF65-F5344CB8AC3E}">
        <p14:creationId xmlns:p14="http://schemas.microsoft.com/office/powerpoint/2010/main" val="151909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a:t>
            </a:fld>
            <a:endParaRPr lang="zh-CN" altLang="en-US"/>
          </a:p>
        </p:txBody>
      </p:sp>
    </p:spTree>
    <p:extLst>
      <p:ext uri="{BB962C8B-B14F-4D97-AF65-F5344CB8AC3E}">
        <p14:creationId xmlns:p14="http://schemas.microsoft.com/office/powerpoint/2010/main" val="327941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50</a:t>
            </a:fld>
            <a:endParaRPr lang="zh-CN" altLang="en-US"/>
          </a:p>
        </p:txBody>
      </p:sp>
    </p:spTree>
    <p:extLst>
      <p:ext uri="{BB962C8B-B14F-4D97-AF65-F5344CB8AC3E}">
        <p14:creationId xmlns:p14="http://schemas.microsoft.com/office/powerpoint/2010/main" val="286142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问题分析： 判定条件覆盖能够同时满足判定、条件两种覆盖标准。	没有考虑条件的各种组合情况。 </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51</a:t>
            </a:fld>
            <a:endParaRPr lang="zh-CN" altLang="en-US"/>
          </a:p>
        </p:txBody>
      </p:sp>
    </p:spTree>
    <p:extLst>
      <p:ext uri="{BB962C8B-B14F-4D97-AF65-F5344CB8AC3E}">
        <p14:creationId xmlns:p14="http://schemas.microsoft.com/office/powerpoint/2010/main" val="110151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问题分析： 条件组合覆盖准则满足判定覆盖、条件覆盖和判定条件覆盖准则。 覆盖了所有组合，但覆盖路径有限，上面示例中路径</a:t>
            </a:r>
            <a:r>
              <a:rPr lang="en-US" altLang="zh-CN" dirty="0" err="1" smtClean="0"/>
              <a:t>c,d</a:t>
            </a:r>
            <a:r>
              <a:rPr lang="zh-CN" altLang="en-US" dirty="0" smtClean="0"/>
              <a:t>没覆盖。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52</a:t>
            </a:fld>
            <a:endParaRPr lang="zh-CN" altLang="en-US"/>
          </a:p>
        </p:txBody>
      </p:sp>
    </p:spTree>
    <p:extLst>
      <p:ext uri="{BB962C8B-B14F-4D97-AF65-F5344CB8AC3E}">
        <p14:creationId xmlns:p14="http://schemas.microsoft.com/office/powerpoint/2010/main" val="1487031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xfrm>
            <a:off x="381000" y="685800"/>
            <a:ext cx="6096000" cy="3429000"/>
          </a:xfrm>
          <a:ln/>
        </p:spPr>
      </p:sp>
      <p:sp>
        <p:nvSpPr>
          <p:cNvPr id="142339" name="备注占位符 2"/>
          <p:cNvSpPr>
            <a:spLocks noGrp="1"/>
          </p:cNvSpPr>
          <p:nvPr>
            <p:ph type="body" idx="1"/>
          </p:nvPr>
        </p:nvSpPr>
        <p:spPr>
          <a:noFill/>
          <a:ln/>
        </p:spPr>
        <p:txBody>
          <a:bodyPr/>
          <a:lstStyle/>
          <a:p>
            <a:endParaRPr lang="zh-CN" altLang="en-US"/>
          </a:p>
        </p:txBody>
      </p:sp>
      <p:sp>
        <p:nvSpPr>
          <p:cNvPr id="142340" name="灯片编号占位符 3"/>
          <p:cNvSpPr>
            <a:spLocks noGrp="1"/>
          </p:cNvSpPr>
          <p:nvPr>
            <p:ph type="sldNum" sz="quarter" idx="5"/>
          </p:nvPr>
        </p:nvSpPr>
        <p:spPr>
          <a:noFill/>
        </p:spPr>
        <p:txBody>
          <a:bodyPr/>
          <a:lstStyle/>
          <a:p>
            <a:fld id="{75DA15DB-DC5A-4AFD-8410-D91DD95DA049}" type="slidenum">
              <a:rPr lang="zh-CN" altLang="en-US" smtClean="0"/>
              <a:pPr/>
              <a:t>53</a:t>
            </a:fld>
            <a:endParaRPr lang="en-US" altLang="zh-CN"/>
          </a:p>
        </p:txBody>
      </p:sp>
    </p:spTree>
    <p:extLst>
      <p:ext uri="{BB962C8B-B14F-4D97-AF65-F5344CB8AC3E}">
        <p14:creationId xmlns:p14="http://schemas.microsoft.com/office/powerpoint/2010/main" val="1270164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r>
              <a:rPr lang="zh-CN" altLang="en-US" sz="2400" dirty="0" smtClean="0"/>
              <a:t>是一种退化的流程图，目的是使程序的流动轨迹更清晰，并用此来度量程序环路的复杂度。</a:t>
            </a:r>
          </a:p>
          <a:p>
            <a:pPr marL="342900" indent="-342900" algn="l" eaLnBrk="1" hangingPunct="1">
              <a:buFont typeface="Arial" panose="020B0604020202020204" pitchFamily="34" charset="0"/>
              <a:buChar char="•"/>
            </a:pPr>
            <a:r>
              <a:rPr lang="zh-CN" altLang="en-US" sz="2400" b="1" dirty="0" smtClean="0"/>
              <a:t>拓扑结构图的画法：</a:t>
            </a:r>
          </a:p>
          <a:p>
            <a:pPr lvl="0" algn="l" eaLnBrk="1" hangingPunct="1">
              <a:buFont typeface="宋体" panose="02010600030101010101" pitchFamily="2" charset="-122"/>
              <a:buAutoNum type="circleNumDbPlain"/>
            </a:pPr>
            <a:r>
              <a:rPr lang="zh-CN" altLang="en-US" sz="2400" dirty="0" smtClean="0"/>
              <a:t>流程图中的各种框简化为圆圈（结点），顺序的相邻结点可合并为一个；</a:t>
            </a:r>
          </a:p>
          <a:p>
            <a:pPr lvl="0" algn="l" eaLnBrk="1" hangingPunct="1">
              <a:buFont typeface="宋体" panose="02010600030101010101" pitchFamily="2" charset="-122"/>
              <a:buAutoNum type="circleNumDbPlain"/>
            </a:pPr>
            <a:r>
              <a:rPr lang="zh-CN" altLang="en-US" sz="2400" dirty="0" smtClean="0"/>
              <a:t> 用方向线连接各节点（边），形成有向连通图；</a:t>
            </a:r>
          </a:p>
          <a:p>
            <a:pPr lvl="0" algn="l" eaLnBrk="1" hangingPunct="1">
              <a:buFont typeface="宋体" panose="02010600030101010101" pitchFamily="2" charset="-122"/>
              <a:buAutoNum type="circleNumDbPlain"/>
            </a:pPr>
            <a:r>
              <a:rPr lang="zh-CN" altLang="en-US" sz="2400" dirty="0" smtClean="0"/>
              <a:t> 一个封闭的轨迹称为环；</a:t>
            </a:r>
          </a:p>
          <a:p>
            <a:pPr lvl="0" algn="l" eaLnBrk="1" hangingPunct="1">
              <a:buFont typeface="宋体" panose="02010600030101010101" pitchFamily="2" charset="-122"/>
              <a:buAutoNum type="circleNumDbPlain"/>
            </a:pPr>
            <a:r>
              <a:rPr lang="zh-CN" altLang="en-US" sz="2400" dirty="0" smtClean="0"/>
              <a:t> 对于复合条件将其按</a:t>
            </a:r>
            <a:r>
              <a:rPr lang="en-US" altLang="zh-CN" sz="2400" dirty="0" smtClean="0"/>
              <a:t>and</a:t>
            </a:r>
            <a:r>
              <a:rPr lang="zh-CN" altLang="en-US" sz="2400" dirty="0" smtClean="0"/>
              <a:t>或</a:t>
            </a:r>
            <a:r>
              <a:rPr lang="en-US" altLang="zh-CN" sz="2400" dirty="0" smtClean="0"/>
              <a:t>or</a:t>
            </a:r>
            <a:r>
              <a:rPr lang="zh-CN" altLang="en-US" sz="2400" dirty="0" smtClean="0"/>
              <a:t>关系拆成多个简单关系。        </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55</a:t>
            </a:fld>
            <a:endParaRPr lang="zh-CN" altLang="en-US"/>
          </a:p>
        </p:txBody>
      </p:sp>
    </p:spTree>
    <p:extLst>
      <p:ext uri="{BB962C8B-B14F-4D97-AF65-F5344CB8AC3E}">
        <p14:creationId xmlns:p14="http://schemas.microsoft.com/office/powerpoint/2010/main" val="1339852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C6C7F536-EA69-4A0F-A718-70EB4E3273B2}" type="slidenum">
              <a:rPr lang="zh-CN" altLang="en-US" smtClean="0"/>
              <a:pPr/>
              <a:t>65</a:t>
            </a:fld>
            <a:endParaRPr lang="en-US" altLang="zh-CN"/>
          </a:p>
        </p:txBody>
      </p:sp>
      <p:sp>
        <p:nvSpPr>
          <p:cNvPr id="138243" name="Rectangle 2"/>
          <p:cNvSpPr>
            <a:spLocks noGrp="1" noRot="1" noChangeAspect="1" noChangeArrowheads="1" noTextEdit="1"/>
          </p:cNvSpPr>
          <p:nvPr>
            <p:ph type="sldImg"/>
          </p:nvPr>
        </p:nvSpPr>
        <p:spPr>
          <a:xfrm>
            <a:off x="381000" y="685800"/>
            <a:ext cx="6096000" cy="3429000"/>
          </a:xfrm>
          <a:ln/>
        </p:spPr>
      </p:sp>
      <p:sp>
        <p:nvSpPr>
          <p:cNvPr id="138244" name="Rectangle 3"/>
          <p:cNvSpPr>
            <a:spLocks noGrp="1" noChangeArrowheads="1"/>
          </p:cNvSpPr>
          <p:nvPr>
            <p:ph type="body" idx="1"/>
          </p:nvPr>
        </p:nvSpPr>
        <p:spPr>
          <a:noFill/>
          <a:ln/>
        </p:spPr>
        <p:txBody>
          <a:bodyPr/>
          <a:lstStyle/>
          <a:p>
            <a:pPr eaLnBrk="1" hangingPunct="1">
              <a:lnSpc>
                <a:spcPct val="80000"/>
              </a:lnSpc>
            </a:pPr>
            <a:r>
              <a:rPr lang="zh-CN" altLang="en-US" sz="1400" dirty="0">
                <a:solidFill>
                  <a:srgbClr val="49AB39"/>
                </a:solidFill>
                <a:latin typeface="黑体" pitchFamily="2" charset="-122"/>
                <a:ea typeface="黑体" pitchFamily="2" charset="-122"/>
              </a:rPr>
              <a:t>基于规格的测试，测试人员根据规格说明，验证软件与规格说明的一致性。关注的是结果。</a:t>
            </a:r>
            <a:endParaRPr lang="en-US" altLang="zh-CN" sz="1400" dirty="0">
              <a:solidFill>
                <a:srgbClr val="49AB39"/>
              </a:solidFill>
              <a:latin typeface="黑体" pitchFamily="2" charset="-122"/>
              <a:ea typeface="黑体" pitchFamily="2" charset="-122"/>
            </a:endParaRPr>
          </a:p>
          <a:p>
            <a:pPr eaLnBrk="1" hangingPunct="1">
              <a:lnSpc>
                <a:spcPct val="80000"/>
              </a:lnSpc>
            </a:pPr>
            <a:endParaRPr lang="en-US" altLang="zh-CN" sz="1400" dirty="0">
              <a:solidFill>
                <a:srgbClr val="49AB39"/>
              </a:solidFill>
              <a:latin typeface="黑体" pitchFamily="2" charset="-122"/>
              <a:ea typeface="黑体" pitchFamily="2" charset="-122"/>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zh-CN" altLang="en-US" sz="1400" dirty="0">
                <a:solidFill>
                  <a:srgbClr val="49AB39"/>
                </a:solidFill>
                <a:latin typeface="黑体" pitchFamily="2" charset="-122"/>
                <a:ea typeface="黑体" pitchFamily="2" charset="-122"/>
              </a:rPr>
              <a:t>又称功能测试、数据驱动测试</a:t>
            </a:r>
            <a:endParaRPr lang="en-US" altLang="zh-CN" sz="1400" dirty="0">
              <a:solidFill>
                <a:srgbClr val="49AB39"/>
              </a:solidFill>
              <a:latin typeface="黑体" pitchFamily="2" charset="-122"/>
              <a:ea typeface="黑体" pitchFamily="2" charset="-122"/>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lang="en-US" altLang="zh-CN" sz="1400" dirty="0">
              <a:solidFill>
                <a:srgbClr val="49AB39"/>
              </a:solidFill>
              <a:latin typeface="黑体" pitchFamily="2" charset="-122"/>
              <a:ea typeface="黑体" pitchFamily="2" charset="-122"/>
            </a:endParaRPr>
          </a:p>
          <a:p>
            <a:pPr marL="342900" marR="0" lvl="0" indent="-342900" algn="l" defTabSz="914400" rtl="0" eaLnBrk="1" fontAlgn="auto" latinLnBrk="0" hangingPunct="1">
              <a:lnSpc>
                <a:spcPct val="80000"/>
              </a:lnSpc>
              <a:spcBef>
                <a:spcPts val="0"/>
              </a:spcBef>
              <a:spcAft>
                <a:spcPts val="0"/>
              </a:spcAft>
              <a:buClrTx/>
              <a:buSzTx/>
              <a:buFont typeface="+mj-lt"/>
              <a:buAutoNum type="arabicPeriod"/>
              <a:tabLst/>
              <a:defRPr/>
            </a:pPr>
            <a:r>
              <a:rPr lang="zh-CN" altLang="en-US" sz="1400" dirty="0">
                <a:latin typeface="+mn-ea"/>
              </a:rPr>
              <a:t>在程序接口测试</a:t>
            </a:r>
            <a:endParaRPr lang="en-US" altLang="zh-CN" sz="1400" dirty="0">
              <a:latin typeface="+mn-ea"/>
            </a:endParaRPr>
          </a:p>
          <a:p>
            <a:pPr marL="342900" indent="-342900" algn="l" eaLnBrk="0" hangingPunct="0">
              <a:buFont typeface="+mj-lt"/>
              <a:buAutoNum type="arabicPeriod"/>
            </a:pPr>
            <a:r>
              <a:rPr lang="zh-CN" altLang="en-US" sz="1400" dirty="0">
                <a:latin typeface="+mn-ea"/>
              </a:rPr>
              <a:t>检查程序功能是否按照需求规格说明的规定正常使用</a:t>
            </a:r>
            <a:endParaRPr lang="en-US" altLang="zh-CN" sz="1400" dirty="0">
              <a:latin typeface="+mn-ea"/>
            </a:endParaRPr>
          </a:p>
          <a:p>
            <a:pPr marL="342900" indent="-342900" algn="l" eaLnBrk="0" hangingPunct="0">
              <a:buFont typeface="+mj-lt"/>
              <a:buAutoNum type="arabicPeriod"/>
            </a:pPr>
            <a:r>
              <a:rPr lang="zh-CN" altLang="en-US" sz="1400" dirty="0">
                <a:latin typeface="+mn-ea"/>
              </a:rPr>
              <a:t>程序能否适当的接收输入数据，产生正确的输出信息</a:t>
            </a:r>
            <a:endParaRPr lang="en-US" altLang="zh-CN" sz="1400" dirty="0">
              <a:latin typeface="+mn-ea"/>
            </a:endParaRPr>
          </a:p>
          <a:p>
            <a:pPr marL="342900" indent="-342900" algn="l" eaLnBrk="0" hangingPunct="0">
              <a:buFont typeface="+mj-lt"/>
              <a:buAutoNum type="arabicPeriod"/>
            </a:pPr>
            <a:r>
              <a:rPr lang="zh-CN" altLang="en-US" sz="1400" dirty="0">
                <a:latin typeface="+mn-ea"/>
              </a:rPr>
              <a:t>保持外部信息（数据库或文件）的完整性</a:t>
            </a:r>
            <a:endParaRPr lang="en-US" altLang="zh-CN" sz="1400" dirty="0">
              <a:latin typeface="+mn-ea"/>
            </a:endParaRPr>
          </a:p>
          <a:p>
            <a:pPr algn="l" eaLnBrk="0" hangingPunct="0"/>
            <a:endParaRPr lang="en-US" altLang="zh-CN" sz="1400" dirty="0">
              <a:latin typeface="+mn-ea"/>
            </a:endParaRPr>
          </a:p>
          <a:p>
            <a:pPr eaLnBrk="1" hangingPunct="1">
              <a:lnSpc>
                <a:spcPct val="80000"/>
              </a:lnSpc>
            </a:pPr>
            <a:endParaRPr lang="zh-CN" altLang="en-US" sz="1400" dirty="0">
              <a:solidFill>
                <a:srgbClr val="49AB39"/>
              </a:solidFill>
              <a:latin typeface="黑体" pitchFamily="2" charset="-122"/>
              <a:ea typeface="黑体" pitchFamily="2" charset="-122"/>
            </a:endParaRPr>
          </a:p>
        </p:txBody>
      </p:sp>
    </p:spTree>
    <p:extLst>
      <p:ext uri="{BB962C8B-B14F-4D97-AF65-F5344CB8AC3E}">
        <p14:creationId xmlns:p14="http://schemas.microsoft.com/office/powerpoint/2010/main" val="399959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smtClean="0"/>
              <a:t>同一输入域的等价类划分可能不唯一</a:t>
            </a:r>
            <a:endParaRPr lang="en-US" altLang="zh-CN" dirty="0" smtClean="0"/>
          </a:p>
          <a:p>
            <a:pPr marL="171450" indent="-171450">
              <a:buFont typeface="Arial" panose="020B0604020202020204" pitchFamily="34" charset="0"/>
              <a:buChar char="•"/>
            </a:pPr>
            <a:r>
              <a:rPr lang="zh-CN" altLang="en-US" dirty="0" smtClean="0"/>
              <a:t>只需从每一个等价类中选取一个输入 作为测试用例</a:t>
            </a:r>
            <a:endParaRPr lang="en-US" altLang="zh-CN" dirty="0" smtClean="0"/>
          </a:p>
          <a:p>
            <a:pPr marL="171450" indent="-171450">
              <a:buFont typeface="Arial" panose="020B0604020202020204" pitchFamily="34" charset="0"/>
              <a:buChar char="•"/>
            </a:pPr>
            <a:r>
              <a:rPr lang="zh-CN" altLang="en-US" dirty="0" smtClean="0"/>
              <a:t>对于相同的等价类划分，不同测试人 员选取的测试用例集可能是不同的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67</a:t>
            </a:fld>
            <a:endParaRPr lang="zh-CN" altLang="en-US"/>
          </a:p>
        </p:txBody>
      </p:sp>
    </p:spTree>
    <p:extLst>
      <p:ext uri="{BB962C8B-B14F-4D97-AF65-F5344CB8AC3E}">
        <p14:creationId xmlns:p14="http://schemas.microsoft.com/office/powerpoint/2010/main" val="1308774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eaLnBrk="1" hangingPunct="1">
              <a:buFont typeface="Arial" panose="020B0604020202020204" pitchFamily="34" charset="0"/>
              <a:buNone/>
            </a:pPr>
            <a:r>
              <a:rPr lang="zh-CN" altLang="en-US" sz="2400" b="1" dirty="0" smtClean="0"/>
              <a:t>如何确定等价类：</a:t>
            </a:r>
          </a:p>
          <a:p>
            <a:pPr marL="228600" lvl="0" indent="-228600" algn="l" eaLnBrk="1" hangingPunct="1">
              <a:buFont typeface="+mj-lt"/>
              <a:buAutoNum type="arabicPeriod"/>
            </a:pPr>
            <a:r>
              <a:rPr lang="zh-CN" altLang="en-US" sz="1000" dirty="0" smtClean="0"/>
              <a:t>输入条件规定了取值范围，则可以确立一个有效等价类和两个无效等价类 。</a:t>
            </a:r>
          </a:p>
          <a:p>
            <a:pPr marL="228600" lvl="0" indent="-228600" algn="l" eaLnBrk="1" hangingPunct="1">
              <a:buFont typeface="+mj-lt"/>
              <a:buAutoNum type="arabicPeriod"/>
            </a:pPr>
            <a:r>
              <a:rPr lang="zh-CN" altLang="en-US" sz="1000" dirty="0" smtClean="0"/>
              <a:t>如果规定了数据输入的个数，则可划分出一个有效的等价类（输入值的个数符合规定）和两个无效的等价类（输入值的个数少于或多于规定个数）。</a:t>
            </a:r>
          </a:p>
          <a:p>
            <a:pPr marL="228600" lvl="0" indent="-228600" algn="l" eaLnBrk="1" hangingPunct="1">
              <a:buFont typeface="+mj-lt"/>
              <a:buAutoNum type="arabicPeriod"/>
            </a:pPr>
            <a:r>
              <a:rPr lang="zh-CN" altLang="en-US" sz="1000" dirty="0" smtClean="0"/>
              <a:t>如果输入条件规定了一个集合，则可划分出一个有效的等价类 （此集合）和一个无效的等价类（此集合的补集）。 </a:t>
            </a:r>
          </a:p>
          <a:p>
            <a:pPr marL="228600" lvl="0" indent="-228600" algn="l" eaLnBrk="1" hangingPunct="1">
              <a:buFont typeface="+mj-lt"/>
              <a:buAutoNum type="arabicPeriod"/>
            </a:pPr>
            <a:r>
              <a:rPr lang="zh-CN" altLang="en-US" sz="1000" dirty="0" smtClean="0"/>
              <a:t>在输入条件是一个布尔量的情况下，可确定一个有效等价类和一个无效等价类。 </a:t>
            </a:r>
          </a:p>
          <a:p>
            <a:pPr marL="228600" lvl="0" indent="-228600" algn="l" eaLnBrk="1" hangingPunct="1">
              <a:buFont typeface="+mj-lt"/>
              <a:buAutoNum type="arabicPeriod"/>
            </a:pPr>
            <a:r>
              <a:rPr lang="zh-CN" altLang="en-US" sz="1000" dirty="0" smtClean="0"/>
              <a:t>规定了输入数据是一组值，且程序对不同输入值做不同处理，则每个允许的输入值是一个有效等价类，并有一个无效等价类</a:t>
            </a:r>
            <a:r>
              <a:rPr lang="en-US" altLang="zh-CN" sz="1000" dirty="0" smtClean="0"/>
              <a:t>(</a:t>
            </a:r>
            <a:r>
              <a:rPr lang="zh-CN" altLang="en-US" sz="1000" dirty="0" smtClean="0"/>
              <a:t>所有不允许的输入值的集合</a:t>
            </a:r>
            <a:r>
              <a:rPr lang="en-US" altLang="zh-CN" sz="1000" dirty="0" smtClean="0"/>
              <a:t>) </a:t>
            </a:r>
            <a:r>
              <a:rPr lang="zh-CN" altLang="en-US" sz="1000" dirty="0" smtClean="0"/>
              <a:t> </a:t>
            </a:r>
          </a:p>
          <a:p>
            <a:pPr marL="228600" lvl="0" indent="-228600" algn="l" eaLnBrk="1" hangingPunct="1">
              <a:buFont typeface="+mj-lt"/>
              <a:buAutoNum type="arabicPeriod"/>
            </a:pPr>
            <a:r>
              <a:rPr lang="zh-CN" altLang="en-US" sz="1000" dirty="0" smtClean="0"/>
              <a:t>在规定了输入数据必须遵守的规则的情况下，可确立一个有效等价类（符合规则）和若干个无效等价类（从不同角度违反规则）。</a:t>
            </a:r>
            <a:endParaRPr lang="zh-CN" altLang="en-US" sz="1000" b="1" dirty="0" smtClean="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73</a:t>
            </a:fld>
            <a:endParaRPr lang="zh-CN" altLang="en-US"/>
          </a:p>
        </p:txBody>
      </p:sp>
    </p:spTree>
    <p:extLst>
      <p:ext uri="{BB962C8B-B14F-4D97-AF65-F5344CB8AC3E}">
        <p14:creationId xmlns:p14="http://schemas.microsoft.com/office/powerpoint/2010/main" val="64973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基于边界值分析方法选择测试用例的方法：</a:t>
            </a:r>
          </a:p>
          <a:p>
            <a:r>
              <a:rPr lang="zh-CN" altLang="en-US" sz="1000" dirty="0" smtClean="0"/>
              <a:t>  （</a:t>
            </a:r>
            <a:r>
              <a:rPr lang="en-US" altLang="zh-CN" sz="1000" dirty="0" smtClean="0"/>
              <a:t>1</a:t>
            </a:r>
            <a:r>
              <a:rPr lang="zh-CN" altLang="en-US" sz="1000" dirty="0" smtClean="0"/>
              <a:t>）如果输入条件规定了值的范围，则应选择恰好达到这个范围的边界的值，以及刚刚超越这个范围边界的值作为测试输入数据。 </a:t>
            </a:r>
          </a:p>
          <a:p>
            <a:r>
              <a:rPr lang="zh-CN" altLang="en-US" sz="1000" dirty="0" smtClean="0"/>
              <a:t>  （</a:t>
            </a:r>
            <a:r>
              <a:rPr lang="en-US" altLang="zh-CN" sz="1000" dirty="0" smtClean="0"/>
              <a:t>2</a:t>
            </a:r>
            <a:r>
              <a:rPr lang="zh-CN" altLang="en-US" sz="1000" dirty="0" smtClean="0"/>
              <a:t>）如果输入条件规定了值的个数，则选用最大个数，最小个数，比最小个数少</a:t>
            </a:r>
            <a:r>
              <a:rPr lang="en-US" altLang="zh-CN" sz="1000" dirty="0" smtClean="0"/>
              <a:t>1</a:t>
            </a:r>
            <a:r>
              <a:rPr lang="zh-CN" altLang="en-US" sz="1000" dirty="0" smtClean="0"/>
              <a:t>，比最大个数多</a:t>
            </a:r>
            <a:r>
              <a:rPr lang="en-US" altLang="zh-CN" sz="1000" dirty="0" smtClean="0"/>
              <a:t>1</a:t>
            </a:r>
            <a:r>
              <a:rPr lang="zh-CN" altLang="en-US" sz="1000" dirty="0" smtClean="0"/>
              <a:t>的数作为测试用例。</a:t>
            </a:r>
          </a:p>
          <a:p>
            <a:r>
              <a:rPr lang="zh-CN" altLang="en-US" sz="1000" dirty="0" smtClean="0"/>
              <a:t>  （</a:t>
            </a:r>
            <a:r>
              <a:rPr lang="en-US" altLang="zh-CN" sz="1000" dirty="0" smtClean="0"/>
              <a:t>3</a:t>
            </a:r>
            <a:r>
              <a:rPr lang="zh-CN" altLang="en-US" sz="1000" dirty="0" smtClean="0"/>
              <a:t>）对规格说明书中的每个输出条件，使用前面的原则（</a:t>
            </a:r>
            <a:r>
              <a:rPr lang="en-US" altLang="zh-CN" sz="1000" dirty="0" smtClean="0"/>
              <a:t>1</a:t>
            </a:r>
            <a:r>
              <a:rPr lang="zh-CN" altLang="en-US" sz="1000" dirty="0" smtClean="0"/>
              <a:t>），即设计测试用例，使输出恰好达到边界值，刚刚超 边界值。 </a:t>
            </a:r>
          </a:p>
          <a:p>
            <a:r>
              <a:rPr lang="zh-CN" altLang="en-US" sz="1000" dirty="0" smtClean="0"/>
              <a:t>  （</a:t>
            </a:r>
            <a:r>
              <a:rPr lang="en-US" altLang="zh-CN" sz="1000" dirty="0" smtClean="0"/>
              <a:t>4</a:t>
            </a:r>
            <a:r>
              <a:rPr lang="zh-CN" altLang="en-US" sz="1000" dirty="0" smtClean="0"/>
              <a:t>）根据规格说明的每个输出条件，应用前面的原则</a:t>
            </a:r>
            <a:r>
              <a:rPr lang="en-US" altLang="zh-CN" sz="1000" dirty="0" smtClean="0"/>
              <a:t>(2),</a:t>
            </a:r>
            <a:r>
              <a:rPr lang="zh-CN" altLang="en-US" sz="1000" dirty="0" smtClean="0"/>
              <a:t>即 设计测试用例，使输出恰好值的个数恰好达到边界值，以及刚刚超过边界值。</a:t>
            </a:r>
          </a:p>
          <a:p>
            <a:r>
              <a:rPr lang="zh-CN" altLang="en-US" sz="1000" dirty="0" smtClean="0"/>
              <a:t>    </a:t>
            </a:r>
            <a:r>
              <a:rPr lang="en-US" altLang="zh-CN" sz="1000" dirty="0" smtClean="0"/>
              <a:t>(5) </a:t>
            </a:r>
            <a:r>
              <a:rPr lang="zh-CN" altLang="en-US" sz="1000" dirty="0" smtClean="0"/>
              <a:t>如果程序的规格说明给出的输入域或输出域是有序集合，则应选取集合的第一个元素和最后一个元素作为测试用例。</a:t>
            </a:r>
          </a:p>
          <a:p>
            <a:r>
              <a:rPr lang="zh-CN" altLang="en-US" sz="1000" dirty="0" smtClean="0"/>
              <a:t>    </a:t>
            </a:r>
            <a:r>
              <a:rPr lang="en-US" altLang="zh-CN" sz="1000" dirty="0" smtClean="0"/>
              <a:t>(6)</a:t>
            </a:r>
            <a:r>
              <a:rPr lang="zh-CN" altLang="en-US" sz="1000" dirty="0" smtClean="0"/>
              <a:t>如果程序中使用了一个内部数据结构，则应当选择这个内部数 据结构的边界上的值作为测试用例。</a:t>
            </a:r>
          </a:p>
          <a:p>
            <a:r>
              <a:rPr lang="zh-CN" altLang="en-US" sz="1000" dirty="0" smtClean="0"/>
              <a:t>    </a:t>
            </a:r>
            <a:r>
              <a:rPr lang="en-US" altLang="zh-CN" sz="1000" dirty="0" smtClean="0"/>
              <a:t>(7)</a:t>
            </a:r>
            <a:r>
              <a:rPr lang="zh-CN" altLang="en-US" sz="1000" dirty="0" smtClean="0"/>
              <a:t>分析规格说明</a:t>
            </a:r>
            <a:r>
              <a:rPr lang="en-US" altLang="zh-CN" sz="1000" dirty="0" smtClean="0"/>
              <a:t>,</a:t>
            </a:r>
            <a:r>
              <a:rPr lang="zh-CN" altLang="en-US" sz="1000" dirty="0" smtClean="0"/>
              <a:t>找出其它可能的边界条件。 </a:t>
            </a:r>
            <a:endParaRPr lang="zh-CN" altLang="en-US" sz="1000"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80</a:t>
            </a:fld>
            <a:endParaRPr lang="zh-CN" altLang="en-US"/>
          </a:p>
        </p:txBody>
      </p:sp>
    </p:spTree>
    <p:extLst>
      <p:ext uri="{BB962C8B-B14F-4D97-AF65-F5344CB8AC3E}">
        <p14:creationId xmlns:p14="http://schemas.microsoft.com/office/powerpoint/2010/main" val="1648997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例如，软件要求输入数字，就输入字母，如果要求只接受正数，就输入负数。或者输入</a:t>
            </a:r>
            <a:r>
              <a:rPr lang="en-US" altLang="zh-CN" dirty="0"/>
              <a:t>0</a:t>
            </a:r>
            <a:r>
              <a:rPr lang="zh-CN" altLang="en-US" dirty="0"/>
              <a:t>值，空格，空行，表格只有一行等情况。</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85</a:t>
            </a:fld>
            <a:endParaRPr lang="zh-CN" altLang="en-US"/>
          </a:p>
        </p:txBody>
      </p:sp>
    </p:spTree>
    <p:extLst>
      <p:ext uri="{BB962C8B-B14F-4D97-AF65-F5344CB8AC3E}">
        <p14:creationId xmlns:p14="http://schemas.microsoft.com/office/powerpoint/2010/main" val="426208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a:t>
            </a:fld>
            <a:endParaRPr lang="zh-CN" altLang="en-US"/>
          </a:p>
        </p:txBody>
      </p:sp>
    </p:spTree>
    <p:extLst>
      <p:ext uri="{BB962C8B-B14F-4D97-AF65-F5344CB8AC3E}">
        <p14:creationId xmlns:p14="http://schemas.microsoft.com/office/powerpoint/2010/main" val="1276604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C48E7747-07E9-46FD-A5BD-33FC0F74BD13}" type="slidenum">
              <a:rPr lang="zh-CN" altLang="en-US" smtClean="0"/>
              <a:pPr/>
              <a:t>88</a:t>
            </a:fld>
            <a:endParaRPr lang="en-US" altLang="zh-CN"/>
          </a:p>
        </p:txBody>
      </p:sp>
      <p:sp>
        <p:nvSpPr>
          <p:cNvPr id="139267" name="Rectangle 2"/>
          <p:cNvSpPr>
            <a:spLocks noGrp="1" noRot="1" noChangeAspect="1" noChangeArrowheads="1" noTextEdit="1"/>
          </p:cNvSpPr>
          <p:nvPr>
            <p:ph type="sldImg"/>
          </p:nvPr>
        </p:nvSpPr>
        <p:spPr>
          <a:xfrm>
            <a:off x="381000" y="685800"/>
            <a:ext cx="6096000" cy="3429000"/>
          </a:xfrm>
          <a:ln/>
        </p:spPr>
      </p:sp>
      <p:sp>
        <p:nvSpPr>
          <p:cNvPr id="139268" name="Rectangle 3"/>
          <p:cNvSpPr>
            <a:spLocks noGrp="1" noChangeArrowheads="1"/>
          </p:cNvSpPr>
          <p:nvPr>
            <p:ph type="body" idx="1"/>
          </p:nvPr>
        </p:nvSpPr>
        <p:spPr>
          <a:noFill/>
          <a:ln/>
        </p:spPr>
        <p:txBody>
          <a:bodyPr/>
          <a:lstStyle/>
          <a:p>
            <a:pPr eaLnBrk="1" hangingPunct="1">
              <a:lnSpc>
                <a:spcPct val="90000"/>
              </a:lnSpc>
            </a:pPr>
            <a:endParaRPr lang="zh-CN" altLang="en-US" sz="900"/>
          </a:p>
        </p:txBody>
      </p:sp>
    </p:spTree>
    <p:extLst>
      <p:ext uri="{BB962C8B-B14F-4D97-AF65-F5344CB8AC3E}">
        <p14:creationId xmlns:p14="http://schemas.microsoft.com/office/powerpoint/2010/main" val="692323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buFont typeface="Wingdings" panose="05000000000000000000" pitchFamily="2" charset="2"/>
              <a:buNone/>
            </a:pPr>
            <a:r>
              <a:rPr lang="zh-CN" altLang="en-US" sz="1200" dirty="0" smtClean="0"/>
              <a:t>非渐增式集成测试：又叫一次性集成测试，就是把所有经过单元测试的模块按照设计规格说明书一次性组装成系统，然后进行统一的测试。</a:t>
            </a:r>
          </a:p>
          <a:p>
            <a:pPr algn="l" eaLnBrk="1" hangingPunct="1">
              <a:buFont typeface="Wingdings" panose="05000000000000000000" pitchFamily="2" charset="2"/>
              <a:buNone/>
            </a:pPr>
            <a:r>
              <a:rPr lang="zh-CN" altLang="en-US" sz="1200" dirty="0" smtClean="0"/>
              <a:t>缺点：是发现错误定位难，容易陷入混乱，优点是编写辅助测试程序的工资量小，可以开展并行测试。</a:t>
            </a:r>
            <a:r>
              <a:rPr lang="zh-CN" altLang="en-US" dirty="0" smtClean="0"/>
              <a:t>  </a:t>
            </a:r>
            <a:endParaRPr lang="en-US" altLang="zh-CN" dirty="0" smtClean="0"/>
          </a:p>
          <a:p>
            <a:pPr algn="l" eaLnBrk="1" hangingPunct="1">
              <a:buFont typeface="Wingdings" panose="05000000000000000000" pitchFamily="2" charset="2"/>
              <a:buNone/>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96</a:t>
            </a:fld>
            <a:endParaRPr lang="zh-CN" altLang="en-US"/>
          </a:p>
        </p:txBody>
      </p:sp>
    </p:spTree>
    <p:extLst>
      <p:ext uri="{BB962C8B-B14F-4D97-AF65-F5344CB8AC3E}">
        <p14:creationId xmlns:p14="http://schemas.microsoft.com/office/powerpoint/2010/main" val="283470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核心系统先行集成的方法要求系统一般能够明确区分核心软件部分和外围软件部分。</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99</a:t>
            </a:fld>
            <a:endParaRPr lang="zh-CN" altLang="en-US"/>
          </a:p>
        </p:txBody>
      </p:sp>
    </p:spTree>
    <p:extLst>
      <p:ext uri="{BB962C8B-B14F-4D97-AF65-F5344CB8AC3E}">
        <p14:creationId xmlns:p14="http://schemas.microsoft.com/office/powerpoint/2010/main" val="2525807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dirty="0" smtClean="0"/>
              <a:t>压力测试</a:t>
            </a:r>
            <a:r>
              <a:rPr lang="zh-CN" altLang="en-US" dirty="0" smtClean="0"/>
              <a:t>（</a:t>
            </a:r>
            <a:r>
              <a:rPr lang="en-US" altLang="zh-CN" dirty="0" smtClean="0"/>
              <a:t>Stress test</a:t>
            </a:r>
            <a:r>
              <a:rPr lang="zh-CN" altLang="en-US" dirty="0" smtClean="0"/>
              <a:t>）：也称为强度测试，负载测试。压力测试是模拟实际应用的软硬件环境及用户使用过程的系统负荷，长时间或超大负荷地运行测试软件，来测试被测系统的性能、可靠性、稳定性等。</a:t>
            </a:r>
            <a:endParaRPr lang="zh-CN" altLang="en-US" sz="2400" b="1" dirty="0" smtClean="0"/>
          </a:p>
          <a:p>
            <a:pPr marL="171450" indent="-171450" algn="l" eaLnBrk="1" hangingPunct="1">
              <a:buFont typeface="Arial" panose="020B0604020202020204" pitchFamily="34" charset="0"/>
              <a:buChar char="•"/>
            </a:pPr>
            <a:r>
              <a:rPr lang="zh-CN" altLang="en-US" b="1" dirty="0" smtClean="0"/>
              <a:t>容量测试</a:t>
            </a:r>
            <a:r>
              <a:rPr lang="zh-CN" altLang="en-US" dirty="0" smtClean="0"/>
              <a:t>（</a:t>
            </a:r>
            <a:r>
              <a:rPr lang="en-US" altLang="zh-CN" dirty="0" smtClean="0"/>
              <a:t>Capacity test</a:t>
            </a:r>
            <a:r>
              <a:rPr lang="zh-CN" altLang="en-US" dirty="0" smtClean="0"/>
              <a:t>）：预先分析出反映软件系统应用特征的某项指标的极限值，如某个</a:t>
            </a:r>
            <a:r>
              <a:rPr lang="en-US" altLang="zh-CN" dirty="0" smtClean="0"/>
              <a:t>Web</a:t>
            </a:r>
            <a:r>
              <a:rPr lang="zh-CN" altLang="en-US" dirty="0" smtClean="0"/>
              <a:t>站点可以支持多少个并发用户的访问量、网络在线会议系统的与会者人数。知道了系统的实际容量，如果不能满足要求，就应该寻求新的解决方案，以提高系统的容量。</a:t>
            </a:r>
          </a:p>
          <a:p>
            <a:pPr marL="171450" indent="-171450" algn="l" eaLnBrk="1" hangingPunct="1">
              <a:buFont typeface="Arial" panose="020B0604020202020204" pitchFamily="34" charset="0"/>
              <a:buChar char="•"/>
            </a:pPr>
            <a:r>
              <a:rPr lang="zh-CN" altLang="en-US" b="1" dirty="0" smtClean="0"/>
              <a:t>性能测试</a:t>
            </a:r>
            <a:r>
              <a:rPr lang="zh-CN" altLang="en-US" dirty="0" smtClean="0"/>
              <a:t>（</a:t>
            </a:r>
            <a:r>
              <a:rPr lang="en-US" altLang="zh-CN" dirty="0" smtClean="0"/>
              <a:t>Performance test</a:t>
            </a:r>
            <a:r>
              <a:rPr lang="zh-CN" altLang="en-US" dirty="0" smtClean="0"/>
              <a:t>）：通过测试确定系统运行时的性能表现，如得到运行速度、响应时间、占有系统资源等方面的系统数据。 </a:t>
            </a:r>
          </a:p>
          <a:p>
            <a:pPr marL="171450" indent="-171450" algn="l" eaLnBrk="1" hangingPunct="1">
              <a:buFont typeface="Arial" panose="020B0604020202020204" pitchFamily="34" charset="0"/>
              <a:buChar char="•"/>
            </a:pPr>
            <a:r>
              <a:rPr lang="zh-CN" altLang="en-US" b="1" dirty="0" smtClean="0"/>
              <a:t>安全测试</a:t>
            </a:r>
            <a:r>
              <a:rPr lang="zh-CN" altLang="en-US" dirty="0" smtClean="0"/>
              <a:t>（</a:t>
            </a:r>
            <a:r>
              <a:rPr lang="en-US" altLang="zh-CN" dirty="0" smtClean="0"/>
              <a:t>Security test</a:t>
            </a:r>
            <a:r>
              <a:rPr lang="zh-CN" altLang="en-US" dirty="0" smtClean="0"/>
              <a:t>）：检查系统对非法侵入的防范能力。</a:t>
            </a:r>
          </a:p>
          <a:p>
            <a:pPr marL="171450" indent="-171450" algn="l" eaLnBrk="1" hangingPunct="1">
              <a:buFont typeface="Arial" panose="020B0604020202020204" pitchFamily="34" charset="0"/>
              <a:buChar char="•"/>
            </a:pPr>
            <a:r>
              <a:rPr lang="zh-CN" altLang="en-US" b="1" dirty="0" smtClean="0"/>
              <a:t>容错测试</a:t>
            </a:r>
            <a:r>
              <a:rPr lang="zh-CN" altLang="en-US" dirty="0" smtClean="0"/>
              <a:t>（</a:t>
            </a:r>
            <a:r>
              <a:rPr lang="en-US" altLang="zh-CN" dirty="0" smtClean="0"/>
              <a:t>Recovery test</a:t>
            </a:r>
            <a:r>
              <a:rPr lang="zh-CN" altLang="en-US" dirty="0" smtClean="0"/>
              <a:t>）：主要检查系统的容错能力。当系统出错时，能否在指定时间间隔内修正错误并重新启动系统。  </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101</a:t>
            </a:fld>
            <a:endParaRPr lang="zh-CN" altLang="en-US"/>
          </a:p>
        </p:txBody>
      </p:sp>
    </p:spTree>
    <p:extLst>
      <p:ext uri="{BB962C8B-B14F-4D97-AF65-F5344CB8AC3E}">
        <p14:creationId xmlns:p14="http://schemas.microsoft.com/office/powerpoint/2010/main" val="2212033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dirty="0" smtClean="0"/>
              <a:t>压力测试</a:t>
            </a:r>
            <a:r>
              <a:rPr lang="zh-CN" altLang="en-US" dirty="0" smtClean="0"/>
              <a:t>（</a:t>
            </a:r>
            <a:r>
              <a:rPr lang="en-US" altLang="zh-CN" dirty="0" smtClean="0"/>
              <a:t>Stress test</a:t>
            </a:r>
            <a:r>
              <a:rPr lang="zh-CN" altLang="en-US" dirty="0" smtClean="0"/>
              <a:t>）：也称为强度测试，负载测试。压力测试是模拟实际应用的软硬件环境及用户使用过程的系统负荷，长时间或超大负荷地运行测试软件，来测试被测系统的性能、可靠性、稳定性等。</a:t>
            </a:r>
            <a:endParaRPr lang="zh-CN" altLang="en-US" sz="2400" b="1" dirty="0" smtClean="0"/>
          </a:p>
          <a:p>
            <a:pPr marL="171450" indent="-171450" algn="l" eaLnBrk="1" hangingPunct="1">
              <a:buFont typeface="Arial" panose="020B0604020202020204" pitchFamily="34" charset="0"/>
              <a:buChar char="•"/>
            </a:pPr>
            <a:r>
              <a:rPr lang="zh-CN" altLang="en-US" b="1" dirty="0" smtClean="0"/>
              <a:t>容量测试</a:t>
            </a:r>
            <a:r>
              <a:rPr lang="zh-CN" altLang="en-US" dirty="0" smtClean="0"/>
              <a:t>（</a:t>
            </a:r>
            <a:r>
              <a:rPr lang="en-US" altLang="zh-CN" dirty="0" smtClean="0"/>
              <a:t>Capacity test</a:t>
            </a:r>
            <a:r>
              <a:rPr lang="zh-CN" altLang="en-US" dirty="0" smtClean="0"/>
              <a:t>）：预先分析出反映软件系统应用特征的某项指标的极限值，如某个</a:t>
            </a:r>
            <a:r>
              <a:rPr lang="en-US" altLang="zh-CN" dirty="0" smtClean="0"/>
              <a:t>Web</a:t>
            </a:r>
            <a:r>
              <a:rPr lang="zh-CN" altLang="en-US" dirty="0" smtClean="0"/>
              <a:t>站点可以支持多少个并发用户的访问量、网络在线会议系统的与会者人数。知道了系统的实际容量，如果不能满足要求，就应该寻求新的解决方案，以提高系统的容量。</a:t>
            </a:r>
          </a:p>
          <a:p>
            <a:pPr marL="171450" indent="-171450" algn="l" eaLnBrk="1" hangingPunct="1">
              <a:buFont typeface="Arial" panose="020B0604020202020204" pitchFamily="34" charset="0"/>
              <a:buChar char="•"/>
            </a:pPr>
            <a:r>
              <a:rPr lang="zh-CN" altLang="en-US" b="1" dirty="0" smtClean="0"/>
              <a:t>性能测试</a:t>
            </a:r>
            <a:r>
              <a:rPr lang="zh-CN" altLang="en-US" dirty="0" smtClean="0"/>
              <a:t>（</a:t>
            </a:r>
            <a:r>
              <a:rPr lang="en-US" altLang="zh-CN" dirty="0" smtClean="0"/>
              <a:t>Performance test</a:t>
            </a:r>
            <a:r>
              <a:rPr lang="zh-CN" altLang="en-US" dirty="0" smtClean="0"/>
              <a:t>）：通过测试确定系统运行时的性能表现，如得到运行速度、响应时间、占有系统资源等方面的系统数据。 </a:t>
            </a:r>
          </a:p>
          <a:p>
            <a:pPr marL="171450" indent="-171450" algn="l" eaLnBrk="1" hangingPunct="1">
              <a:buFont typeface="Arial" panose="020B0604020202020204" pitchFamily="34" charset="0"/>
              <a:buChar char="•"/>
            </a:pPr>
            <a:r>
              <a:rPr lang="zh-CN" altLang="en-US" b="1" dirty="0" smtClean="0"/>
              <a:t>安全测试</a:t>
            </a:r>
            <a:r>
              <a:rPr lang="zh-CN" altLang="en-US" dirty="0" smtClean="0"/>
              <a:t>（</a:t>
            </a:r>
            <a:r>
              <a:rPr lang="en-US" altLang="zh-CN" dirty="0" smtClean="0"/>
              <a:t>Security test</a:t>
            </a:r>
            <a:r>
              <a:rPr lang="zh-CN" altLang="en-US" dirty="0" smtClean="0"/>
              <a:t>）：检查系统对非法侵入的防范能力。</a:t>
            </a:r>
          </a:p>
          <a:p>
            <a:pPr marL="171450" indent="-171450" algn="l" eaLnBrk="1" hangingPunct="1">
              <a:buFont typeface="Arial" panose="020B0604020202020204" pitchFamily="34" charset="0"/>
              <a:buChar char="•"/>
            </a:pPr>
            <a:r>
              <a:rPr lang="zh-CN" altLang="en-US" b="1" dirty="0" smtClean="0"/>
              <a:t>容错测试</a:t>
            </a:r>
            <a:r>
              <a:rPr lang="zh-CN" altLang="en-US" dirty="0" smtClean="0"/>
              <a:t>（</a:t>
            </a:r>
            <a:r>
              <a:rPr lang="en-US" altLang="zh-CN" dirty="0" smtClean="0"/>
              <a:t>Recovery test</a:t>
            </a:r>
            <a:r>
              <a:rPr lang="zh-CN" altLang="en-US" dirty="0" smtClean="0"/>
              <a:t>）：主要检查系统的容错能力。当系统出错时，能否在指定时间间隔内修正错误并重新启动系统。  </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103</a:t>
            </a:fld>
            <a:endParaRPr lang="zh-CN" altLang="en-US"/>
          </a:p>
        </p:txBody>
      </p:sp>
    </p:spTree>
    <p:extLst>
      <p:ext uri="{BB962C8B-B14F-4D97-AF65-F5344CB8AC3E}">
        <p14:creationId xmlns:p14="http://schemas.microsoft.com/office/powerpoint/2010/main" val="86431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36EAF2CD-5F9D-47D1-A27E-D30655CE1782}" type="slidenum">
              <a:rPr lang="zh-CN" altLang="en-US" smtClean="0"/>
              <a:pPr/>
              <a:t>105</a:t>
            </a:fld>
            <a:endParaRPr lang="en-US" altLang="zh-CN"/>
          </a:p>
        </p:txBody>
      </p:sp>
      <p:sp>
        <p:nvSpPr>
          <p:cNvPr id="141315" name="Rectangle 2"/>
          <p:cNvSpPr>
            <a:spLocks noGrp="1" noRot="1" noChangeAspect="1" noChangeArrowheads="1" noTextEdit="1"/>
          </p:cNvSpPr>
          <p:nvPr>
            <p:ph type="sldImg"/>
          </p:nvPr>
        </p:nvSpPr>
        <p:spPr>
          <a:xfrm>
            <a:off x="381000" y="685800"/>
            <a:ext cx="6096000" cy="3429000"/>
          </a:xfrm>
          <a:ln/>
        </p:spPr>
      </p:sp>
      <p:sp>
        <p:nvSpPr>
          <p:cNvPr id="14131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766139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9120105-C798-4534-B60B-CFB9E08E7059}" type="slidenum">
              <a:rPr lang="zh-CN" altLang="en-US" smtClean="0"/>
              <a:pPr/>
              <a:t>108</a:t>
            </a:fld>
            <a:endParaRPr lang="en-US" altLang="zh-CN"/>
          </a:p>
        </p:txBody>
      </p:sp>
      <p:sp>
        <p:nvSpPr>
          <p:cNvPr id="140291" name="Rectangle 2"/>
          <p:cNvSpPr>
            <a:spLocks noGrp="1" noRot="1" noChangeAspect="1" noChangeArrowheads="1" noTextEdit="1"/>
          </p:cNvSpPr>
          <p:nvPr>
            <p:ph type="sldImg"/>
          </p:nvPr>
        </p:nvSpPr>
        <p:spPr>
          <a:xfrm>
            <a:off x="381000" y="685800"/>
            <a:ext cx="6096000" cy="3429000"/>
          </a:xfrm>
          <a:ln/>
        </p:spPr>
      </p:sp>
      <p:sp>
        <p:nvSpPr>
          <p:cNvPr id="140292"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4061488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xfrm>
            <a:off x="381000" y="685800"/>
            <a:ext cx="6096000" cy="3429000"/>
          </a:xfrm>
          <a:ln/>
        </p:spPr>
      </p:sp>
      <p:sp>
        <p:nvSpPr>
          <p:cNvPr id="154627" name="备注占位符 2"/>
          <p:cNvSpPr>
            <a:spLocks noGrp="1"/>
          </p:cNvSpPr>
          <p:nvPr>
            <p:ph type="body" idx="1"/>
          </p:nvPr>
        </p:nvSpPr>
        <p:spPr>
          <a:noFill/>
          <a:ln/>
        </p:spPr>
        <p:txBody>
          <a:bodyPr/>
          <a:lstStyle/>
          <a:p>
            <a:endParaRPr lang="zh-CN" altLang="en-US"/>
          </a:p>
        </p:txBody>
      </p:sp>
      <p:sp>
        <p:nvSpPr>
          <p:cNvPr id="154628" name="灯片编号占位符 3"/>
          <p:cNvSpPr>
            <a:spLocks noGrp="1"/>
          </p:cNvSpPr>
          <p:nvPr>
            <p:ph type="sldNum" sz="quarter" idx="5"/>
          </p:nvPr>
        </p:nvSpPr>
        <p:spPr>
          <a:noFill/>
        </p:spPr>
        <p:txBody>
          <a:bodyPr/>
          <a:lstStyle/>
          <a:p>
            <a:fld id="{E6701C19-0440-40F3-862D-DDB121D7549A}" type="slidenum">
              <a:rPr lang="zh-CN" altLang="en-US" smtClean="0"/>
              <a:pPr/>
              <a:t>112</a:t>
            </a:fld>
            <a:endParaRPr lang="en-US" altLang="zh-CN"/>
          </a:p>
        </p:txBody>
      </p:sp>
    </p:spTree>
    <p:extLst>
      <p:ext uri="{BB962C8B-B14F-4D97-AF65-F5344CB8AC3E}">
        <p14:creationId xmlns:p14="http://schemas.microsoft.com/office/powerpoint/2010/main" val="1108093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pPr/>
              <a:t>113</a:t>
            </a:fld>
            <a:endParaRPr lang="zh-CN" altLang="en-US"/>
          </a:p>
        </p:txBody>
      </p:sp>
    </p:spTree>
    <p:extLst>
      <p:ext uri="{BB962C8B-B14F-4D97-AF65-F5344CB8AC3E}">
        <p14:creationId xmlns:p14="http://schemas.microsoft.com/office/powerpoint/2010/main" val="362545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115</a:t>
            </a:fld>
            <a:endParaRPr lang="zh-CN" altLang="en-US"/>
          </a:p>
        </p:txBody>
      </p:sp>
    </p:spTree>
    <p:extLst>
      <p:ext uri="{BB962C8B-B14F-4D97-AF65-F5344CB8AC3E}">
        <p14:creationId xmlns:p14="http://schemas.microsoft.com/office/powerpoint/2010/main" val="239771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4</a:t>
            </a:fld>
            <a:endParaRPr lang="zh-CN" altLang="en-US"/>
          </a:p>
        </p:txBody>
      </p:sp>
    </p:spTree>
    <p:extLst>
      <p:ext uri="{BB962C8B-B14F-4D97-AF65-F5344CB8AC3E}">
        <p14:creationId xmlns:p14="http://schemas.microsoft.com/office/powerpoint/2010/main" val="3008496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飞行控制系统等软件的测试费用占项目其他费用的</a:t>
            </a:r>
            <a:r>
              <a:rPr lang="en-US" altLang="zh-CN" dirty="0"/>
              <a:t>3~5</a:t>
            </a:r>
            <a:r>
              <a:rPr lang="zh-CN" altLang="en-US" dirty="0"/>
              <a:t>倍。</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7</a:t>
            </a:fld>
            <a:endParaRPr lang="zh-CN" altLang="en-US"/>
          </a:p>
        </p:txBody>
      </p:sp>
    </p:spTree>
    <p:extLst>
      <p:ext uri="{BB962C8B-B14F-4D97-AF65-F5344CB8AC3E}">
        <p14:creationId xmlns:p14="http://schemas.microsoft.com/office/powerpoint/2010/main" val="18984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8</a:t>
            </a:fld>
            <a:endParaRPr lang="zh-CN" altLang="en-US"/>
          </a:p>
        </p:txBody>
      </p:sp>
    </p:spTree>
    <p:extLst>
      <p:ext uri="{BB962C8B-B14F-4D97-AF65-F5344CB8AC3E}">
        <p14:creationId xmlns:p14="http://schemas.microsoft.com/office/powerpoint/2010/main" val="316432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正向思维：验证软件正常工作 </a:t>
            </a:r>
          </a:p>
          <a:p>
            <a:r>
              <a:rPr lang="en-US" altLang="zh-CN" dirty="0" smtClean="0"/>
              <a:t>•  </a:t>
            </a:r>
            <a:r>
              <a:rPr lang="zh-CN" altLang="en-US" dirty="0" smtClean="0"/>
              <a:t>评价一个程序或系统的特性或能力并确定是否达到预期的结果。	</a:t>
            </a:r>
            <a:endParaRPr lang="en-US" altLang="zh-CN" dirty="0" smtClean="0"/>
          </a:p>
          <a:p>
            <a:r>
              <a:rPr lang="en-US" altLang="zh-CN" dirty="0" smtClean="0"/>
              <a:t>•  </a:t>
            </a:r>
            <a:r>
              <a:rPr lang="zh-CN" altLang="en-US" dirty="0" smtClean="0"/>
              <a:t>在设计规定的环境下运行软件的所有功能，直至全部通过。 </a:t>
            </a:r>
            <a:endParaRPr lang="en-US" altLang="zh-CN" dirty="0" smtClean="0"/>
          </a:p>
          <a:p>
            <a:endParaRPr lang="zh-CN" altLang="en-US" dirty="0" smtClean="0"/>
          </a:p>
          <a:p>
            <a:r>
              <a:rPr lang="zh-CN" altLang="en-US" dirty="0" smtClean="0"/>
              <a:t>逆向思维：假定软件有缺陷 </a:t>
            </a:r>
          </a:p>
          <a:p>
            <a:r>
              <a:rPr lang="en-US" altLang="zh-CN" dirty="0" smtClean="0"/>
              <a:t>•  </a:t>
            </a:r>
            <a:r>
              <a:rPr lang="zh-CN" altLang="en-US" dirty="0" smtClean="0"/>
              <a:t>测试是为了发现错误而针对某个程序或系统的执行过程。	</a:t>
            </a:r>
            <a:endParaRPr lang="en-US" altLang="zh-CN" dirty="0" smtClean="0"/>
          </a:p>
          <a:p>
            <a:r>
              <a:rPr lang="en-US" altLang="zh-CN" dirty="0" smtClean="0"/>
              <a:t>•  </a:t>
            </a:r>
            <a:r>
              <a:rPr lang="zh-CN" altLang="en-US" dirty="0" smtClean="0"/>
              <a:t>寻找容易犯错地方和系统薄弱环节，试图破坏系统直至找不出问题。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9</a:t>
            </a:fld>
            <a:endParaRPr lang="zh-CN" altLang="en-US"/>
          </a:p>
        </p:txBody>
      </p:sp>
    </p:spTree>
    <p:extLst>
      <p:ext uri="{BB962C8B-B14F-4D97-AF65-F5344CB8AC3E}">
        <p14:creationId xmlns:p14="http://schemas.microsoft.com/office/powerpoint/2010/main" val="601164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测试用例值：完成被测软件的某个执行所需的输入值	</a:t>
            </a:r>
          </a:p>
          <a:p>
            <a:r>
              <a:rPr lang="zh-CN" altLang="en-US" dirty="0" smtClean="0"/>
              <a:t>期望结果：当且仅当程序满足其期望行为，执行测 试时产生的结果</a:t>
            </a:r>
          </a:p>
          <a:p>
            <a:r>
              <a:rPr lang="zh-CN" altLang="en-US" dirty="0" smtClean="0"/>
              <a:t>前缀值：将软件置于合适的状态来接受测试用例 值的任何必要的输入</a:t>
            </a:r>
          </a:p>
          <a:p>
            <a:r>
              <a:rPr lang="zh-CN" altLang="en-US" dirty="0" smtClean="0"/>
              <a:t>后缀值：测试用例值被发送以后，需要被发送到 软件的任何输入</a:t>
            </a:r>
            <a:endParaRPr lang="en-US" altLang="zh-CN" dirty="0" smtClean="0"/>
          </a:p>
          <a:p>
            <a:endParaRPr lang="en-US" altLang="zh-CN" dirty="0" smtClean="0"/>
          </a:p>
          <a:p>
            <a:r>
              <a:rPr lang="zh-CN" altLang="en-US" dirty="0" smtClean="0"/>
              <a:t>验证值：查看测试用例值结果所要用到的值</a:t>
            </a:r>
            <a:endParaRPr lang="en-US" altLang="zh-CN" dirty="0" smtClean="0"/>
          </a:p>
          <a:p>
            <a:r>
              <a:rPr lang="zh-CN" altLang="en-US" dirty="0" smtClean="0"/>
              <a:t>结束命令：终止程序或返回到稳定状态所要用到的值	</a:t>
            </a:r>
            <a:endParaRPr lang="en-US" altLang="zh-CN" dirty="0" smtClean="0"/>
          </a:p>
          <a:p>
            <a:endParaRPr lang="en-US" altLang="zh-CN" dirty="0" smtClean="0"/>
          </a:p>
          <a:p>
            <a:r>
              <a:rPr lang="zh-CN" altLang="en-US" dirty="0" smtClean="0"/>
              <a:t>测试集：测试用例值的集合		</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10</a:t>
            </a:fld>
            <a:endParaRPr lang="zh-CN" altLang="en-US"/>
          </a:p>
        </p:txBody>
      </p:sp>
    </p:spTree>
    <p:extLst>
      <p:ext uri="{BB962C8B-B14F-4D97-AF65-F5344CB8AC3E}">
        <p14:creationId xmlns:p14="http://schemas.microsoft.com/office/powerpoint/2010/main" val="3311878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一个完备软件缺陷管理过程通常包括如下几个方面：</a:t>
            </a:r>
          </a:p>
          <a:p>
            <a:r>
              <a:rPr lang="zh-CN" altLang="en-US" dirty="0"/>
              <a:t>（</a:t>
            </a:r>
            <a:r>
              <a:rPr lang="en-US" altLang="zh-CN" dirty="0"/>
              <a:t>1</a:t>
            </a:r>
            <a:r>
              <a:rPr lang="zh-CN" altLang="en-US" dirty="0"/>
              <a:t>）发现与提交缺陷；（</a:t>
            </a:r>
            <a:r>
              <a:rPr lang="en-US" altLang="zh-CN" dirty="0"/>
              <a:t>2</a:t>
            </a:r>
            <a:r>
              <a:rPr lang="zh-CN" altLang="en-US" dirty="0"/>
              <a:t>）分析和定位缺陷；（</a:t>
            </a:r>
            <a:r>
              <a:rPr lang="en-US" altLang="zh-CN" dirty="0"/>
              <a:t>3</a:t>
            </a:r>
            <a:r>
              <a:rPr lang="zh-CN" altLang="en-US" dirty="0"/>
              <a:t>）提请修改相应的软件</a:t>
            </a:r>
            <a:br>
              <a:rPr lang="zh-CN" altLang="en-US" dirty="0"/>
            </a:br>
            <a:r>
              <a:rPr lang="zh-CN" altLang="en-US" dirty="0"/>
              <a:t>（</a:t>
            </a:r>
            <a:r>
              <a:rPr lang="en-US" altLang="zh-CN" dirty="0"/>
              <a:t>4</a:t>
            </a:r>
            <a:r>
              <a:rPr lang="zh-CN" altLang="en-US" dirty="0"/>
              <a:t>）修改相应的软件；（</a:t>
            </a:r>
            <a:r>
              <a:rPr lang="en-US" altLang="zh-CN" dirty="0"/>
              <a:t>5</a:t>
            </a:r>
            <a:r>
              <a:rPr lang="zh-CN" altLang="en-US" dirty="0"/>
              <a:t>）验证修改</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14</a:t>
            </a:fld>
            <a:endParaRPr lang="zh-CN" altLang="en-US"/>
          </a:p>
        </p:txBody>
      </p:sp>
    </p:spTree>
    <p:extLst>
      <p:ext uri="{BB962C8B-B14F-4D97-AF65-F5344CB8AC3E}">
        <p14:creationId xmlns:p14="http://schemas.microsoft.com/office/powerpoint/2010/main" val="2851420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4CD04F56-F47E-4CCA-A925-9992A6E6CC0F}" type="datetime1">
              <a:rPr lang="zh-CN" altLang="en-US" smtClean="0"/>
              <a:t>2020/6/17</a:t>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pPr/>
              <a:t>‹#›</a:t>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extLst>
      <p:ext uri="{BB962C8B-B14F-4D97-AF65-F5344CB8AC3E}">
        <p14:creationId xmlns:p14="http://schemas.microsoft.com/office/powerpoint/2010/main" val="17157801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39D0B6AB-7591-480D-AB5D-B32E2726593A}" type="datetime1">
              <a:rPr lang="zh-CN" altLang="en-US" smtClean="0"/>
              <a:t>2020/6/17</a:t>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20951540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a:spLocks/>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1" name="Freeform 150"/>
              <p:cNvSpPr>
                <a:spLocks/>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2968B5D6-99B2-4026-8870-CDBE6338A1EE}" type="datetime1">
              <a:rPr lang="zh-CN" altLang="en-US" smtClean="0"/>
              <a:t>2020/6/17</a:t>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spTree>
    <p:extLst>
      <p:ext uri="{BB962C8B-B14F-4D97-AF65-F5344CB8AC3E}">
        <p14:creationId xmlns:p14="http://schemas.microsoft.com/office/powerpoint/2010/main" val="1205031724"/>
      </p:ext>
    </p:extLst>
  </p:cSld>
  <p:clrMapOvr>
    <a:masterClrMapping/>
  </p:clrMapOvr>
  <p:transition>
    <p:cove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p:cNvSpPr/>
          <p:nvPr/>
        </p:nvSpPr>
        <p:spPr>
          <a:xfrm>
            <a:off x="-3743" y="80319"/>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19"/>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p>
        </p:txBody>
      </p:sp>
      <p:sp>
        <p:nvSpPr>
          <p:cNvPr id="4" name="文本占位符 3"/>
          <p:cNvSpPr>
            <a:spLocks noGrp="1"/>
          </p:cNvSpPr>
          <p:nvPr>
            <p:ph type="body" sz="quarter" idx="11"/>
          </p:nvPr>
        </p:nvSpPr>
        <p:spPr>
          <a:xfrm>
            <a:off x="627064" y="1009651"/>
            <a:ext cx="7615237" cy="354568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2"/>
          </p:nvPr>
        </p:nvSpPr>
        <p:spPr>
          <a:xfrm>
            <a:off x="6727032" y="4805958"/>
            <a:ext cx="1920240" cy="274320"/>
          </a:xfrm>
          <a:prstGeom prst="rect">
            <a:avLst/>
          </a:prstGeom>
        </p:spPr>
        <p:txBody>
          <a:bodyPr/>
          <a:lstStyle>
            <a:lvl1pPr>
              <a:defRPr sz="1200"/>
            </a:lvl1pPr>
            <a:extLst/>
          </a:lstStyle>
          <a:p>
            <a:fld id="{A47AFC74-E737-4D8D-8F39-82274D75EB48}" type="datetime1">
              <a:rPr lang="zh-CN" altLang="en-US" smtClean="0"/>
              <a:t>2020/6/17</a:t>
            </a:fld>
            <a:endParaRPr lang="zh-CN" altLang="en-US"/>
          </a:p>
        </p:txBody>
      </p:sp>
      <p:sp>
        <p:nvSpPr>
          <p:cNvPr id="10" name="页脚占位符 4"/>
          <p:cNvSpPr>
            <a:spLocks noGrp="1"/>
          </p:cNvSpPr>
          <p:nvPr>
            <p:ph type="ftr" sz="quarter" idx="13"/>
          </p:nvPr>
        </p:nvSpPr>
        <p:spPr>
          <a:xfrm>
            <a:off x="4380074" y="4805960"/>
            <a:ext cx="2350681" cy="273844"/>
          </a:xfrm>
          <a:prstGeom prst="rect">
            <a:avLst/>
          </a:prstGeom>
        </p:spPr>
        <p:txBody>
          <a:bodyPr/>
          <a:lstStyle>
            <a:lvl1pPr>
              <a:defRPr sz="1200"/>
            </a:lvl1pPr>
            <a:extLst/>
          </a:lstStyle>
          <a:p>
            <a:r>
              <a:rPr lang="zh-CN" altLang="en-US" smtClean="0"/>
              <a:t>软件工程</a:t>
            </a:r>
            <a:endParaRPr lang="zh-CN" altLang="en-US" dirty="0"/>
          </a:p>
        </p:txBody>
      </p:sp>
      <p:sp>
        <p:nvSpPr>
          <p:cNvPr id="11" name="灯片编号占位符 5"/>
          <p:cNvSpPr>
            <a:spLocks noGrp="1"/>
          </p:cNvSpPr>
          <p:nvPr>
            <p:ph type="sldNum" sz="quarter" idx="14"/>
          </p:nvPr>
        </p:nvSpPr>
        <p:spPr>
          <a:xfrm>
            <a:off x="8461830" y="4805960"/>
            <a:ext cx="551203" cy="273844"/>
          </a:xfrm>
          <a:prstGeom prst="rect">
            <a:avLst/>
          </a:prstGeom>
        </p:spPr>
        <p:txBody>
          <a:bodyPr/>
          <a:lstStyle>
            <a:lvl1pPr>
              <a:defRPr sz="1050"/>
            </a:lvl1pPr>
            <a:extLst/>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13313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C71C1C"/>
              </a:solidFill>
            </a:endParaRPr>
          </a:p>
        </p:txBody>
      </p:sp>
    </p:spTree>
    <p:extLst>
      <p:ext uri="{BB962C8B-B14F-4D97-AF65-F5344CB8AC3E}">
        <p14:creationId xmlns:p14="http://schemas.microsoft.com/office/powerpoint/2010/main" val="3414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p>
        </p:txBody>
      </p:sp>
      <p:sp>
        <p:nvSpPr>
          <p:cNvPr id="7" name="日期占位符 3"/>
          <p:cNvSpPr>
            <a:spLocks noGrp="1"/>
          </p:cNvSpPr>
          <p:nvPr>
            <p:ph type="dt" sz="half" idx="11"/>
          </p:nvPr>
        </p:nvSpPr>
        <p:spPr>
          <a:xfrm>
            <a:off x="6727032" y="4805958"/>
            <a:ext cx="1920240" cy="274320"/>
          </a:xfrm>
          <a:prstGeom prst="rect">
            <a:avLst/>
          </a:prstGeom>
        </p:spPr>
        <p:txBody>
          <a:bodyPr/>
          <a:lstStyle>
            <a:lvl1pPr>
              <a:defRPr sz="1200"/>
            </a:lvl1pPr>
            <a:extLst/>
          </a:lstStyle>
          <a:p>
            <a:fld id="{BF083514-D295-484D-9156-77E9354DC621}" type="datetime1">
              <a:rPr lang="zh-CN" altLang="en-US" smtClean="0"/>
              <a:t>2020/6/17</a:t>
            </a:fld>
            <a:endParaRPr lang="zh-CN" altLang="en-US"/>
          </a:p>
        </p:txBody>
      </p:sp>
      <p:sp>
        <p:nvSpPr>
          <p:cNvPr id="10" name="页脚占位符 4"/>
          <p:cNvSpPr>
            <a:spLocks noGrp="1"/>
          </p:cNvSpPr>
          <p:nvPr>
            <p:ph type="ftr" sz="quarter" idx="12"/>
          </p:nvPr>
        </p:nvSpPr>
        <p:spPr>
          <a:xfrm>
            <a:off x="4380074" y="4805960"/>
            <a:ext cx="2350681" cy="273844"/>
          </a:xfrm>
          <a:prstGeom prst="rect">
            <a:avLst/>
          </a:prstGeom>
        </p:spPr>
        <p:txBody>
          <a:bodyPr/>
          <a:lstStyle>
            <a:lvl1pPr>
              <a:defRPr sz="1200"/>
            </a:lvl1pPr>
            <a:extLst/>
          </a:lstStyle>
          <a:p>
            <a:r>
              <a:rPr lang="zh-CN" altLang="en-US" smtClean="0"/>
              <a:t>软件工程</a:t>
            </a:r>
            <a:endParaRPr lang="zh-CN" altLang="en-US" dirty="0"/>
          </a:p>
        </p:txBody>
      </p:sp>
      <p:sp>
        <p:nvSpPr>
          <p:cNvPr id="11" name="灯片编号占位符 5"/>
          <p:cNvSpPr>
            <a:spLocks noGrp="1"/>
          </p:cNvSpPr>
          <p:nvPr>
            <p:ph type="sldNum" sz="quarter" idx="13"/>
          </p:nvPr>
        </p:nvSpPr>
        <p:spPr>
          <a:xfrm>
            <a:off x="8461830" y="4805960"/>
            <a:ext cx="551203" cy="273844"/>
          </a:xfrm>
          <a:prstGeom prst="rect">
            <a:avLst/>
          </a:prstGeom>
        </p:spPr>
        <p:txBody>
          <a:bodyPr/>
          <a:lstStyle>
            <a:lvl1pPr>
              <a:defRPr sz="1050"/>
            </a:lvl1pPr>
            <a:extLst/>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8232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954230"/>
      </p:ext>
    </p:extLst>
  </p:cSld>
  <p:clrMapOvr>
    <a:masterClrMapping/>
  </p:clrMapOvr>
  <mc:AlternateContent xmlns:mc="http://schemas.openxmlformats.org/markup-compatibility/2006" xmlns:p14="http://schemas.microsoft.com/office/powerpoint/2010/main">
    <mc:Choice Requires="p14">
      <p:transition spd="slow" p14:dur="2000" advClick="0" advTm="3000">
        <p:fade/>
      </p:transition>
    </mc:Choice>
    <mc:Fallback xmlns="">
      <p:transitio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7389" y="457200"/>
            <a:ext cx="7769225" cy="85725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688976" y="1258491"/>
            <a:ext cx="7769225" cy="3086100"/>
          </a:xfrm>
          <a:prstGeom prst="rect">
            <a:avLst/>
          </a:prstGeom>
        </p:spPr>
        <p:txBody>
          <a:bodyPr/>
          <a:lstStyle/>
          <a:p>
            <a:endParaRPr lang="zh-CN" altLang="en-US"/>
          </a:p>
        </p:txBody>
      </p:sp>
      <p:sp>
        <p:nvSpPr>
          <p:cNvPr id="4" name="日期占位符 3"/>
          <p:cNvSpPr>
            <a:spLocks noGrp="1"/>
          </p:cNvSpPr>
          <p:nvPr>
            <p:ph type="dt" sz="half" idx="10"/>
          </p:nvPr>
        </p:nvSpPr>
        <p:spPr>
          <a:xfrm>
            <a:off x="687388" y="4686300"/>
            <a:ext cx="1903412" cy="342900"/>
          </a:xfrm>
        </p:spPr>
        <p:txBody>
          <a:bodyPr/>
          <a:lstStyle>
            <a:lvl1pPr>
              <a:defRPr/>
            </a:lvl1pPr>
          </a:lstStyle>
          <a:p>
            <a:fld id="{432DA3A9-34C1-4106-9EFD-4055BD5B6FE3}" type="datetime1">
              <a:rPr lang="zh-CN" altLang="en-US" smtClean="0"/>
              <a:t>2020/6/17</a:t>
            </a:fld>
            <a:endParaRPr lang="en-US" altLang="zh-CN"/>
          </a:p>
        </p:txBody>
      </p:sp>
      <p:sp>
        <p:nvSpPr>
          <p:cNvPr id="5" name="页脚占位符 4"/>
          <p:cNvSpPr>
            <a:spLocks noGrp="1"/>
          </p:cNvSpPr>
          <p:nvPr>
            <p:ph type="ftr" sz="quarter" idx="11"/>
          </p:nvPr>
        </p:nvSpPr>
        <p:spPr>
          <a:xfrm>
            <a:off x="3124200" y="4686300"/>
            <a:ext cx="2895600" cy="342900"/>
          </a:xfrm>
        </p:spPr>
        <p:txBody>
          <a:bodyPr/>
          <a:lstStyle>
            <a:lvl1pPr>
              <a:defRPr/>
            </a:lvl1pPr>
          </a:lstStyle>
          <a:p>
            <a:r>
              <a:rPr lang="zh-CN" altLang="en-US" smtClean="0"/>
              <a:t>软件工程</a:t>
            </a:r>
            <a:endParaRPr lang="en-US" altLang="zh-CN"/>
          </a:p>
        </p:txBody>
      </p:sp>
      <p:sp>
        <p:nvSpPr>
          <p:cNvPr id="6" name="灯片编号占位符 5"/>
          <p:cNvSpPr>
            <a:spLocks noGrp="1"/>
          </p:cNvSpPr>
          <p:nvPr>
            <p:ph type="sldNum" sz="quarter" idx="12"/>
          </p:nvPr>
        </p:nvSpPr>
        <p:spPr>
          <a:xfrm>
            <a:off x="6553201" y="4686300"/>
            <a:ext cx="1903413" cy="342900"/>
          </a:xfrm>
        </p:spPr>
        <p:txBody>
          <a:bodyPr/>
          <a:lstStyle>
            <a:lvl1pPr>
              <a:defRPr/>
            </a:lvl1pPr>
          </a:lstStyle>
          <a:p>
            <a:fld id="{C5104184-C143-4BED-87B1-5E77F72C9A7D}" type="slidenum">
              <a:rPr lang="en-US" altLang="zh-CN"/>
              <a:pPr/>
              <a:t>‹#›</a:t>
            </a:fld>
            <a:endParaRPr lang="en-US" altLang="zh-CN"/>
          </a:p>
        </p:txBody>
      </p:sp>
    </p:spTree>
    <p:extLst>
      <p:ext uri="{BB962C8B-B14F-4D97-AF65-F5344CB8AC3E}">
        <p14:creationId xmlns:p14="http://schemas.microsoft.com/office/powerpoint/2010/main" val="284980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3pPr marL="1080000" indent="-288000">
              <a:buFont typeface="Wingdings 3" panose="05040102010807070707" pitchFamily="18" charset="2"/>
              <a:buChar char=""/>
              <a:defRPr/>
            </a:lvl3pPr>
            <a:lvl4pPr marL="1260000" indent="-288000">
              <a:buFont typeface="Wingdings 3" panose="05040102010807070707" pitchFamily="18" charset="2"/>
              <a:buChar char=""/>
              <a:defRPr/>
            </a:lvl4pPr>
            <a:lvl5pPr marL="1440000" indent="-288000">
              <a:buFont typeface="Wingdings 3" panose="05040102010807070707" pitchFamily="18" charset="2"/>
              <a:buChar char=""/>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12D060F0-3B02-45DF-BA4E-9444BDCE83A3}" type="datetime1">
              <a:rPr lang="zh-CN" altLang="en-US" smtClean="0"/>
              <a:t>2020/6/17</a:t>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dirty="0"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2637409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768096" y="969475"/>
            <a:ext cx="3566160" cy="3762546"/>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491990" y="969473"/>
            <a:ext cx="3566160" cy="3762547"/>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FEEDF8F4-15B6-45B2-86FC-202B8409B96C}" type="datetime1">
              <a:rPr lang="zh-CN" altLang="en-US" smtClean="0"/>
              <a:t>2020/6/17</a:t>
            </a:fld>
            <a:endParaRPr lang="zh-CN" altLang="en-US" dirty="0"/>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1894832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768096"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p>
        </p:txBody>
      </p:sp>
      <p:sp>
        <p:nvSpPr>
          <p:cNvPr id="6" name="Content Placeholder 5"/>
          <p:cNvSpPr>
            <a:spLocks noGrp="1"/>
          </p:cNvSpPr>
          <p:nvPr>
            <p:ph sz="quarter" idx="4"/>
          </p:nvPr>
        </p:nvSpPr>
        <p:spPr>
          <a:xfrm>
            <a:off x="4491990"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EAAFE146-0EF7-4D1E-BC97-568A6D5C3E19}" type="datetime1">
              <a:rPr lang="zh-CN" altLang="en-US" smtClean="0"/>
              <a:t>2020/6/17</a:t>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5487584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64D6872E-A23F-4895-9A3F-3ABD7BC46503}" type="datetime1">
              <a:rPr lang="zh-CN" altLang="en-US" smtClean="0"/>
              <a:t>2020/6/17</a:t>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2228482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矩形 8"/>
          <p:cNvSpPr/>
          <p:nvPr userDrawn="1"/>
        </p:nvSpPr>
        <p:spPr>
          <a:xfrm>
            <a:off x="0" y="4215740"/>
            <a:ext cx="9144000" cy="878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Date Placeholder 2"/>
          <p:cNvSpPr>
            <a:spLocks noGrp="1"/>
          </p:cNvSpPr>
          <p:nvPr>
            <p:ph type="dt" sz="half" idx="10"/>
          </p:nvPr>
        </p:nvSpPr>
        <p:spPr/>
        <p:txBody>
          <a:bodyPr/>
          <a:lstStyle>
            <a:lvl1pPr algn="ctr">
              <a:defRPr sz="1600">
                <a:solidFill>
                  <a:schemeClr val="accent1">
                    <a:lumMod val="50000"/>
                  </a:schemeClr>
                </a:solidFill>
                <a:latin typeface="+mn-lt"/>
              </a:defRPr>
            </a:lvl1pPr>
          </a:lstStyle>
          <a:p>
            <a:fld id="{2FF0ACE2-4501-45AB-B004-C7F07999D2EC}" type="datetime1">
              <a:rPr lang="zh-CN" altLang="en-US" smtClean="0"/>
              <a:t>2020/6/17</a:t>
            </a:fld>
            <a:endParaRPr lang="zh-CN" altLang="en-US" dirty="0"/>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accent1">
                    <a:lumMod val="50000"/>
                  </a:schemeClr>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accent1">
                    <a:lumMod val="50000"/>
                  </a:schemeClr>
                </a:solidFill>
                <a:latin typeface="+mn-lt"/>
              </a:defRPr>
            </a:lvl1pPr>
          </a:lstStyle>
          <a:p>
            <a:fld id="{F528F39D-B5E5-4CA7-906C-979D5A62978D}" type="slidenum">
              <a:rPr lang="zh-CN" altLang="en-US" smtClean="0"/>
              <a:pPr/>
              <a:t>‹#›</a:t>
            </a:fld>
            <a:endParaRPr lang="zh-CN" altLang="en-US"/>
          </a:p>
        </p:txBody>
      </p:sp>
      <p:sp>
        <p:nvSpPr>
          <p:cNvPr id="6" name="矩形 5"/>
          <p:cNvSpPr/>
          <p:nvPr userDrawn="1"/>
        </p:nvSpPr>
        <p:spPr>
          <a:xfrm>
            <a:off x="0" y="11875"/>
            <a:ext cx="9144000" cy="138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cxnSp>
        <p:nvCxnSpPr>
          <p:cNvPr id="8" name="Straight Connector 6"/>
          <p:cNvCxnSpPr/>
          <p:nvPr userDrawn="1"/>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6620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F8450571-B93B-4B72-BC2D-ED8440B7B86D}" type="datetime1">
              <a:rPr lang="zh-CN" altLang="en-US" smtClean="0"/>
              <a:t>2020/6/17</a:t>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spTree>
    <p:extLst>
      <p:ext uri="{BB962C8B-B14F-4D97-AF65-F5344CB8AC3E}">
        <p14:creationId xmlns:p14="http://schemas.microsoft.com/office/powerpoint/2010/main" val="12201538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19EF7C34-C226-45F2-B83A-7CEC18CE022F}" type="datetime1">
              <a:rPr lang="zh-CN" altLang="en-US" smtClean="0"/>
              <a:t>2020/6/17</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dirty="0"/>
          </a:p>
        </p:txBody>
      </p:sp>
      <p:pic>
        <p:nvPicPr>
          <p:cNvPr id="8" name="图片 7"/>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4837"/>
            <a:ext cx="692368" cy="692368"/>
          </a:xfrm>
          <a:prstGeom prst="rect">
            <a:avLst/>
          </a:prstGeom>
        </p:spPr>
      </p:pic>
      <p:cxnSp>
        <p:nvCxnSpPr>
          <p:cNvPr id="9" name="Straight Connector 6"/>
          <p:cNvCxnSpPr/>
          <p:nvPr userDrawn="1"/>
        </p:nvCxnSpPr>
        <p:spPr>
          <a:xfrm flipV="1">
            <a:off x="574526" y="677531"/>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1"/>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5" name="MH_Others_2"/>
          <p:cNvSpPr txBox="1"/>
          <p:nvPr userDrawn="1">
            <p:custDataLst>
              <p:tags r:id="rId2"/>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7081752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BE0DEBAA-CBC7-4ED3-8349-864536EAD92C}" type="datetime1">
              <a:rPr lang="zh-CN" altLang="en-US" smtClean="0"/>
              <a:t>2020/6/17</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8087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DE8EF538-AA50-4283-9C36-31D85D5658F1}" type="datetime1">
              <a:rPr lang="zh-CN" altLang="en-US" smtClean="0"/>
              <a:t>2020/6/17</a:t>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t>‹#›</a:t>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2048969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9" r:id="rId3"/>
    <p:sldLayoutId id="2147483700" r:id="rId4"/>
    <p:sldLayoutId id="2147483701" r:id="rId5"/>
    <p:sldLayoutId id="2147483714" r:id="rId6"/>
    <p:sldLayoutId id="2147483703" r:id="rId7"/>
    <p:sldLayoutId id="2147483706" r:id="rId8"/>
    <p:sldLayoutId id="2147483705" r:id="rId9"/>
    <p:sldLayoutId id="2147483707" r:id="rId10"/>
    <p:sldLayoutId id="2147483708" r:id="rId11"/>
    <p:sldLayoutId id="2147483711" r:id="rId12"/>
    <p:sldLayoutId id="2147483715" r:id="rId13"/>
    <p:sldLayoutId id="2147483716" r:id="rId14"/>
    <p:sldLayoutId id="2147483719" r:id="rId15"/>
    <p:sldLayoutId id="2147483720" r:id="rId16"/>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20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00" indent="-360000"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000" indent="-288000" algn="just" defTabSz="685800" rtl="0" eaLnBrk="1" latinLnBrk="0" hangingPunct="1">
        <a:lnSpc>
          <a:spcPct val="110000"/>
        </a:lnSpc>
        <a:spcBef>
          <a:spcPts val="1200"/>
        </a:spcBef>
        <a:spcAft>
          <a:spcPts val="0"/>
        </a:spcAft>
        <a:buClr>
          <a:schemeClr val="accent2"/>
        </a:buClr>
        <a:buFont typeface="Wingdings 3"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rgbClr val="000000"/>
                </a:solidFill>
              </a:rPr>
              <a:t>软件工程</a:t>
            </a:r>
            <a:r>
              <a:rPr lang="en-US" altLang="zh-CN" sz="4800" dirty="0">
                <a:solidFill>
                  <a:srgbClr val="000000"/>
                </a:solidFill>
              </a:rPr>
              <a:t/>
            </a:r>
            <a:br>
              <a:rPr lang="en-US" altLang="zh-CN" sz="4800" dirty="0">
                <a:solidFill>
                  <a:srgbClr val="000000"/>
                </a:solidFill>
              </a:rPr>
            </a:br>
            <a:r>
              <a:rPr lang="en-US" altLang="zh-CN" sz="3200" u="sng" cap="none" dirty="0" smtClean="0">
                <a:solidFill>
                  <a:srgbClr val="000000"/>
                </a:solidFill>
                <a:effectLst>
                  <a:outerShdw blurRad="38100" dist="38100" dir="2700000" algn="tl">
                    <a:srgbClr val="000000">
                      <a:alpha val="43137"/>
                    </a:srgbClr>
                  </a:outerShdw>
                </a:effectLst>
                <a:ea typeface="华文中宋" pitchFamily="2" charset="-122"/>
              </a:rPr>
              <a:t>Software  Engineering</a:t>
            </a:r>
            <a:endParaRPr lang="zh-CN" altLang="en-US" sz="3200" cap="none" dirty="0">
              <a:solidFill>
                <a:srgbClr val="000000"/>
              </a:solidFill>
            </a:endParaRP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a:t>
            </a:r>
            <a:r>
              <a:rPr lang="zh-CN" altLang="en-US" sz="1800" dirty="0" smtClean="0">
                <a:latin typeface="+mj-ea"/>
                <a:ea typeface="+mj-ea"/>
              </a:rPr>
              <a:t>王强</a:t>
            </a:r>
            <a:endParaRPr lang="zh-CN" altLang="en-US" sz="1800" dirty="0">
              <a:latin typeface="+mj-ea"/>
              <a:ea typeface="+mj-ea"/>
            </a:endParaRPr>
          </a:p>
        </p:txBody>
      </p:sp>
    </p:spTree>
    <p:extLst>
      <p:ext uri="{BB962C8B-B14F-4D97-AF65-F5344CB8AC3E}">
        <p14:creationId xmlns:p14="http://schemas.microsoft.com/office/powerpoint/2010/main" val="31645716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什么是测试用例</a:t>
            </a:r>
            <a:endParaRPr lang="zh-CN" altLang="en-US" dirty="0"/>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10</a:t>
            </a:fld>
            <a:endParaRPr lang="zh-CN" altLang="en-US"/>
          </a:p>
        </p:txBody>
      </p:sp>
      <p:pic>
        <p:nvPicPr>
          <p:cNvPr id="7" name="图片 6"/>
          <p:cNvPicPr>
            <a:picLocks noChangeAspect="1"/>
          </p:cNvPicPr>
          <p:nvPr/>
        </p:nvPicPr>
        <p:blipFill>
          <a:blip r:embed="rId3"/>
          <a:stretch>
            <a:fillRect/>
          </a:stretch>
        </p:blipFill>
        <p:spPr>
          <a:xfrm>
            <a:off x="1717040" y="1028004"/>
            <a:ext cx="2007968" cy="3481103"/>
          </a:xfrm>
          <a:prstGeom prst="rect">
            <a:avLst/>
          </a:prstGeom>
        </p:spPr>
      </p:pic>
      <p:sp>
        <p:nvSpPr>
          <p:cNvPr id="8" name="矩形 7"/>
          <p:cNvSpPr/>
          <p:nvPr/>
        </p:nvSpPr>
        <p:spPr>
          <a:xfrm>
            <a:off x="4053205" y="1768386"/>
            <a:ext cx="4572000" cy="2092881"/>
          </a:xfrm>
          <a:prstGeom prst="rect">
            <a:avLst/>
          </a:prstGeom>
        </p:spPr>
        <p:txBody>
          <a:bodyPr>
            <a:spAutoFit/>
          </a:bodyPr>
          <a:lstStyle/>
          <a:p>
            <a:pPr>
              <a:spcBef>
                <a:spcPts val="1200"/>
              </a:spcBef>
            </a:pPr>
            <a:r>
              <a:rPr lang="zh-CN" altLang="en-US" sz="2000" dirty="0" smtClean="0">
                <a:latin typeface="+mj-ea"/>
                <a:ea typeface="+mj-ea"/>
              </a:rPr>
              <a:t>测试用例</a:t>
            </a:r>
            <a:r>
              <a:rPr lang="zh-CN" altLang="en-US" sz="2000" dirty="0">
                <a:latin typeface="+mj-ea"/>
                <a:ea typeface="+mj-ea"/>
              </a:rPr>
              <a:t>值：</a:t>
            </a:r>
            <a:r>
              <a:rPr lang="zh-CN" altLang="en-US" sz="2000" dirty="0" smtClean="0">
                <a:latin typeface="+mj-ea"/>
                <a:ea typeface="+mj-ea"/>
              </a:rPr>
              <a:t>电话号码</a:t>
            </a:r>
            <a:endParaRPr lang="en-US" altLang="zh-CN" sz="2000" dirty="0" smtClean="0">
              <a:latin typeface="+mj-ea"/>
              <a:ea typeface="+mj-ea"/>
            </a:endParaRPr>
          </a:p>
          <a:p>
            <a:pPr>
              <a:spcBef>
                <a:spcPts val="1200"/>
              </a:spcBef>
            </a:pPr>
            <a:r>
              <a:rPr lang="zh-CN" altLang="en-US" sz="2000" dirty="0" smtClean="0">
                <a:latin typeface="+mj-ea"/>
                <a:ea typeface="+mj-ea"/>
              </a:rPr>
              <a:t>期望</a:t>
            </a:r>
            <a:r>
              <a:rPr lang="zh-CN" altLang="en-US" sz="2000" dirty="0">
                <a:latin typeface="+mj-ea"/>
                <a:ea typeface="+mj-ea"/>
              </a:rPr>
              <a:t>结果：接通（或未接通</a:t>
            </a:r>
            <a:r>
              <a:rPr lang="zh-CN" altLang="en-US" sz="2000" dirty="0" smtClean="0">
                <a:latin typeface="+mj-ea"/>
                <a:ea typeface="+mj-ea"/>
              </a:rPr>
              <a:t>）</a:t>
            </a:r>
            <a:endParaRPr lang="en-US" altLang="zh-CN" sz="2000" dirty="0" smtClean="0">
              <a:latin typeface="+mj-ea"/>
              <a:ea typeface="+mj-ea"/>
            </a:endParaRPr>
          </a:p>
          <a:p>
            <a:pPr>
              <a:spcBef>
                <a:spcPts val="1200"/>
              </a:spcBef>
            </a:pPr>
            <a:r>
              <a:rPr lang="zh-CN" altLang="en-US" sz="2000" dirty="0" smtClean="0">
                <a:latin typeface="+mj-ea"/>
                <a:ea typeface="+mj-ea"/>
              </a:rPr>
              <a:t>前缀</a:t>
            </a:r>
            <a:r>
              <a:rPr lang="zh-CN" altLang="en-US" sz="2000" dirty="0">
                <a:latin typeface="+mj-ea"/>
                <a:ea typeface="+mj-ea"/>
              </a:rPr>
              <a:t>值：电话开启并进入拨号</a:t>
            </a:r>
            <a:r>
              <a:rPr lang="zh-CN" altLang="en-US" sz="2000" dirty="0" smtClean="0">
                <a:latin typeface="+mj-ea"/>
                <a:ea typeface="+mj-ea"/>
              </a:rPr>
              <a:t>界面</a:t>
            </a:r>
            <a:endParaRPr lang="en-US" altLang="zh-CN" sz="2000" dirty="0" smtClean="0">
              <a:latin typeface="+mj-ea"/>
              <a:ea typeface="+mj-ea"/>
            </a:endParaRPr>
          </a:p>
          <a:p>
            <a:pPr>
              <a:spcBef>
                <a:spcPts val="1200"/>
              </a:spcBef>
            </a:pPr>
            <a:r>
              <a:rPr lang="zh-CN" altLang="en-US" sz="2000" dirty="0" smtClean="0">
                <a:latin typeface="+mj-ea"/>
                <a:ea typeface="+mj-ea"/>
              </a:rPr>
              <a:t>后缀</a:t>
            </a:r>
            <a:r>
              <a:rPr lang="zh-CN" altLang="en-US" sz="2000" dirty="0">
                <a:latin typeface="+mj-ea"/>
                <a:ea typeface="+mj-ea"/>
              </a:rPr>
              <a:t>值：按下“呼叫”或“取消”按钮	</a:t>
            </a:r>
          </a:p>
        </p:txBody>
      </p:sp>
    </p:spTree>
    <p:extLst>
      <p:ext uri="{BB962C8B-B14F-4D97-AF65-F5344CB8AC3E}">
        <p14:creationId xmlns:p14="http://schemas.microsoft.com/office/powerpoint/2010/main" val="41597653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dirty="0"/>
              <a:t>测试执行的步骤：</a:t>
            </a:r>
            <a:r>
              <a:rPr lang="zh-CN" dirty="0" smtClean="0"/>
              <a:t>系统测试</a:t>
            </a:r>
            <a:endParaRPr lang="zh-CN" dirty="0"/>
          </a:p>
        </p:txBody>
      </p:sp>
      <p:sp>
        <p:nvSpPr>
          <p:cNvPr id="15363" name="Rectangle 3"/>
          <p:cNvSpPr>
            <a:spLocks noGrp="1" noChangeArrowheads="1"/>
          </p:cNvSpPr>
          <p:nvPr>
            <p:ph idx="1"/>
          </p:nvPr>
        </p:nvSpPr>
        <p:spPr>
          <a:xfrm>
            <a:off x="768097" y="925167"/>
            <a:ext cx="7970550" cy="3806854"/>
          </a:xfrm>
        </p:spPr>
        <p:txBody>
          <a:bodyPr>
            <a:normAutofit fontScale="85000" lnSpcReduction="10000"/>
          </a:bodyPr>
          <a:lstStyle/>
          <a:p>
            <a:pPr>
              <a:lnSpc>
                <a:spcPct val="120000"/>
              </a:lnSpc>
            </a:pPr>
            <a:r>
              <a:rPr lang="zh-CN" dirty="0"/>
              <a:t>系统测试是将已经确认的软件、计算机硬件、外设、网络等其他元素结合在一起，进行信息系统的各种</a:t>
            </a:r>
            <a:r>
              <a:rPr lang="zh-CN" dirty="0">
                <a:solidFill>
                  <a:srgbClr val="FF0000"/>
                </a:solidFill>
              </a:rPr>
              <a:t>组装测试和确认测试</a:t>
            </a:r>
            <a:r>
              <a:rPr lang="zh-CN" dirty="0"/>
              <a:t>，其目的是通过与系统的需求相比较，发现所开发的系统与用户需求不符或矛盾的地方</a:t>
            </a:r>
            <a:r>
              <a:rPr lang="zh-CN" altLang="en-US" dirty="0"/>
              <a:t>。</a:t>
            </a:r>
            <a:endParaRPr lang="zh-CN" dirty="0"/>
          </a:p>
          <a:p>
            <a:pPr>
              <a:lnSpc>
                <a:spcPct val="120000"/>
              </a:lnSpc>
            </a:pPr>
            <a:r>
              <a:rPr lang="zh-CN" dirty="0"/>
              <a:t>系统测试的任务是近可能彻底的检查出程序中的错误，提高软件系统的可靠性，其目的是检验系统</a:t>
            </a:r>
            <a:r>
              <a:rPr lang="zh-CN" altLang="zh-CN" dirty="0"/>
              <a:t>"</a:t>
            </a:r>
            <a:r>
              <a:rPr lang="zh-CN" dirty="0"/>
              <a:t>做得怎样</a:t>
            </a:r>
            <a:r>
              <a:rPr lang="zh-CN" dirty="0" smtClean="0"/>
              <a:t>？</a:t>
            </a:r>
            <a:r>
              <a:rPr lang="zh-CN" altLang="zh-CN" dirty="0" smtClean="0"/>
              <a:t>“</a:t>
            </a:r>
            <a:endParaRPr lang="en-US" altLang="zh-CN" dirty="0" smtClean="0"/>
          </a:p>
          <a:p>
            <a:pPr>
              <a:lnSpc>
                <a:spcPct val="120000"/>
              </a:lnSpc>
            </a:pPr>
            <a:r>
              <a:rPr lang="zh-CN" altLang="en-US" dirty="0" smtClean="0"/>
              <a:t>系统测试是软件配置在现场真实运行环境下进行的运行测试。</a:t>
            </a:r>
            <a:endParaRPr lang="zh-CN" altLang="zh-CN" dirty="0"/>
          </a:p>
        </p:txBody>
      </p:sp>
      <p:sp>
        <p:nvSpPr>
          <p:cNvPr id="3" name="日期占位符 2"/>
          <p:cNvSpPr>
            <a:spLocks noGrp="1"/>
          </p:cNvSpPr>
          <p:nvPr>
            <p:ph type="dt" sz="half" idx="10"/>
          </p:nvPr>
        </p:nvSpPr>
        <p:spPr/>
        <p:txBody>
          <a:bodyPr/>
          <a:lstStyle/>
          <a:p>
            <a:fld id="{5857D3E7-36F1-4299-817E-E0CF22C453C2}"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100</a:t>
            </a:fld>
            <a:endParaRPr lang="zh-CN" altLang="en-US" dirty="0"/>
          </a:p>
        </p:txBody>
      </p:sp>
    </p:spTree>
    <p:extLst>
      <p:ext uri="{BB962C8B-B14F-4D97-AF65-F5344CB8AC3E}">
        <p14:creationId xmlns:p14="http://schemas.microsoft.com/office/powerpoint/2010/main" val="2824324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up)">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wipe(up)">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wipe(up)">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系统测试</a:t>
            </a:r>
            <a:endParaRPr lang="zh-CN" altLang="en-US" dirty="0"/>
          </a:p>
        </p:txBody>
      </p:sp>
      <p:sp>
        <p:nvSpPr>
          <p:cNvPr id="3" name="文本占位符 2"/>
          <p:cNvSpPr>
            <a:spLocks noGrp="1"/>
          </p:cNvSpPr>
          <p:nvPr>
            <p:ph idx="1"/>
          </p:nvPr>
        </p:nvSpPr>
        <p:spPr>
          <a:xfrm>
            <a:off x="768097" y="1036947"/>
            <a:ext cx="7832833" cy="3695073"/>
          </a:xfrm>
        </p:spPr>
        <p:txBody>
          <a:bodyPr>
            <a:normAutofit/>
          </a:bodyPr>
          <a:lstStyle/>
          <a:p>
            <a:pPr>
              <a:lnSpc>
                <a:spcPct val="120000"/>
              </a:lnSpc>
              <a:spcBef>
                <a:spcPts val="900"/>
              </a:spcBef>
            </a:pPr>
            <a:r>
              <a:rPr lang="zh-CN" altLang="en-US" sz="2000" dirty="0"/>
              <a:t>系统测试的依据是需求规格说明，包括功能测试和性能测试。</a:t>
            </a:r>
            <a:endParaRPr lang="en-US" altLang="zh-CN" sz="2000" dirty="0"/>
          </a:p>
          <a:p>
            <a:pPr>
              <a:lnSpc>
                <a:spcPct val="120000"/>
              </a:lnSpc>
              <a:spcBef>
                <a:spcPts val="900"/>
              </a:spcBef>
            </a:pPr>
            <a:r>
              <a:rPr lang="zh-CN" altLang="en-US" sz="2000" dirty="0"/>
              <a:t>功能测试（</a:t>
            </a:r>
            <a:r>
              <a:rPr lang="en-US" altLang="zh-CN" sz="2000" dirty="0"/>
              <a:t>Functional </a:t>
            </a:r>
            <a:r>
              <a:rPr lang="en-US" altLang="zh-CN" sz="2000" dirty="0" smtClean="0"/>
              <a:t>Testing</a:t>
            </a:r>
            <a:r>
              <a:rPr lang="zh-CN" altLang="en-US" sz="2000" dirty="0" smtClean="0"/>
              <a:t>）：</a:t>
            </a:r>
            <a:r>
              <a:rPr lang="zh-CN" altLang="en-US" sz="2000" dirty="0"/>
              <a:t>从用户角度进行测试，又称“确认测试”。包括用户界面测试、各种操作测试、不同的操作数据、数据输出与存储等。采用黑盒测试法</a:t>
            </a:r>
            <a:r>
              <a:rPr lang="zh-CN" altLang="en-US" sz="2000" dirty="0" smtClean="0"/>
              <a:t>。</a:t>
            </a:r>
            <a:endParaRPr lang="zh-CN" altLang="zh-CN" sz="2000" dirty="0"/>
          </a:p>
        </p:txBody>
      </p:sp>
      <p:sp>
        <p:nvSpPr>
          <p:cNvPr id="5" name="日期占位符 4"/>
          <p:cNvSpPr>
            <a:spLocks noGrp="1"/>
          </p:cNvSpPr>
          <p:nvPr>
            <p:ph type="dt" sz="half" idx="10"/>
          </p:nvPr>
        </p:nvSpPr>
        <p:spPr/>
        <p:txBody>
          <a:bodyPr/>
          <a:lstStyle/>
          <a:p>
            <a:fld id="{38C64BF2-DA1B-4ACF-9D3F-45A779D22988}"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101</a:t>
            </a:fld>
            <a:endParaRPr lang="zh-CN" altLang="en-US" dirty="0"/>
          </a:p>
        </p:txBody>
      </p:sp>
      <p:pic>
        <p:nvPicPr>
          <p:cNvPr id="2" name="图片 1"/>
          <p:cNvPicPr>
            <a:picLocks noChangeAspect="1"/>
          </p:cNvPicPr>
          <p:nvPr/>
        </p:nvPicPr>
        <p:blipFill>
          <a:blip r:embed="rId3"/>
          <a:stretch>
            <a:fillRect/>
          </a:stretch>
        </p:blipFill>
        <p:spPr>
          <a:xfrm>
            <a:off x="1340357" y="2884483"/>
            <a:ext cx="6898713" cy="1377976"/>
          </a:xfrm>
          <a:prstGeom prst="rect">
            <a:avLst/>
          </a:prstGeom>
        </p:spPr>
      </p:pic>
    </p:spTree>
    <p:extLst>
      <p:ext uri="{BB962C8B-B14F-4D97-AF65-F5344CB8AC3E}">
        <p14:creationId xmlns:p14="http://schemas.microsoft.com/office/powerpoint/2010/main" val="153792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功能测试</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102</a:t>
            </a:fld>
            <a:endParaRPr lang="zh-CN" altLang="en-US"/>
          </a:p>
        </p:txBody>
      </p:sp>
      <p:pic>
        <p:nvPicPr>
          <p:cNvPr id="7" name="图片 6"/>
          <p:cNvPicPr>
            <a:picLocks noChangeAspect="1"/>
          </p:cNvPicPr>
          <p:nvPr/>
        </p:nvPicPr>
        <p:blipFill>
          <a:blip r:embed="rId2"/>
          <a:stretch>
            <a:fillRect/>
          </a:stretch>
        </p:blipFill>
        <p:spPr>
          <a:xfrm>
            <a:off x="768096" y="828913"/>
            <a:ext cx="7939024" cy="3723011"/>
          </a:xfrm>
          <a:prstGeom prst="rect">
            <a:avLst/>
          </a:prstGeom>
        </p:spPr>
      </p:pic>
    </p:spTree>
    <p:extLst>
      <p:ext uri="{BB962C8B-B14F-4D97-AF65-F5344CB8AC3E}">
        <p14:creationId xmlns:p14="http://schemas.microsoft.com/office/powerpoint/2010/main" val="307999290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系统测试</a:t>
            </a:r>
            <a:endParaRPr lang="zh-CN" altLang="en-US" dirty="0"/>
          </a:p>
        </p:txBody>
      </p:sp>
      <p:sp>
        <p:nvSpPr>
          <p:cNvPr id="3" name="文本占位符 2"/>
          <p:cNvSpPr>
            <a:spLocks noGrp="1"/>
          </p:cNvSpPr>
          <p:nvPr>
            <p:ph idx="1"/>
          </p:nvPr>
        </p:nvSpPr>
        <p:spPr>
          <a:xfrm>
            <a:off x="768096" y="828913"/>
            <a:ext cx="7832833" cy="3695073"/>
          </a:xfrm>
        </p:spPr>
        <p:txBody>
          <a:bodyPr>
            <a:normAutofit/>
          </a:bodyPr>
          <a:lstStyle/>
          <a:p>
            <a:pPr>
              <a:lnSpc>
                <a:spcPct val="100000"/>
              </a:lnSpc>
              <a:spcBef>
                <a:spcPts val="900"/>
              </a:spcBef>
            </a:pPr>
            <a:r>
              <a:rPr lang="zh-CN" altLang="en-US" sz="2000" dirty="0"/>
              <a:t>性能测试（</a:t>
            </a:r>
            <a:r>
              <a:rPr lang="en-US" altLang="zh-CN" sz="2000" dirty="0"/>
              <a:t>Performance Testing</a:t>
            </a:r>
            <a:r>
              <a:rPr lang="zh-CN" altLang="en-US" sz="2000" dirty="0"/>
              <a:t>）是在实际或模拟实际的运行环境下，针对非功 能特性所进行的</a:t>
            </a:r>
            <a:r>
              <a:rPr lang="zh-CN" altLang="en-US" sz="2000" dirty="0" smtClean="0"/>
              <a:t>测试。</a:t>
            </a:r>
            <a:endParaRPr lang="en-US" altLang="zh-CN" sz="2000" dirty="0" smtClean="0"/>
          </a:p>
          <a:p>
            <a:pPr>
              <a:lnSpc>
                <a:spcPct val="100000"/>
              </a:lnSpc>
              <a:spcBef>
                <a:spcPts val="900"/>
              </a:spcBef>
            </a:pPr>
            <a:r>
              <a:rPr lang="zh-CN" altLang="en-US" sz="2000" dirty="0" smtClean="0"/>
              <a:t>性能</a:t>
            </a:r>
            <a:r>
              <a:rPr lang="zh-CN" altLang="en-US" sz="2000" dirty="0"/>
              <a:t>测试包括：配置测试、可靠性测试、时间测试、并发测试（负载和压力测试）、容量测试、安全性测试、恢复测试、兼容性测试、备份测试、可用性测试等</a:t>
            </a:r>
            <a:r>
              <a:rPr lang="zh-CN" altLang="en-US" sz="2000" dirty="0" smtClean="0"/>
              <a:t>。</a:t>
            </a:r>
            <a:endParaRPr lang="en-US" altLang="zh-CN" sz="2000" dirty="0" smtClean="0"/>
          </a:p>
        </p:txBody>
      </p:sp>
      <p:sp>
        <p:nvSpPr>
          <p:cNvPr id="5" name="日期占位符 4"/>
          <p:cNvSpPr>
            <a:spLocks noGrp="1"/>
          </p:cNvSpPr>
          <p:nvPr>
            <p:ph type="dt" sz="half" idx="10"/>
          </p:nvPr>
        </p:nvSpPr>
        <p:spPr/>
        <p:txBody>
          <a:bodyPr/>
          <a:lstStyle/>
          <a:p>
            <a:fld id="{38C64BF2-DA1B-4ACF-9D3F-45A779D22988}"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103</a:t>
            </a:fld>
            <a:endParaRPr lang="zh-CN" altLang="en-US" dirty="0"/>
          </a:p>
        </p:txBody>
      </p:sp>
      <p:pic>
        <p:nvPicPr>
          <p:cNvPr id="2" name="图片 1"/>
          <p:cNvPicPr>
            <a:picLocks noChangeAspect="1"/>
          </p:cNvPicPr>
          <p:nvPr/>
        </p:nvPicPr>
        <p:blipFill>
          <a:blip r:embed="rId3"/>
          <a:stretch>
            <a:fillRect/>
          </a:stretch>
        </p:blipFill>
        <p:spPr>
          <a:xfrm>
            <a:off x="1763262" y="2524712"/>
            <a:ext cx="5866898" cy="2097905"/>
          </a:xfrm>
          <a:prstGeom prst="rect">
            <a:avLst/>
          </a:prstGeom>
        </p:spPr>
      </p:pic>
    </p:spTree>
    <p:extLst>
      <p:ext uri="{BB962C8B-B14F-4D97-AF65-F5344CB8AC3E}">
        <p14:creationId xmlns:p14="http://schemas.microsoft.com/office/powerpoint/2010/main" val="7243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1028"/>
          <p:cNvSpPr txBox="1">
            <a:spLocks noChangeArrowheads="1"/>
          </p:cNvSpPr>
          <p:nvPr/>
        </p:nvSpPr>
        <p:spPr bwMode="auto">
          <a:xfrm>
            <a:off x="4857750" y="1771650"/>
            <a:ext cx="2514600" cy="300082"/>
          </a:xfrm>
          <a:prstGeom prst="rect">
            <a:avLst/>
          </a:prstGeom>
          <a:noFill/>
          <a:ln w="9525">
            <a:noFill/>
            <a:miter lim="800000"/>
            <a:headEnd/>
            <a:tailEnd/>
          </a:ln>
          <a:effectLst/>
        </p:spPr>
        <p:txBody>
          <a:bodyPr>
            <a:spAutoFit/>
          </a:bodyPr>
          <a:lstStyle/>
          <a:p>
            <a:pPr>
              <a:spcBef>
                <a:spcPct val="50000"/>
              </a:spcBef>
              <a:buFont typeface="Wingdings" pitchFamily="2" charset="2"/>
              <a:buChar char="v"/>
            </a:pPr>
            <a:endParaRPr lang="zh-CN" altLang="zh-CN" sz="1350"/>
          </a:p>
        </p:txBody>
      </p:sp>
      <p:sp>
        <p:nvSpPr>
          <p:cNvPr id="46085" name="Text Box 1029"/>
          <p:cNvSpPr txBox="1">
            <a:spLocks noChangeArrowheads="1"/>
          </p:cNvSpPr>
          <p:nvPr/>
        </p:nvSpPr>
        <p:spPr bwMode="auto">
          <a:xfrm>
            <a:off x="768096" y="948347"/>
            <a:ext cx="7965440" cy="1400383"/>
          </a:xfrm>
          <a:prstGeom prst="rect">
            <a:avLst/>
          </a:prstGeom>
          <a:noFill/>
          <a:ln w="9525">
            <a:noFill/>
            <a:miter lim="800000"/>
            <a:headEnd/>
            <a:tailEnd/>
          </a:ln>
          <a:effectLst/>
        </p:spPr>
        <p:txBody>
          <a:bodyPr wrap="square">
            <a:spAutoFit/>
          </a:bodyPr>
          <a:lstStyle/>
          <a:p>
            <a:pPr marL="342900" indent="-342900">
              <a:spcBef>
                <a:spcPts val="600"/>
              </a:spcBef>
              <a:buFont typeface="Arial" panose="020B0604020202020204" pitchFamily="34" charset="0"/>
              <a:buChar char="•"/>
            </a:pPr>
            <a:r>
              <a:rPr lang="zh-CN" altLang="en-US" sz="2000" dirty="0" smtClean="0">
                <a:solidFill>
                  <a:schemeClr val="tx2">
                    <a:lumMod val="90000"/>
                    <a:lumOff val="10000"/>
                  </a:schemeClr>
                </a:solidFill>
                <a:latin typeface="+mj-ea"/>
                <a:ea typeface="+mj-ea"/>
              </a:rPr>
              <a:t>系统测试成功</a:t>
            </a:r>
            <a:r>
              <a:rPr lang="zh-CN" altLang="en-US" sz="2000" dirty="0">
                <a:solidFill>
                  <a:schemeClr val="tx2">
                    <a:lumMod val="90000"/>
                    <a:lumOff val="10000"/>
                  </a:schemeClr>
                </a:solidFill>
                <a:latin typeface="+mj-ea"/>
                <a:ea typeface="+mj-ea"/>
              </a:rPr>
              <a:t>后，系统便可以进入试运行</a:t>
            </a:r>
            <a:r>
              <a:rPr lang="zh-CN" altLang="en-US" sz="2000" dirty="0" smtClean="0">
                <a:solidFill>
                  <a:schemeClr val="tx2">
                    <a:lumMod val="90000"/>
                    <a:lumOff val="10000"/>
                  </a:schemeClr>
                </a:solidFill>
                <a:latin typeface="+mj-ea"/>
                <a:ea typeface="+mj-ea"/>
              </a:rPr>
              <a:t>阶段，让</a:t>
            </a:r>
            <a:r>
              <a:rPr lang="zh-CN" altLang="en-US" sz="2000" dirty="0">
                <a:solidFill>
                  <a:schemeClr val="tx2">
                    <a:lumMod val="90000"/>
                    <a:lumOff val="10000"/>
                  </a:schemeClr>
                </a:solidFill>
                <a:latin typeface="+mj-ea"/>
                <a:ea typeface="+mj-ea"/>
              </a:rPr>
              <a:t>最终用户将其用于执行软件的既定功能和任务。 </a:t>
            </a:r>
          </a:p>
          <a:p>
            <a:pPr marL="342900" indent="-342900">
              <a:spcBef>
                <a:spcPts val="600"/>
              </a:spcBef>
              <a:buFont typeface="Arial" panose="020B0604020202020204" pitchFamily="34" charset="0"/>
              <a:buChar char="•"/>
            </a:pPr>
            <a:r>
              <a:rPr lang="zh-CN" altLang="en-US" sz="2000" dirty="0">
                <a:solidFill>
                  <a:schemeClr val="tx2">
                    <a:lumMod val="90000"/>
                    <a:lumOff val="10000"/>
                  </a:schemeClr>
                </a:solidFill>
                <a:latin typeface="+mj-ea"/>
                <a:ea typeface="+mj-ea"/>
              </a:rPr>
              <a:t>经过相对时间的系统试运行后，如果系统运行正常，便可进行用户验收测试阶段。</a:t>
            </a:r>
            <a:endParaRPr lang="en-US" altLang="zh-CN" sz="2000" dirty="0">
              <a:solidFill>
                <a:schemeClr val="tx2">
                  <a:lumMod val="90000"/>
                  <a:lumOff val="10000"/>
                </a:schemeClr>
              </a:solidFill>
              <a:latin typeface="+mj-ea"/>
              <a:ea typeface="+mj-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104</a:t>
            </a:fld>
            <a:endParaRPr lang="zh-CN" altLang="en-US"/>
          </a:p>
        </p:txBody>
      </p:sp>
      <p:sp>
        <p:nvSpPr>
          <p:cNvPr id="3" name="标题 2"/>
          <p:cNvSpPr>
            <a:spLocks noGrp="1"/>
          </p:cNvSpPr>
          <p:nvPr>
            <p:ph type="title"/>
          </p:nvPr>
        </p:nvSpPr>
        <p:spPr/>
        <p:txBody>
          <a:bodyPr/>
          <a:lstStyle/>
          <a:p>
            <a:r>
              <a:rPr lang="zh-CN" altLang="en-US" dirty="0"/>
              <a:t>测试执行的步骤：验收测试</a:t>
            </a:r>
          </a:p>
        </p:txBody>
      </p:sp>
      <p:sp>
        <p:nvSpPr>
          <p:cNvPr id="4" name="日期占位符 3"/>
          <p:cNvSpPr>
            <a:spLocks noGrp="1"/>
          </p:cNvSpPr>
          <p:nvPr>
            <p:ph type="dt" sz="half" idx="10"/>
          </p:nvPr>
        </p:nvSpPr>
        <p:spPr/>
        <p:txBody>
          <a:bodyPr/>
          <a:lstStyle/>
          <a:p>
            <a:fld id="{F06216E6-157D-4AC4-A5AB-E0B18481003F}"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pic>
        <p:nvPicPr>
          <p:cNvPr id="6" name="图片 5"/>
          <p:cNvPicPr>
            <a:picLocks noChangeAspect="1"/>
          </p:cNvPicPr>
          <p:nvPr/>
        </p:nvPicPr>
        <p:blipFill>
          <a:blip r:embed="rId2"/>
          <a:stretch>
            <a:fillRect/>
          </a:stretch>
        </p:blipFill>
        <p:spPr>
          <a:xfrm>
            <a:off x="1094321" y="2312331"/>
            <a:ext cx="7200489" cy="2263699"/>
          </a:xfrm>
          <a:prstGeom prst="rect">
            <a:avLst/>
          </a:prstGeom>
        </p:spPr>
      </p:pic>
    </p:spTree>
    <p:extLst>
      <p:ext uri="{BB962C8B-B14F-4D97-AF65-F5344CB8AC3E}">
        <p14:creationId xmlns:p14="http://schemas.microsoft.com/office/powerpoint/2010/main" val="26683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normAutofit/>
          </a:bodyPr>
          <a:lstStyle/>
          <a:p>
            <a:pPr eaLnBrk="1" hangingPunct="1"/>
            <a:r>
              <a:rPr lang="en-US" altLang="zh-CN" cap="none" dirty="0" smtClean="0"/>
              <a:t>Alpha</a:t>
            </a:r>
            <a:r>
              <a:rPr lang="zh-CN" altLang="en-US" cap="none" dirty="0" smtClean="0"/>
              <a:t>和</a:t>
            </a:r>
            <a:r>
              <a:rPr lang="en-US" altLang="zh-CN" cap="none" dirty="0" smtClean="0"/>
              <a:t>Beta</a:t>
            </a:r>
            <a:r>
              <a:rPr lang="zh-CN" altLang="en-US" dirty="0" smtClean="0"/>
              <a:t>测试</a:t>
            </a:r>
            <a:endParaRPr lang="zh-CN" altLang="en-US" dirty="0"/>
          </a:p>
        </p:txBody>
      </p:sp>
      <p:sp>
        <p:nvSpPr>
          <p:cNvPr id="75780" name="Rectangle 3"/>
          <p:cNvSpPr>
            <a:spLocks noGrp="1" noChangeArrowheads="1"/>
          </p:cNvSpPr>
          <p:nvPr>
            <p:ph idx="1"/>
          </p:nvPr>
        </p:nvSpPr>
        <p:spPr>
          <a:xfrm>
            <a:off x="753873" y="869553"/>
            <a:ext cx="8090153" cy="3806854"/>
          </a:xfrm>
        </p:spPr>
        <p:txBody>
          <a:bodyPr>
            <a:noAutofit/>
          </a:bodyPr>
          <a:lstStyle/>
          <a:p>
            <a:pPr eaLnBrk="1" hangingPunct="1">
              <a:lnSpc>
                <a:spcPct val="120000"/>
              </a:lnSpc>
              <a:spcBef>
                <a:spcPts val="1000"/>
              </a:spcBef>
            </a:pPr>
            <a:r>
              <a:rPr lang="zh-CN" altLang="en-US" sz="2000" b="1" dirty="0" smtClean="0">
                <a:solidFill>
                  <a:srgbClr val="FF0000"/>
                </a:solidFill>
              </a:rPr>
              <a:t>主要针对商用软件的测试，与合同定制式软件不同，用户不确定。</a:t>
            </a:r>
            <a:endParaRPr lang="en-US" altLang="zh-CN" sz="2000" b="1" dirty="0" smtClean="0">
              <a:solidFill>
                <a:srgbClr val="FF0000"/>
              </a:solidFill>
            </a:endParaRPr>
          </a:p>
          <a:p>
            <a:pPr eaLnBrk="1" hangingPunct="1">
              <a:lnSpc>
                <a:spcPct val="120000"/>
              </a:lnSpc>
              <a:spcBef>
                <a:spcPts val="1000"/>
              </a:spcBef>
            </a:pPr>
            <a:r>
              <a:rPr lang="en-US" altLang="zh-CN" sz="2000" b="1" dirty="0" smtClean="0">
                <a:solidFill>
                  <a:srgbClr val="FF0000"/>
                </a:solidFill>
              </a:rPr>
              <a:t>Alpha</a:t>
            </a:r>
            <a:r>
              <a:rPr lang="zh-CN" altLang="en-US" sz="2000" b="1" dirty="0">
                <a:solidFill>
                  <a:srgbClr val="FF0000"/>
                </a:solidFill>
              </a:rPr>
              <a:t>测试：</a:t>
            </a:r>
            <a:r>
              <a:rPr lang="zh-CN" altLang="en-US" sz="2000" dirty="0" smtClean="0"/>
              <a:t>由开发者模拟用户对即将面市的软件产品进行</a:t>
            </a:r>
            <a:r>
              <a:rPr lang="zh-CN" altLang="en-US" sz="2000" dirty="0"/>
              <a:t>测试。开发</a:t>
            </a:r>
            <a:r>
              <a:rPr lang="zh-CN" altLang="en-US" sz="2000" dirty="0" smtClean="0"/>
              <a:t>者需要记录</a:t>
            </a:r>
            <a:r>
              <a:rPr lang="zh-CN" altLang="en-US" sz="2000" dirty="0"/>
              <a:t>发现的错误和使用中遇到的</a:t>
            </a:r>
            <a:r>
              <a:rPr lang="zh-CN" altLang="en-US" sz="2000" dirty="0" smtClean="0"/>
              <a:t>问题，该</a:t>
            </a:r>
            <a:r>
              <a:rPr lang="zh-CN" altLang="en-US" sz="2000" dirty="0"/>
              <a:t>测试是在受控的环境中进行的。</a:t>
            </a:r>
          </a:p>
          <a:p>
            <a:pPr eaLnBrk="1" hangingPunct="1">
              <a:lnSpc>
                <a:spcPct val="120000"/>
              </a:lnSpc>
              <a:spcBef>
                <a:spcPts val="1000"/>
              </a:spcBef>
            </a:pPr>
            <a:r>
              <a:rPr lang="en-US" altLang="zh-CN" sz="2000" b="1" dirty="0">
                <a:solidFill>
                  <a:srgbClr val="FF0000"/>
                </a:solidFill>
              </a:rPr>
              <a:t>Beta</a:t>
            </a:r>
            <a:r>
              <a:rPr lang="zh-CN" altLang="en-US" sz="2000" b="1" dirty="0">
                <a:solidFill>
                  <a:srgbClr val="FF0000"/>
                </a:solidFill>
              </a:rPr>
              <a:t>测试：</a:t>
            </a:r>
            <a:r>
              <a:rPr lang="zh-CN" altLang="en-US" sz="2000" dirty="0"/>
              <a:t>由软件的最终</a:t>
            </a:r>
            <a:r>
              <a:rPr lang="zh-CN" altLang="en-US" sz="2000" dirty="0" smtClean="0"/>
              <a:t>用户在</a:t>
            </a:r>
            <a:r>
              <a:rPr lang="zh-CN" altLang="en-US" sz="2000" dirty="0"/>
              <a:t>一个或多个客户场所进行。</a:t>
            </a:r>
            <a:r>
              <a:rPr lang="en-US" altLang="zh-CN" sz="2000" dirty="0"/>
              <a:t>Beta</a:t>
            </a:r>
            <a:r>
              <a:rPr lang="zh-CN" altLang="en-US" sz="2000" dirty="0"/>
              <a:t>测试是软件在开发者不能控制的环境中的“真实”应用。用户记录在</a:t>
            </a:r>
            <a:r>
              <a:rPr lang="en-US" altLang="zh-CN" sz="2000" dirty="0"/>
              <a:t>Beta</a:t>
            </a:r>
            <a:r>
              <a:rPr lang="zh-CN" altLang="en-US" sz="2000" dirty="0"/>
              <a:t>测试过程中遇到的一切问题（真实的或想像的），并且定期把这些问题报告给开发者。接收到在</a:t>
            </a:r>
            <a:r>
              <a:rPr lang="en-US" altLang="zh-CN" sz="2000" dirty="0"/>
              <a:t>Beta</a:t>
            </a:r>
            <a:r>
              <a:rPr lang="zh-CN" altLang="en-US" sz="2000" dirty="0"/>
              <a:t>测试期间报告的问题之后，开发者对软件产品进行必要的修改，并准备向全体客户发布最终的软件产品。</a:t>
            </a:r>
          </a:p>
        </p:txBody>
      </p:sp>
      <p:sp>
        <p:nvSpPr>
          <p:cNvPr id="2" name="日期占位符 1"/>
          <p:cNvSpPr>
            <a:spLocks noGrp="1"/>
          </p:cNvSpPr>
          <p:nvPr>
            <p:ph type="dt" sz="half" idx="10"/>
          </p:nvPr>
        </p:nvSpPr>
        <p:spPr/>
        <p:txBody>
          <a:bodyPr/>
          <a:lstStyle/>
          <a:p>
            <a:fld id="{BD4D321D-3934-4255-9B84-D3FFCE585A7B}"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5"/>
          <p:cNvSpPr>
            <a:spLocks noGrp="1"/>
          </p:cNvSpPr>
          <p:nvPr>
            <p:ph type="sldNum" sz="quarter" idx="12"/>
          </p:nvPr>
        </p:nvSpPr>
        <p:spPr/>
        <p:txBody>
          <a:bodyPr/>
          <a:lstStyle/>
          <a:p>
            <a:pPr>
              <a:defRPr/>
            </a:pPr>
            <a:fld id="{97A3BB66-0C34-4750-ADF1-8A1E5D1FAA46}" type="slidenum">
              <a:rPr lang="zh-CN" altLang="en-US"/>
              <a:pPr>
                <a:defRPr/>
              </a:pPr>
              <a:t>105</a:t>
            </a:fld>
            <a:endParaRPr lang="en-US" altLang="zh-CN"/>
          </a:p>
        </p:txBody>
      </p:sp>
    </p:spTree>
    <p:extLst>
      <p:ext uri="{BB962C8B-B14F-4D97-AF65-F5344CB8AC3E}">
        <p14:creationId xmlns:p14="http://schemas.microsoft.com/office/powerpoint/2010/main" val="414151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normAutofit/>
          </a:bodyPr>
          <a:lstStyle/>
          <a:p>
            <a:pPr eaLnBrk="1" hangingPunct="1"/>
            <a:r>
              <a:rPr lang="zh-CN" altLang="en-US" dirty="0"/>
              <a:t>验收测试的范围</a:t>
            </a:r>
          </a:p>
        </p:txBody>
      </p:sp>
      <p:sp>
        <p:nvSpPr>
          <p:cNvPr id="73732" name="Rectangle 3"/>
          <p:cNvSpPr>
            <a:spLocks noGrp="1" noChangeArrowheads="1"/>
          </p:cNvSpPr>
          <p:nvPr>
            <p:ph idx="1"/>
          </p:nvPr>
        </p:nvSpPr>
        <p:spPr>
          <a:xfrm>
            <a:off x="768097" y="925167"/>
            <a:ext cx="7832833" cy="4014478"/>
          </a:xfrm>
        </p:spPr>
        <p:txBody>
          <a:bodyPr>
            <a:noAutofit/>
          </a:bodyPr>
          <a:lstStyle/>
          <a:p>
            <a:pPr eaLnBrk="1" hangingPunct="1">
              <a:lnSpc>
                <a:spcPct val="100000"/>
              </a:lnSpc>
              <a:spcBef>
                <a:spcPts val="600"/>
              </a:spcBef>
            </a:pPr>
            <a:r>
              <a:rPr lang="zh-CN" altLang="en-US" sz="2000" b="1" dirty="0">
                <a:solidFill>
                  <a:srgbClr val="FF0000"/>
                </a:solidFill>
                <a:latin typeface="+mn-ea"/>
              </a:rPr>
              <a:t>验收测试必须有用户积极参与，或者以用户为主进行。</a:t>
            </a:r>
            <a:r>
              <a:rPr lang="zh-CN" altLang="en-US" sz="2000" dirty="0">
                <a:latin typeface="+mn-ea"/>
              </a:rPr>
              <a:t>用户应该参与设计测试方案，使用用户界面输入测试数据并且分析评价测试的输出结果。</a:t>
            </a:r>
          </a:p>
          <a:p>
            <a:pPr eaLnBrk="1" hangingPunct="1">
              <a:lnSpc>
                <a:spcPct val="100000"/>
              </a:lnSpc>
              <a:spcBef>
                <a:spcPts val="600"/>
              </a:spcBef>
            </a:pPr>
            <a:r>
              <a:rPr lang="zh-CN" altLang="en-US" sz="2000" dirty="0">
                <a:latin typeface="+mn-ea"/>
              </a:rPr>
              <a:t>确认测试通常使用黑盒测试法。</a:t>
            </a:r>
            <a:endParaRPr lang="en-US" altLang="zh-CN" sz="2000" dirty="0">
              <a:latin typeface="+mn-ea"/>
            </a:endParaRPr>
          </a:p>
          <a:p>
            <a:pPr eaLnBrk="1" hangingPunct="1">
              <a:lnSpc>
                <a:spcPct val="100000"/>
              </a:lnSpc>
              <a:spcBef>
                <a:spcPts val="600"/>
              </a:spcBef>
            </a:pPr>
            <a:r>
              <a:rPr lang="zh-CN" altLang="en-US" sz="2000" dirty="0">
                <a:latin typeface="+mn-ea"/>
              </a:rPr>
              <a:t>应该仔细设计测试计划和测试过程，测试计划包括要进行的测试的种类及进度安排，测试过程规定了用来检测软件是否与需求一致的测试方案。</a:t>
            </a:r>
          </a:p>
          <a:p>
            <a:pPr eaLnBrk="1" hangingPunct="1">
              <a:lnSpc>
                <a:spcPct val="100000"/>
              </a:lnSpc>
              <a:spcBef>
                <a:spcPts val="600"/>
              </a:spcBef>
            </a:pPr>
            <a:r>
              <a:rPr lang="zh-CN" altLang="en-US" sz="2000" dirty="0">
                <a:latin typeface="+mn-ea"/>
              </a:rPr>
              <a:t>通过测试和调试要保证软件能满足所有功能要求，能达到每个性能要求，文档资料是准确而完整的，此外，还应该保证软件能满足其他预定的要求（例如，安全性、可移植性、兼容性和可维护性等）。</a:t>
            </a:r>
          </a:p>
          <a:p>
            <a:pPr algn="ctr" eaLnBrk="1" hangingPunct="1">
              <a:lnSpc>
                <a:spcPct val="100000"/>
              </a:lnSpc>
              <a:spcBef>
                <a:spcPts val="600"/>
              </a:spcBef>
              <a:buFontTx/>
              <a:buNone/>
            </a:pPr>
            <a:r>
              <a:rPr lang="zh-CN" altLang="en-US" sz="2000" b="1" dirty="0">
                <a:solidFill>
                  <a:srgbClr val="FF0000"/>
                </a:solidFill>
                <a:latin typeface="+mn-ea"/>
              </a:rPr>
              <a:t>软件功能和性能 </a:t>
            </a:r>
            <a:r>
              <a:rPr lang="en-US" altLang="zh-CN" sz="2000" b="1" dirty="0">
                <a:solidFill>
                  <a:srgbClr val="FF0000"/>
                </a:solidFill>
                <a:latin typeface="+mn-ea"/>
              </a:rPr>
              <a:t>== </a:t>
            </a:r>
            <a:r>
              <a:rPr lang="zh-CN" altLang="en-US" sz="2000" b="1" dirty="0">
                <a:solidFill>
                  <a:srgbClr val="FF0000"/>
                </a:solidFill>
                <a:latin typeface="+mn-ea"/>
              </a:rPr>
              <a:t>用户要求 </a:t>
            </a:r>
            <a:r>
              <a:rPr lang="en-US" altLang="zh-CN" sz="2000" b="1" dirty="0">
                <a:solidFill>
                  <a:srgbClr val="FF0000"/>
                </a:solidFill>
                <a:latin typeface="+mn-ea"/>
              </a:rPr>
              <a:t>??</a:t>
            </a:r>
          </a:p>
        </p:txBody>
      </p:sp>
      <p:sp>
        <p:nvSpPr>
          <p:cNvPr id="2" name="日期占位符 1"/>
          <p:cNvSpPr>
            <a:spLocks noGrp="1"/>
          </p:cNvSpPr>
          <p:nvPr>
            <p:ph type="dt" sz="half" idx="10"/>
          </p:nvPr>
        </p:nvSpPr>
        <p:spPr/>
        <p:txBody>
          <a:bodyPr/>
          <a:lstStyle/>
          <a:p>
            <a:fld id="{1ADF3B77-C3E0-44CD-820D-4A4B0EEDFC16}"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5"/>
          <p:cNvSpPr>
            <a:spLocks noGrp="1"/>
          </p:cNvSpPr>
          <p:nvPr>
            <p:ph type="sldNum" sz="quarter" idx="12"/>
          </p:nvPr>
        </p:nvSpPr>
        <p:spPr/>
        <p:txBody>
          <a:bodyPr/>
          <a:lstStyle/>
          <a:p>
            <a:pPr>
              <a:defRPr/>
            </a:pPr>
            <a:fld id="{AAE0DCE1-4D0D-4B3F-AC2D-CC7F9852227A}" type="slidenum">
              <a:rPr lang="zh-CN" altLang="en-US"/>
              <a:pPr>
                <a:defRPr/>
              </a:pPr>
              <a:t>106</a:t>
            </a:fld>
            <a:endParaRPr lang="en-US" altLang="zh-CN"/>
          </a:p>
        </p:txBody>
      </p:sp>
    </p:spTree>
    <p:extLst>
      <p:ext uri="{BB962C8B-B14F-4D97-AF65-F5344CB8AC3E}">
        <p14:creationId xmlns:p14="http://schemas.microsoft.com/office/powerpoint/2010/main" val="24363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3732">
                                            <p:txEl>
                                              <p:pRg st="0" end="0"/>
                                            </p:txEl>
                                          </p:spTgt>
                                        </p:tgtEl>
                                        <p:attrNameLst>
                                          <p:attrName>style.visibility</p:attrName>
                                        </p:attrNameLst>
                                      </p:cBhvr>
                                      <p:to>
                                        <p:strVal val="visible"/>
                                      </p:to>
                                    </p:set>
                                    <p:animEffect transition="in" filter="wipe(up)">
                                      <p:cBhvr>
                                        <p:cTn id="7" dur="500"/>
                                        <p:tgtEl>
                                          <p:spTgt spid="737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3732">
                                            <p:txEl>
                                              <p:pRg st="1" end="1"/>
                                            </p:txEl>
                                          </p:spTgt>
                                        </p:tgtEl>
                                        <p:attrNameLst>
                                          <p:attrName>style.visibility</p:attrName>
                                        </p:attrNameLst>
                                      </p:cBhvr>
                                      <p:to>
                                        <p:strVal val="visible"/>
                                      </p:to>
                                    </p:set>
                                    <p:animEffect transition="in" filter="wipe(up)">
                                      <p:cBhvr>
                                        <p:cTn id="12" dur="500"/>
                                        <p:tgtEl>
                                          <p:spTgt spid="737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3732">
                                            <p:txEl>
                                              <p:pRg st="2" end="2"/>
                                            </p:txEl>
                                          </p:spTgt>
                                        </p:tgtEl>
                                        <p:attrNameLst>
                                          <p:attrName>style.visibility</p:attrName>
                                        </p:attrNameLst>
                                      </p:cBhvr>
                                      <p:to>
                                        <p:strVal val="visible"/>
                                      </p:to>
                                    </p:set>
                                    <p:animEffect transition="in" filter="wipe(up)">
                                      <p:cBhvr>
                                        <p:cTn id="17" dur="500"/>
                                        <p:tgtEl>
                                          <p:spTgt spid="737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3732">
                                            <p:txEl>
                                              <p:pRg st="3" end="3"/>
                                            </p:txEl>
                                          </p:spTgt>
                                        </p:tgtEl>
                                        <p:attrNameLst>
                                          <p:attrName>style.visibility</p:attrName>
                                        </p:attrNameLst>
                                      </p:cBhvr>
                                      <p:to>
                                        <p:strVal val="visible"/>
                                      </p:to>
                                    </p:set>
                                    <p:animEffect transition="in" filter="wipe(up)">
                                      <p:cBhvr>
                                        <p:cTn id="22" dur="500"/>
                                        <p:tgtEl>
                                          <p:spTgt spid="737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3732">
                                            <p:txEl>
                                              <p:pRg st="4" end="4"/>
                                            </p:txEl>
                                          </p:spTgt>
                                        </p:tgtEl>
                                        <p:attrNameLst>
                                          <p:attrName>style.visibility</p:attrName>
                                        </p:attrNameLst>
                                      </p:cBhvr>
                                      <p:to>
                                        <p:strVal val="visible"/>
                                      </p:to>
                                    </p:set>
                                    <p:animEffect transition="in" filter="wipe(up)">
                                      <p:cBhvr>
                                        <p:cTn id="27" dur="500"/>
                                        <p:tgtEl>
                                          <p:spTgt spid="737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C:\Documents and Settings\Administrator\My Documents\My uses\pic\维护.jpg"/>
          <p:cNvPicPr>
            <a:picLocks noChangeAspect="1" noChangeArrowheads="1"/>
          </p:cNvPicPr>
          <p:nvPr/>
        </p:nvPicPr>
        <p:blipFill>
          <a:blip r:embed="rId2"/>
          <a:srcRect/>
          <a:stretch>
            <a:fillRect/>
          </a:stretch>
        </p:blipFill>
        <p:spPr bwMode="auto">
          <a:xfrm>
            <a:off x="1389864" y="910710"/>
            <a:ext cx="6515100" cy="3670697"/>
          </a:xfrm>
          <a:prstGeom prst="rect">
            <a:avLst/>
          </a:prstGeom>
          <a:noFill/>
        </p:spPr>
      </p:pic>
      <p:sp>
        <p:nvSpPr>
          <p:cNvPr id="2" name="灯片编号占位符 1"/>
          <p:cNvSpPr>
            <a:spLocks noGrp="1"/>
          </p:cNvSpPr>
          <p:nvPr>
            <p:ph type="sldNum" sz="quarter" idx="12"/>
          </p:nvPr>
        </p:nvSpPr>
        <p:spPr/>
        <p:txBody>
          <a:bodyPr/>
          <a:lstStyle/>
          <a:p>
            <a:fld id="{0C913308-F349-4B6D-A68A-DD1791B4A57B}" type="slidenum">
              <a:rPr lang="zh-CN" altLang="en-US" smtClean="0"/>
              <a:pPr/>
              <a:t>107</a:t>
            </a:fld>
            <a:endParaRPr lang="zh-CN" altLang="en-US"/>
          </a:p>
        </p:txBody>
      </p:sp>
      <p:sp>
        <p:nvSpPr>
          <p:cNvPr id="3" name="标题 2"/>
          <p:cNvSpPr>
            <a:spLocks noGrp="1"/>
          </p:cNvSpPr>
          <p:nvPr>
            <p:ph type="title"/>
          </p:nvPr>
        </p:nvSpPr>
        <p:spPr/>
        <p:txBody>
          <a:bodyPr/>
          <a:lstStyle/>
          <a:p>
            <a:r>
              <a:rPr lang="zh-CN" altLang="en-US" sz="2700" dirty="0"/>
              <a:t>测试执行的步骤：维护</a:t>
            </a:r>
            <a:endParaRPr lang="zh-CN" altLang="en-US" dirty="0"/>
          </a:p>
        </p:txBody>
      </p:sp>
      <p:sp>
        <p:nvSpPr>
          <p:cNvPr id="4" name="日期占位符 3"/>
          <p:cNvSpPr>
            <a:spLocks noGrp="1"/>
          </p:cNvSpPr>
          <p:nvPr>
            <p:ph type="dt" sz="half" idx="10"/>
          </p:nvPr>
        </p:nvSpPr>
        <p:spPr/>
        <p:txBody>
          <a:bodyPr/>
          <a:lstStyle/>
          <a:p>
            <a:fld id="{B867CBFE-67AC-469A-AF53-FFC277A2AFE6}"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2903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normAutofit/>
          </a:bodyPr>
          <a:lstStyle/>
          <a:p>
            <a:pPr eaLnBrk="1" hangingPunct="1"/>
            <a:r>
              <a:rPr lang="zh-CN" altLang="en-US" sz="2700" dirty="0"/>
              <a:t>回归测试</a:t>
            </a:r>
          </a:p>
        </p:txBody>
      </p:sp>
      <p:sp>
        <p:nvSpPr>
          <p:cNvPr id="71684" name="Rectangle 3"/>
          <p:cNvSpPr>
            <a:spLocks noGrp="1" noChangeArrowheads="1"/>
          </p:cNvSpPr>
          <p:nvPr>
            <p:ph idx="1"/>
          </p:nvPr>
        </p:nvSpPr>
        <p:spPr/>
        <p:txBody>
          <a:bodyPr>
            <a:normAutofit/>
          </a:bodyPr>
          <a:lstStyle/>
          <a:p>
            <a:pPr eaLnBrk="1" hangingPunct="1">
              <a:lnSpc>
                <a:spcPct val="120000"/>
              </a:lnSpc>
            </a:pPr>
            <a:r>
              <a:rPr lang="zh-CN" altLang="en-US" sz="2400" dirty="0">
                <a:latin typeface="+mn-ea"/>
              </a:rPr>
              <a:t>任何成功的测试都会发现错误，而且错误必须被改正。每当</a:t>
            </a:r>
            <a:r>
              <a:rPr lang="zh-CN" altLang="en-US" sz="2400" dirty="0">
                <a:solidFill>
                  <a:srgbClr val="FF0000"/>
                </a:solidFill>
                <a:latin typeface="+mn-ea"/>
              </a:rPr>
              <a:t>改正软件错误</a:t>
            </a:r>
            <a:r>
              <a:rPr lang="zh-CN" altLang="en-US" sz="2400" dirty="0">
                <a:latin typeface="+mn-ea"/>
              </a:rPr>
              <a:t>的时候，</a:t>
            </a:r>
            <a:r>
              <a:rPr lang="zh-CN" altLang="en-US" sz="2400" dirty="0">
                <a:solidFill>
                  <a:srgbClr val="FF0000"/>
                </a:solidFill>
                <a:latin typeface="+mn-ea"/>
              </a:rPr>
              <a:t>软件配置的某些成分（程序、文档或数据）也被修改了。</a:t>
            </a:r>
            <a:endParaRPr lang="en-US" altLang="zh-CN" sz="2400" dirty="0">
              <a:solidFill>
                <a:srgbClr val="FF0000"/>
              </a:solidFill>
              <a:latin typeface="+mn-ea"/>
            </a:endParaRPr>
          </a:p>
          <a:p>
            <a:pPr eaLnBrk="1" hangingPunct="1">
              <a:lnSpc>
                <a:spcPct val="120000"/>
              </a:lnSpc>
            </a:pPr>
            <a:r>
              <a:rPr lang="zh-CN" altLang="en-US" sz="2400" dirty="0">
                <a:latin typeface="+mn-ea"/>
              </a:rPr>
              <a:t>回归测试就是用于保证由于调试或其他原因引起的变化，不会导致非预期的软件行为或额外错误的测试活动。</a:t>
            </a:r>
          </a:p>
          <a:p>
            <a:pPr eaLnBrk="1" hangingPunct="1">
              <a:lnSpc>
                <a:spcPct val="120000"/>
              </a:lnSpc>
            </a:pPr>
            <a:r>
              <a:rPr lang="zh-CN" altLang="en-US" sz="2400" dirty="0">
                <a:latin typeface="+mn-ea"/>
              </a:rPr>
              <a:t>即：</a:t>
            </a:r>
            <a:r>
              <a:rPr lang="zh-CN" altLang="en-US" sz="2400" dirty="0">
                <a:solidFill>
                  <a:srgbClr val="FF0000"/>
                </a:solidFill>
                <a:latin typeface="+mn-ea"/>
              </a:rPr>
              <a:t>回归测试是指重新执行已经做过的测试的某个子集，以保证修改变化没有带来非预期的副作用。</a:t>
            </a:r>
          </a:p>
        </p:txBody>
      </p:sp>
      <p:sp>
        <p:nvSpPr>
          <p:cNvPr id="2" name="日期占位符 1"/>
          <p:cNvSpPr>
            <a:spLocks noGrp="1"/>
          </p:cNvSpPr>
          <p:nvPr>
            <p:ph type="dt" sz="half" idx="10"/>
          </p:nvPr>
        </p:nvSpPr>
        <p:spPr/>
        <p:txBody>
          <a:bodyPr/>
          <a:lstStyle/>
          <a:p>
            <a:fld id="{DE35F8E7-39BA-423F-BCB6-E4A3F8EB9F9B}"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5"/>
          <p:cNvSpPr>
            <a:spLocks noGrp="1"/>
          </p:cNvSpPr>
          <p:nvPr>
            <p:ph type="sldNum" sz="quarter" idx="12"/>
          </p:nvPr>
        </p:nvSpPr>
        <p:spPr/>
        <p:txBody>
          <a:bodyPr/>
          <a:lstStyle/>
          <a:p>
            <a:pPr>
              <a:defRPr/>
            </a:pPr>
            <a:fld id="{D114CFA7-7D76-4089-966F-D346A2B8A9C8}" type="slidenum">
              <a:rPr lang="zh-CN" altLang="en-US"/>
              <a:pPr>
                <a:defRPr/>
              </a:pPr>
              <a:t>108</a:t>
            </a:fld>
            <a:endParaRPr lang="en-US" altLang="zh-CN"/>
          </a:p>
        </p:txBody>
      </p:sp>
    </p:spTree>
    <p:extLst>
      <p:ext uri="{BB962C8B-B14F-4D97-AF65-F5344CB8AC3E}">
        <p14:creationId xmlns:p14="http://schemas.microsoft.com/office/powerpoint/2010/main" val="19593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zh-CN" altLang="en-US" b="1" dirty="0"/>
              <a:t>测试的各种分类之关的关系</a:t>
            </a:r>
          </a:p>
        </p:txBody>
      </p:sp>
      <p:graphicFrame>
        <p:nvGraphicFramePr>
          <p:cNvPr id="86074" name="Group 58"/>
          <p:cNvGraphicFramePr>
            <a:graphicFrameLocks noGrp="1"/>
          </p:cNvGraphicFramePr>
          <p:nvPr>
            <p:ph idx="1"/>
            <p:extLst>
              <p:ext uri="{D42A27DB-BD31-4B8C-83A1-F6EECF244321}">
                <p14:modId xmlns:p14="http://schemas.microsoft.com/office/powerpoint/2010/main" val="4200370568"/>
              </p:ext>
            </p:extLst>
          </p:nvPr>
        </p:nvGraphicFramePr>
        <p:xfrm>
          <a:off x="768350" y="925513"/>
          <a:ext cx="7832727" cy="3512107"/>
        </p:xfrm>
        <a:graphic>
          <a:graphicData uri="http://schemas.openxmlformats.org/drawingml/2006/table">
            <a:tbl>
              <a:tblPr>
                <a:tableStyleId>{BC89EF96-8CEA-46FF-86C4-4CE0E7609802}</a:tableStyleId>
              </a:tblPr>
              <a:tblGrid>
                <a:gridCol w="1516987">
                  <a:extLst>
                    <a:ext uri="{9D8B030D-6E8A-4147-A177-3AD203B41FA5}">
                      <a16:colId xmlns:a16="http://schemas.microsoft.com/office/drawing/2014/main" xmlns="" val="20000"/>
                    </a:ext>
                  </a:extLst>
                </a:gridCol>
                <a:gridCol w="1659620">
                  <a:extLst>
                    <a:ext uri="{9D8B030D-6E8A-4147-A177-3AD203B41FA5}">
                      <a16:colId xmlns:a16="http://schemas.microsoft.com/office/drawing/2014/main" xmlns="" val="20001"/>
                    </a:ext>
                  </a:extLst>
                </a:gridCol>
                <a:gridCol w="1958181">
                  <a:extLst>
                    <a:ext uri="{9D8B030D-6E8A-4147-A177-3AD203B41FA5}">
                      <a16:colId xmlns:a16="http://schemas.microsoft.com/office/drawing/2014/main" xmlns="" val="20002"/>
                    </a:ext>
                  </a:extLst>
                </a:gridCol>
                <a:gridCol w="2697939">
                  <a:extLst>
                    <a:ext uri="{9D8B030D-6E8A-4147-A177-3AD203B41FA5}">
                      <a16:colId xmlns:a16="http://schemas.microsoft.com/office/drawing/2014/main" xmlns="" val="20003"/>
                    </a:ext>
                  </a:extLst>
                </a:gridCol>
              </a:tblGrid>
              <a:tr h="6167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b="1" u="none" strike="noStrike" cap="none" normalizeH="0" baseline="0" dirty="0">
                          <a:ln>
                            <a:noFill/>
                          </a:ln>
                          <a:effectLst/>
                          <a:latin typeface="+mj-ea"/>
                          <a:ea typeface="+mj-ea"/>
                        </a:rPr>
                        <a:t>测试阶段</a:t>
                      </a:r>
                      <a:endParaRPr kumimoji="0" lang="zh-CN" altLang="en-US" sz="1600" b="1" i="0" u="none" strike="noStrike" cap="none" normalizeH="0" baseline="0" dirty="0">
                        <a:ln>
                          <a:noFill/>
                        </a:ln>
                        <a:solidFill>
                          <a:schemeClr val="tx1"/>
                        </a:solidFill>
                        <a:effectLst/>
                        <a:latin typeface="+mj-ea"/>
                        <a:ea typeface="+mj-ea"/>
                      </a:endParaRPr>
                    </a:p>
                  </a:txBody>
                  <a:tcPr marL="87030" marR="87030" marT="34290" marB="34290"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b="1" u="none" strike="noStrike" cap="none" normalizeH="0" baseline="0" dirty="0">
                          <a:ln>
                            <a:noFill/>
                          </a:ln>
                          <a:effectLst/>
                          <a:latin typeface="+mj-ea"/>
                          <a:ea typeface="+mj-ea"/>
                        </a:rPr>
                        <a:t>主要依据</a:t>
                      </a:r>
                      <a:endParaRPr kumimoji="0" lang="zh-CN" altLang="en-US" sz="1600" b="1" i="0" u="none" strike="noStrike" cap="none" normalizeH="0" baseline="0" dirty="0">
                        <a:ln>
                          <a:noFill/>
                        </a:ln>
                        <a:solidFill>
                          <a:schemeClr val="tx1"/>
                        </a:solidFill>
                        <a:effectLst/>
                        <a:latin typeface="+mj-ea"/>
                        <a:ea typeface="+mj-ea"/>
                      </a:endParaRPr>
                    </a:p>
                  </a:txBody>
                  <a:tcPr marL="87030" marR="87030" marT="34290" marB="34290"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b="1" u="none" strike="noStrike" cap="none" normalizeH="0" baseline="0" dirty="0">
                          <a:ln>
                            <a:noFill/>
                          </a:ln>
                          <a:effectLst/>
                          <a:latin typeface="+mj-ea"/>
                          <a:ea typeface="+mj-ea"/>
                        </a:rPr>
                        <a:t>测试</a:t>
                      </a:r>
                      <a:r>
                        <a:rPr kumimoji="0" lang="zh-CN" altLang="en-US" sz="1600" b="1" u="none" strike="noStrike" cap="none" normalizeH="0" baseline="0" dirty="0" smtClean="0">
                          <a:ln>
                            <a:noFill/>
                          </a:ln>
                          <a:effectLst/>
                          <a:latin typeface="+mj-ea"/>
                          <a:ea typeface="+mj-ea"/>
                        </a:rPr>
                        <a:t>人员</a:t>
                      </a:r>
                      <a:endParaRPr kumimoji="0" lang="en-US" altLang="zh-CN" sz="1600" b="1" u="none" strike="noStrike" cap="none" normalizeH="0" baseline="0" dirty="0" smtClean="0">
                        <a:ln>
                          <a:noFill/>
                        </a:ln>
                        <a:effectLst/>
                        <a:latin typeface="+mj-ea"/>
                        <a:ea typeface="+mj-ea"/>
                      </a:endParaRPr>
                    </a:p>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b="1" u="none" strike="noStrike" cap="none" normalizeH="0" baseline="0" dirty="0" smtClean="0">
                          <a:ln>
                            <a:noFill/>
                          </a:ln>
                          <a:effectLst/>
                          <a:latin typeface="+mj-ea"/>
                          <a:ea typeface="+mj-ea"/>
                        </a:rPr>
                        <a:t>测试</a:t>
                      </a:r>
                      <a:r>
                        <a:rPr kumimoji="0" lang="zh-CN" altLang="en-US" sz="1600" b="1" u="none" strike="noStrike" cap="none" normalizeH="0" baseline="0" dirty="0">
                          <a:ln>
                            <a:noFill/>
                          </a:ln>
                          <a:effectLst/>
                          <a:latin typeface="+mj-ea"/>
                          <a:ea typeface="+mj-ea"/>
                        </a:rPr>
                        <a:t>方式</a:t>
                      </a:r>
                      <a:endParaRPr kumimoji="0" lang="zh-CN" altLang="en-US" sz="1600" b="1" i="0" u="none" strike="noStrike" cap="none" normalizeH="0" baseline="0" dirty="0">
                        <a:ln>
                          <a:noFill/>
                        </a:ln>
                        <a:solidFill>
                          <a:schemeClr val="tx1"/>
                        </a:solidFill>
                        <a:effectLst/>
                        <a:latin typeface="+mj-ea"/>
                        <a:ea typeface="+mj-ea"/>
                      </a:endParaRPr>
                    </a:p>
                  </a:txBody>
                  <a:tcPr marL="87030" marR="87030" marT="34290" marB="34290"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b="1" u="none" strike="noStrike" cap="none" normalizeH="0" baseline="0" dirty="0">
                          <a:ln>
                            <a:noFill/>
                          </a:ln>
                          <a:effectLst/>
                          <a:latin typeface="+mj-ea"/>
                          <a:ea typeface="+mj-ea"/>
                        </a:rPr>
                        <a:t>主要测试内容</a:t>
                      </a:r>
                      <a:endParaRPr kumimoji="0" lang="zh-CN" altLang="en-US" sz="1600" b="1" i="0" u="none" strike="noStrike" cap="none" normalizeH="0" baseline="0" dirty="0">
                        <a:ln>
                          <a:noFill/>
                        </a:ln>
                        <a:solidFill>
                          <a:schemeClr val="tx1"/>
                        </a:solidFill>
                        <a:effectLst/>
                        <a:latin typeface="+mj-ea"/>
                        <a:ea typeface="+mj-ea"/>
                      </a:endParaRPr>
                    </a:p>
                  </a:txBody>
                  <a:tcPr marL="87030" marR="87030" marT="34290" marB="34290" anchor="ctr" horzOverflow="overflow">
                    <a:solidFill>
                      <a:schemeClr val="accent1">
                        <a:lumMod val="20000"/>
                        <a:lumOff val="80000"/>
                      </a:schemeClr>
                    </a:solidFill>
                  </a:tcPr>
                </a:tc>
                <a:extLst>
                  <a:ext uri="{0D108BD9-81ED-4DB2-BD59-A6C34878D82A}">
                    <a16:rowId xmlns:a16="http://schemas.microsoft.com/office/drawing/2014/main" xmlns="" val="10000"/>
                  </a:ext>
                </a:extLst>
              </a:tr>
              <a:tr h="98298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单元测试</a:t>
                      </a:r>
                      <a:endParaRPr kumimoji="0" lang="zh-CN" altLang="en-US" sz="1600" b="1"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smtClean="0">
                          <a:ln>
                            <a:noFill/>
                          </a:ln>
                          <a:effectLst/>
                          <a:latin typeface="+mj-ea"/>
                          <a:ea typeface="+mj-ea"/>
                        </a:rPr>
                        <a:t>详细设计</a:t>
                      </a:r>
                      <a:r>
                        <a:rPr kumimoji="0" lang="zh-CN" altLang="en-US" sz="1600" u="none" strike="noStrike" cap="none" normalizeH="0" baseline="0" dirty="0">
                          <a:ln>
                            <a:noFill/>
                          </a:ln>
                          <a:effectLst/>
                          <a:latin typeface="+mj-ea"/>
                          <a:ea typeface="+mj-ea"/>
                        </a:rPr>
                        <a:t>文档</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由程序员</a:t>
                      </a:r>
                      <a:r>
                        <a:rPr kumimoji="0" lang="zh-CN" altLang="en-US" sz="1600" u="none" strike="noStrike" cap="none" normalizeH="0" baseline="0" dirty="0" smtClean="0">
                          <a:ln>
                            <a:noFill/>
                          </a:ln>
                          <a:effectLst/>
                          <a:latin typeface="+mj-ea"/>
                          <a:ea typeface="+mj-ea"/>
                        </a:rPr>
                        <a:t>执行</a:t>
                      </a:r>
                      <a:r>
                        <a:rPr kumimoji="0" lang="zh-CN" altLang="en-US" sz="1600" u="none" strike="noStrike" cap="none" normalizeH="0" baseline="0" dirty="0" smtClean="0">
                          <a:ln>
                            <a:noFill/>
                          </a:ln>
                          <a:solidFill>
                            <a:srgbClr val="FF0000"/>
                          </a:solidFill>
                          <a:effectLst/>
                          <a:latin typeface="+mj-ea"/>
                          <a:ea typeface="+mj-ea"/>
                        </a:rPr>
                        <a:t>黑盒</a:t>
                      </a:r>
                      <a:r>
                        <a:rPr kumimoji="0" lang="en-US" altLang="zh-CN" sz="1600" u="none" strike="noStrike" cap="none" normalizeH="0" baseline="0" dirty="0" smtClean="0">
                          <a:ln>
                            <a:noFill/>
                          </a:ln>
                          <a:solidFill>
                            <a:srgbClr val="FF0000"/>
                          </a:solidFill>
                          <a:effectLst/>
                          <a:latin typeface="+mj-ea"/>
                          <a:ea typeface="+mj-ea"/>
                        </a:rPr>
                        <a:t>+</a:t>
                      </a:r>
                      <a:r>
                        <a:rPr kumimoji="0" lang="zh-CN" altLang="en-US" sz="1600" u="none" strike="noStrike" cap="none" normalizeH="0" baseline="0" dirty="0" smtClean="0">
                          <a:ln>
                            <a:noFill/>
                          </a:ln>
                          <a:solidFill>
                            <a:srgbClr val="FF0000"/>
                          </a:solidFill>
                          <a:effectLst/>
                          <a:latin typeface="+mj-ea"/>
                          <a:ea typeface="+mj-ea"/>
                        </a:rPr>
                        <a:t>白</a:t>
                      </a:r>
                      <a:r>
                        <a:rPr kumimoji="0" lang="zh-CN" altLang="en-US" sz="1600" u="none" strike="noStrike" cap="none" normalizeH="0" baseline="0" dirty="0">
                          <a:ln>
                            <a:noFill/>
                          </a:ln>
                          <a:solidFill>
                            <a:srgbClr val="FF0000"/>
                          </a:solidFill>
                          <a:effectLst/>
                          <a:latin typeface="+mj-ea"/>
                          <a:ea typeface="+mj-ea"/>
                        </a:rPr>
                        <a:t>盒测试</a:t>
                      </a:r>
                      <a:endParaRPr kumimoji="0" lang="zh-CN" altLang="en-US" sz="1600" b="0"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接口测试</a:t>
                      </a:r>
                      <a:r>
                        <a:rPr kumimoji="0" lang="zh-CN" altLang="en-US" sz="1600" u="none" strike="noStrike" cap="none" normalizeH="0" baseline="0" dirty="0" smtClean="0">
                          <a:ln>
                            <a:noFill/>
                          </a:ln>
                          <a:effectLst/>
                          <a:latin typeface="+mj-ea"/>
                          <a:ea typeface="+mj-ea"/>
                        </a:rPr>
                        <a:t>、边界条件测试、局部数据结构与算法测试、路径测试、错误处理路径的测试</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extLst>
                  <a:ext uri="{0D108BD9-81ED-4DB2-BD59-A6C34878D82A}">
                    <a16:rowId xmlns:a16="http://schemas.microsoft.com/office/drawing/2014/main" xmlns="" val="10001"/>
                  </a:ext>
                </a:extLst>
              </a:tr>
              <a:tr h="6167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集成测试</a:t>
                      </a:r>
                      <a:endParaRPr kumimoji="0" lang="zh-CN" altLang="en-US" sz="1600" b="1"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smtClean="0">
                          <a:ln>
                            <a:noFill/>
                          </a:ln>
                          <a:effectLst/>
                          <a:latin typeface="+mj-ea"/>
                          <a:ea typeface="+mj-ea"/>
                        </a:rPr>
                        <a:t>概要设计</a:t>
                      </a:r>
                      <a:r>
                        <a:rPr kumimoji="0" lang="zh-CN" altLang="en-US" sz="1600" u="none" strike="noStrike" cap="none" normalizeH="0" baseline="0" dirty="0">
                          <a:ln>
                            <a:noFill/>
                          </a:ln>
                          <a:effectLst/>
                          <a:latin typeface="+mj-ea"/>
                          <a:ea typeface="+mj-ea"/>
                        </a:rPr>
                        <a:t>文档和软件需求</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由程序员</a:t>
                      </a:r>
                      <a:r>
                        <a:rPr kumimoji="0" lang="zh-CN" altLang="en-US" sz="1600" u="none" strike="noStrike" cap="none" normalizeH="0" baseline="0" dirty="0" smtClean="0">
                          <a:ln>
                            <a:noFill/>
                          </a:ln>
                          <a:effectLst/>
                          <a:latin typeface="+mj-ea"/>
                          <a:ea typeface="+mj-ea"/>
                        </a:rPr>
                        <a:t>执行</a:t>
                      </a:r>
                      <a:r>
                        <a:rPr kumimoji="0" lang="zh-CN" altLang="en-US" sz="1600" u="none" strike="noStrike" cap="none" normalizeH="0" baseline="0" dirty="0" smtClean="0">
                          <a:ln>
                            <a:noFill/>
                          </a:ln>
                          <a:solidFill>
                            <a:srgbClr val="FF0000"/>
                          </a:solidFill>
                          <a:effectLst/>
                          <a:latin typeface="+mj-ea"/>
                          <a:ea typeface="+mj-ea"/>
                        </a:rPr>
                        <a:t>黑</a:t>
                      </a:r>
                      <a:r>
                        <a:rPr kumimoji="0" lang="zh-CN" altLang="en-US" sz="1600" u="none" strike="noStrike" cap="none" normalizeH="0" baseline="0" dirty="0">
                          <a:ln>
                            <a:noFill/>
                          </a:ln>
                          <a:solidFill>
                            <a:srgbClr val="FF0000"/>
                          </a:solidFill>
                          <a:effectLst/>
                          <a:latin typeface="+mj-ea"/>
                          <a:ea typeface="+mj-ea"/>
                        </a:rPr>
                        <a:t>盒测试</a:t>
                      </a:r>
                      <a:endParaRPr kumimoji="0" lang="zh-CN" altLang="en-US" sz="1600" b="0"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接口测试、路径测试、功能测试、性能测试</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extLst>
                  <a:ext uri="{0D108BD9-81ED-4DB2-BD59-A6C34878D82A}">
                    <a16:rowId xmlns:a16="http://schemas.microsoft.com/office/drawing/2014/main" xmlns="" val="10002"/>
                  </a:ext>
                </a:extLst>
              </a:tr>
              <a:tr h="6179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系统测试</a:t>
                      </a:r>
                      <a:endParaRPr kumimoji="0" lang="zh-CN" altLang="en-US" sz="1600" b="1"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软件需求</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由独立测试小组执行</a:t>
                      </a:r>
                      <a:r>
                        <a:rPr kumimoji="0" lang="zh-CN" altLang="en-US" sz="1600" u="none" strike="noStrike" cap="none" normalizeH="0" baseline="0" dirty="0">
                          <a:ln>
                            <a:noFill/>
                          </a:ln>
                          <a:solidFill>
                            <a:srgbClr val="FF0000"/>
                          </a:solidFill>
                          <a:effectLst/>
                          <a:latin typeface="+mj-ea"/>
                          <a:ea typeface="+mj-ea"/>
                        </a:rPr>
                        <a:t>黑盒测试</a:t>
                      </a:r>
                      <a:endParaRPr kumimoji="0" lang="zh-CN" altLang="en-US" sz="1600" b="0" i="0" u="none" strike="noStrike" cap="none" normalizeH="0" baseline="0" dirty="0">
                        <a:ln>
                          <a:noFill/>
                        </a:ln>
                        <a:solidFill>
                          <a:srgbClr val="FF0000"/>
                        </a:solidFill>
                        <a:effectLst/>
                        <a:latin typeface="+mj-ea"/>
                        <a:ea typeface="+mj-ea"/>
                      </a:endParaRPr>
                    </a:p>
                  </a:txBody>
                  <a:tcPr marL="87030" marR="87030" marT="34290" marB="34290" anchor="ctr" horzOverflow="overflow"/>
                </a:tc>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600" u="none" strike="noStrike" cap="none" normalizeH="0" baseline="0" dirty="0">
                          <a:ln>
                            <a:noFill/>
                          </a:ln>
                          <a:effectLst/>
                          <a:latin typeface="+mj-ea"/>
                          <a:ea typeface="+mj-ea"/>
                        </a:rPr>
                        <a:t>功能测试、健壮性测试、性能测试、</a:t>
                      </a:r>
                      <a:r>
                        <a:rPr kumimoji="0" lang="en-US" altLang="zh-CN" sz="1600" u="none" strike="noStrike" cap="none" normalizeH="0" baseline="0" dirty="0">
                          <a:ln>
                            <a:noFill/>
                          </a:ln>
                          <a:effectLst/>
                          <a:latin typeface="+mj-ea"/>
                          <a:ea typeface="+mj-ea"/>
                        </a:rPr>
                        <a:t>UI</a:t>
                      </a:r>
                      <a:r>
                        <a:rPr kumimoji="0" lang="zh-CN" altLang="en-US" sz="1600" u="none" strike="noStrike" cap="none" normalizeH="0" baseline="0" dirty="0">
                          <a:ln>
                            <a:noFill/>
                          </a:ln>
                          <a:effectLst/>
                          <a:latin typeface="+mj-ea"/>
                          <a:ea typeface="+mj-ea"/>
                        </a:rPr>
                        <a:t>测试、安全性测试、压力测试、可靠性测试、安装</a:t>
                      </a:r>
                      <a:r>
                        <a:rPr kumimoji="0" lang="en-US" altLang="zh-CN" sz="1600" u="none" strike="noStrike" cap="none" normalizeH="0" baseline="0" dirty="0">
                          <a:ln>
                            <a:noFill/>
                          </a:ln>
                          <a:effectLst/>
                          <a:latin typeface="+mj-ea"/>
                          <a:ea typeface="+mj-ea"/>
                        </a:rPr>
                        <a:t>/</a:t>
                      </a:r>
                      <a:r>
                        <a:rPr kumimoji="0" lang="zh-CN" altLang="en-US" sz="1600" u="none" strike="noStrike" cap="none" normalizeH="0" baseline="0" dirty="0">
                          <a:ln>
                            <a:noFill/>
                          </a:ln>
                          <a:effectLst/>
                          <a:latin typeface="+mj-ea"/>
                          <a:ea typeface="+mj-ea"/>
                        </a:rPr>
                        <a:t>反安装测试等</a:t>
                      </a:r>
                      <a:endParaRPr kumimoji="0" lang="zh-CN" altLang="en-US" sz="1600" b="0" i="0" u="none" strike="noStrike" cap="none" normalizeH="0" baseline="0" dirty="0">
                        <a:ln>
                          <a:noFill/>
                        </a:ln>
                        <a:solidFill>
                          <a:schemeClr val="tx1"/>
                        </a:solidFill>
                        <a:effectLst/>
                        <a:latin typeface="+mj-ea"/>
                        <a:ea typeface="+mj-ea"/>
                      </a:endParaRPr>
                    </a:p>
                  </a:txBody>
                  <a:tcPr marL="87030" marR="87030" marT="34290" marB="34290" anchor="ctr" horzOverflow="overflow"/>
                </a:tc>
                <a:extLst>
                  <a:ext uri="{0D108BD9-81ED-4DB2-BD59-A6C34878D82A}">
                    <a16:rowId xmlns:a16="http://schemas.microsoft.com/office/drawing/2014/main" xmlns="" val="10003"/>
                  </a:ext>
                </a:extLst>
              </a:tr>
              <a:tr h="61674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500" u="none" strike="noStrike" cap="none" normalizeH="0" baseline="0" dirty="0">
                          <a:ln>
                            <a:noFill/>
                          </a:ln>
                          <a:effectLst/>
                          <a:latin typeface="+mj-ea"/>
                          <a:ea typeface="+mj-ea"/>
                        </a:rPr>
                        <a:t>验收测试</a:t>
                      </a:r>
                      <a:endParaRPr kumimoji="0" lang="zh-CN" altLang="en-US" sz="1500" b="1" i="0" u="none" strike="noStrike" cap="none" normalizeH="0" baseline="0" dirty="0">
                        <a:ln>
                          <a:noFill/>
                        </a:ln>
                        <a:solidFill>
                          <a:srgbClr val="FF0000"/>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500" u="none" strike="noStrike" cap="none" normalizeH="0" baseline="0" dirty="0">
                          <a:ln>
                            <a:noFill/>
                          </a:ln>
                          <a:effectLst/>
                          <a:latin typeface="+mj-ea"/>
                          <a:ea typeface="+mj-ea"/>
                        </a:rPr>
                        <a:t>软件需求</a:t>
                      </a:r>
                      <a:endParaRPr kumimoji="0" lang="zh-CN" altLang="en-US" sz="1500" b="0" i="0" u="none" strike="noStrike" cap="none" normalizeH="0" baseline="0" dirty="0">
                        <a:ln>
                          <a:noFill/>
                        </a:ln>
                        <a:solidFill>
                          <a:schemeClr val="tx1"/>
                        </a:solidFill>
                        <a:effectLst/>
                        <a:latin typeface="+mj-ea"/>
                        <a:ea typeface="+mj-ea"/>
                      </a:endParaRPr>
                    </a:p>
                  </a:txBody>
                  <a:tcPr marL="87030" marR="87030"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zh-CN" altLang="en-US" sz="1500" u="none" strike="noStrike" cap="none" normalizeH="0" baseline="0" dirty="0">
                          <a:ln>
                            <a:noFill/>
                          </a:ln>
                          <a:effectLst/>
                          <a:latin typeface="+mj-ea"/>
                          <a:ea typeface="+mj-ea"/>
                        </a:rPr>
                        <a:t>由用户执行</a:t>
                      </a:r>
                      <a:r>
                        <a:rPr kumimoji="0" lang="zh-CN" altLang="en-US" sz="1500" u="none" strike="noStrike" cap="none" normalizeH="0" baseline="0" dirty="0">
                          <a:ln>
                            <a:noFill/>
                          </a:ln>
                          <a:solidFill>
                            <a:srgbClr val="FF0000"/>
                          </a:solidFill>
                          <a:effectLst/>
                          <a:latin typeface="+mj-ea"/>
                          <a:ea typeface="+mj-ea"/>
                        </a:rPr>
                        <a:t>黑盒测试</a:t>
                      </a:r>
                      <a:endParaRPr kumimoji="0" lang="zh-CN" altLang="en-US" sz="1500" b="0" i="0" u="none" strike="noStrike" cap="none" normalizeH="0" baseline="0" dirty="0">
                        <a:ln>
                          <a:noFill/>
                        </a:ln>
                        <a:solidFill>
                          <a:srgbClr val="FF0000"/>
                        </a:solidFill>
                        <a:effectLst/>
                        <a:latin typeface="+mj-ea"/>
                        <a:ea typeface="+mj-ea"/>
                      </a:endParaRPr>
                    </a:p>
                  </a:txBody>
                  <a:tcPr marL="87030" marR="87030" marT="34290" marB="34290" anchor="ctr" horzOverflow="overflow"/>
                </a:tc>
                <a:tc vMerge="1">
                  <a:txBody>
                    <a:bodyPr/>
                    <a:lstStyle/>
                    <a:p>
                      <a:endParaRPr lang="zh-CN" altLang="en-US"/>
                    </a:p>
                  </a:txBody>
                  <a:tcPr/>
                </a:tc>
                <a:extLst>
                  <a:ext uri="{0D108BD9-81ED-4DB2-BD59-A6C34878D82A}">
                    <a16:rowId xmlns:a16="http://schemas.microsoft.com/office/drawing/2014/main" xmlns="" val="10004"/>
                  </a:ext>
                </a:extLst>
              </a:tr>
            </a:tbl>
          </a:graphicData>
        </a:graphic>
      </p:graphicFrame>
      <p:sp>
        <p:nvSpPr>
          <p:cNvPr id="3" name="日期占位符 2"/>
          <p:cNvSpPr>
            <a:spLocks noGrp="1"/>
          </p:cNvSpPr>
          <p:nvPr>
            <p:ph type="dt" sz="half" idx="10"/>
          </p:nvPr>
        </p:nvSpPr>
        <p:spPr/>
        <p:txBody>
          <a:bodyPr/>
          <a:lstStyle/>
          <a:p>
            <a:fld id="{CC054650-699E-4647-9508-DF5AFFB784E7}" type="datetime1">
              <a:rPr lang="zh-CN" altLang="en-US" smtClean="0"/>
              <a:t>2020/6/17</a:t>
            </a:fld>
            <a:endParaRPr lang="en-US" altLang="zh-CN"/>
          </a:p>
        </p:txBody>
      </p:sp>
      <p:sp>
        <p:nvSpPr>
          <p:cNvPr id="4" name="页脚占位符 3"/>
          <p:cNvSpPr>
            <a:spLocks noGrp="1"/>
          </p:cNvSpPr>
          <p:nvPr>
            <p:ph type="ftr" sz="quarter" idx="11"/>
          </p:nvPr>
        </p:nvSpPr>
        <p:spPr/>
        <p:txBody>
          <a:bodyPr/>
          <a:lstStyle/>
          <a:p>
            <a:r>
              <a:rPr lang="zh-CN" altLang="en-US" smtClean="0"/>
              <a:t>软件工程</a:t>
            </a:r>
            <a:endParaRPr lang="en-US" altLang="zh-CN"/>
          </a:p>
        </p:txBody>
      </p:sp>
      <p:sp>
        <p:nvSpPr>
          <p:cNvPr id="2" name="灯片编号占位符 1"/>
          <p:cNvSpPr>
            <a:spLocks noGrp="1"/>
          </p:cNvSpPr>
          <p:nvPr>
            <p:ph type="sldNum" sz="quarter" idx="12"/>
          </p:nvPr>
        </p:nvSpPr>
        <p:spPr/>
        <p:txBody>
          <a:bodyPr/>
          <a:lstStyle/>
          <a:p>
            <a:fld id="{C5104184-C143-4BED-87B1-5E77F72C9A7D}" type="slidenum">
              <a:rPr lang="en-US" altLang="zh-CN" smtClean="0"/>
              <a:pPr/>
              <a:t>109</a:t>
            </a:fld>
            <a:endParaRPr lang="en-US" altLang="zh-CN"/>
          </a:p>
        </p:txBody>
      </p:sp>
    </p:spTree>
    <p:extLst>
      <p:ext uri="{BB962C8B-B14F-4D97-AF65-F5344CB8AC3E}">
        <p14:creationId xmlns:p14="http://schemas.microsoft.com/office/powerpoint/2010/main" val="2972387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测试的局限性 </a:t>
            </a:r>
          </a:p>
        </p:txBody>
      </p:sp>
      <p:sp>
        <p:nvSpPr>
          <p:cNvPr id="3" name="内容占位符 2"/>
          <p:cNvSpPr>
            <a:spLocks noGrp="1"/>
          </p:cNvSpPr>
          <p:nvPr>
            <p:ph idx="1"/>
          </p:nvPr>
        </p:nvSpPr>
        <p:spPr/>
        <p:txBody>
          <a:bodyPr>
            <a:normAutofit fontScale="62500" lnSpcReduction="20000"/>
          </a:bodyPr>
          <a:lstStyle/>
          <a:p>
            <a:r>
              <a:rPr lang="zh-CN" altLang="en-US" dirty="0"/>
              <a:t>测试的不彻底性	</a:t>
            </a:r>
            <a:endParaRPr lang="en-US" altLang="zh-CN" dirty="0" smtClean="0"/>
          </a:p>
          <a:p>
            <a:pPr lvl="1"/>
            <a:r>
              <a:rPr lang="zh-CN" altLang="en-US" dirty="0" smtClean="0"/>
              <a:t>测试</a:t>
            </a:r>
            <a:r>
              <a:rPr lang="zh-CN" altLang="en-US" dirty="0"/>
              <a:t>只能说明错误的存在，但不能说明错误不存在	</a:t>
            </a:r>
            <a:endParaRPr lang="en-US" altLang="zh-CN" dirty="0" smtClean="0"/>
          </a:p>
          <a:p>
            <a:pPr lvl="1"/>
            <a:r>
              <a:rPr lang="zh-CN" altLang="en-US" dirty="0" smtClean="0"/>
              <a:t>经过</a:t>
            </a:r>
            <a:r>
              <a:rPr lang="zh-CN" altLang="en-US" dirty="0"/>
              <a:t>测试后的软件不能保证没有缺陷和错误 	</a:t>
            </a:r>
            <a:endParaRPr lang="en-US" altLang="zh-CN" dirty="0" smtClean="0"/>
          </a:p>
          <a:p>
            <a:r>
              <a:rPr lang="zh-CN" altLang="en-US" dirty="0" smtClean="0"/>
              <a:t>测试</a:t>
            </a:r>
            <a:r>
              <a:rPr lang="zh-CN" altLang="en-US" dirty="0"/>
              <a:t>的不完备性	</a:t>
            </a:r>
            <a:endParaRPr lang="en-US" altLang="zh-CN" dirty="0" smtClean="0"/>
          </a:p>
          <a:p>
            <a:pPr lvl="1"/>
            <a:r>
              <a:rPr lang="zh-CN" altLang="en-US" dirty="0" smtClean="0"/>
              <a:t>测试</a:t>
            </a:r>
            <a:r>
              <a:rPr lang="zh-CN" altLang="en-US" dirty="0"/>
              <a:t>无法覆盖到每个应该测试的内容	</a:t>
            </a:r>
            <a:endParaRPr lang="en-US" altLang="zh-CN" dirty="0" smtClean="0"/>
          </a:p>
          <a:p>
            <a:pPr lvl="1"/>
            <a:r>
              <a:rPr lang="zh-CN" altLang="en-US" dirty="0" smtClean="0"/>
              <a:t>不可能</a:t>
            </a:r>
            <a:r>
              <a:rPr lang="zh-CN" altLang="en-US" dirty="0"/>
              <a:t>测试到软件的全部输入与响应	</a:t>
            </a:r>
            <a:endParaRPr lang="en-US" altLang="zh-CN" dirty="0" smtClean="0"/>
          </a:p>
          <a:p>
            <a:pPr lvl="1"/>
            <a:r>
              <a:rPr lang="zh-CN" altLang="en-US" dirty="0" smtClean="0"/>
              <a:t>不可能</a:t>
            </a:r>
            <a:r>
              <a:rPr lang="zh-CN" altLang="en-US" dirty="0"/>
              <a:t>测试到全部的程序分支的执行路径	</a:t>
            </a:r>
            <a:endParaRPr lang="en-US" altLang="zh-CN" dirty="0" smtClean="0"/>
          </a:p>
          <a:p>
            <a:r>
              <a:rPr lang="zh-CN" altLang="en-US" dirty="0" smtClean="0"/>
              <a:t>测试</a:t>
            </a:r>
            <a:r>
              <a:rPr lang="zh-CN" altLang="en-US" dirty="0"/>
              <a:t>作用的间接性	</a:t>
            </a:r>
            <a:endParaRPr lang="en-US" altLang="zh-CN" dirty="0" smtClean="0"/>
          </a:p>
          <a:p>
            <a:pPr lvl="1"/>
            <a:r>
              <a:rPr lang="zh-CN" altLang="en-US" dirty="0" smtClean="0"/>
              <a:t>测试</a:t>
            </a:r>
            <a:r>
              <a:rPr lang="zh-CN" altLang="en-US" dirty="0"/>
              <a:t>不能直接提高软件质量，软件质量的提高要依靠开发	</a:t>
            </a:r>
            <a:endParaRPr lang="en-US" altLang="zh-CN" dirty="0" smtClean="0"/>
          </a:p>
          <a:p>
            <a:pPr lvl="1"/>
            <a:r>
              <a:rPr lang="zh-CN" altLang="en-US" dirty="0" smtClean="0"/>
              <a:t>测试</a:t>
            </a:r>
            <a:r>
              <a:rPr lang="zh-CN" altLang="en-US" dirty="0"/>
              <a:t>通过早期发现缺陷并督促修正缺陷来间接地提高软件质量	</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11</a:t>
            </a:fld>
            <a:endParaRPr lang="zh-CN" altLang="en-US"/>
          </a:p>
        </p:txBody>
      </p:sp>
      <p:pic>
        <p:nvPicPr>
          <p:cNvPr id="7" name="图片 6"/>
          <p:cNvPicPr>
            <a:picLocks noChangeAspect="1"/>
          </p:cNvPicPr>
          <p:nvPr/>
        </p:nvPicPr>
        <p:blipFill>
          <a:blip r:embed="rId2"/>
          <a:stretch>
            <a:fillRect/>
          </a:stretch>
        </p:blipFill>
        <p:spPr>
          <a:xfrm>
            <a:off x="6350000" y="1632513"/>
            <a:ext cx="2098723" cy="2313608"/>
          </a:xfrm>
          <a:prstGeom prst="rect">
            <a:avLst/>
          </a:prstGeom>
        </p:spPr>
      </p:pic>
    </p:spTree>
    <p:extLst>
      <p:ext uri="{BB962C8B-B14F-4D97-AF65-F5344CB8AC3E}">
        <p14:creationId xmlns:p14="http://schemas.microsoft.com/office/powerpoint/2010/main" val="1922899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面向对象测试（</a:t>
            </a:r>
            <a:r>
              <a:rPr lang="en-US" altLang="zh-CN" dirty="0"/>
              <a:t>OOT</a:t>
            </a:r>
            <a:r>
              <a:rPr lang="zh-CN" altLang="en-US" dirty="0"/>
              <a:t>）</a:t>
            </a:r>
          </a:p>
        </p:txBody>
      </p:sp>
      <p:sp>
        <p:nvSpPr>
          <p:cNvPr id="4" name="内容占位符 3"/>
          <p:cNvSpPr>
            <a:spLocks noGrp="1"/>
          </p:cNvSpPr>
          <p:nvPr>
            <p:ph idx="1"/>
          </p:nvPr>
        </p:nvSpPr>
        <p:spPr/>
        <p:txBody>
          <a:bodyPr>
            <a:normAutofit fontScale="70000" lnSpcReduction="20000"/>
          </a:bodyPr>
          <a:lstStyle/>
          <a:p>
            <a:pPr>
              <a:spcBef>
                <a:spcPts val="900"/>
              </a:spcBef>
            </a:pPr>
            <a:r>
              <a:rPr lang="zh-CN" altLang="en-US" dirty="0"/>
              <a:t>在面向对象的软件中，类是测试的基本单元。</a:t>
            </a:r>
            <a:endParaRPr lang="en-US" altLang="zh-CN" dirty="0"/>
          </a:p>
          <a:p>
            <a:pPr>
              <a:spcBef>
                <a:spcPts val="900"/>
              </a:spcBef>
            </a:pPr>
            <a:r>
              <a:rPr lang="zh-CN" altLang="en-US" dirty="0"/>
              <a:t>如果基类中有一个方法，继承的类中也有这个方法，若这个方法可能在继承类中被私有数据和方法使用，那么尽管基类中已经测试了这个方法，但在每个继承类中也需要对这个方法进行测试。</a:t>
            </a:r>
            <a:endParaRPr lang="en-US" altLang="zh-CN" dirty="0"/>
          </a:p>
          <a:p>
            <a:pPr>
              <a:spcBef>
                <a:spcPts val="900"/>
              </a:spcBef>
            </a:pPr>
            <a:r>
              <a:rPr lang="zh-CN" altLang="en-US" dirty="0">
                <a:solidFill>
                  <a:srgbClr val="FF0000"/>
                </a:solidFill>
              </a:rPr>
              <a:t>面向对象测试策略：</a:t>
            </a:r>
            <a:endParaRPr lang="en-US" altLang="zh-CN" dirty="0">
              <a:solidFill>
                <a:srgbClr val="FF0000"/>
              </a:solidFill>
            </a:endParaRPr>
          </a:p>
          <a:p>
            <a:pPr lvl="1">
              <a:spcBef>
                <a:spcPts val="900"/>
              </a:spcBef>
            </a:pPr>
            <a:r>
              <a:rPr lang="zh-CN" altLang="en-US" dirty="0">
                <a:solidFill>
                  <a:srgbClr val="FF0000"/>
                </a:solidFill>
              </a:rPr>
              <a:t>类内测试：</a:t>
            </a:r>
            <a:r>
              <a:rPr lang="zh-CN" altLang="en-US" dirty="0"/>
              <a:t>相当于单元测试，包括类内的方法测试和类的行为测试。</a:t>
            </a:r>
            <a:endParaRPr lang="en-US" altLang="zh-CN" dirty="0"/>
          </a:p>
          <a:p>
            <a:pPr lvl="1">
              <a:spcBef>
                <a:spcPts val="900"/>
              </a:spcBef>
            </a:pPr>
            <a:r>
              <a:rPr lang="zh-CN" altLang="en-US" dirty="0">
                <a:solidFill>
                  <a:srgbClr val="FF0000"/>
                </a:solidFill>
              </a:rPr>
              <a:t>类间测试：</a:t>
            </a:r>
            <a:r>
              <a:rPr lang="zh-CN" altLang="en-US" dirty="0"/>
              <a:t>相当于集成测试，要根据</a:t>
            </a:r>
            <a:r>
              <a:rPr lang="zh-CN" altLang="en-US" dirty="0">
                <a:solidFill>
                  <a:srgbClr val="FF0000"/>
                </a:solidFill>
              </a:rPr>
              <a:t>类之间的关系</a:t>
            </a:r>
            <a:r>
              <a:rPr lang="zh-CN" altLang="en-US" dirty="0"/>
              <a:t>进行组装，有独立类和依赖类等。</a:t>
            </a:r>
            <a:endParaRPr lang="en-US" altLang="zh-CN" dirty="0"/>
          </a:p>
          <a:p>
            <a:pPr lvl="1">
              <a:spcBef>
                <a:spcPts val="900"/>
              </a:spcBef>
            </a:pPr>
            <a:r>
              <a:rPr lang="zh-CN" altLang="en-US" dirty="0">
                <a:solidFill>
                  <a:srgbClr val="FF0000"/>
                </a:solidFill>
              </a:rPr>
              <a:t>基于场景的测试：</a:t>
            </a:r>
            <a:r>
              <a:rPr lang="zh-CN" altLang="en-US" dirty="0"/>
              <a:t>相当于确认测试和系统测试。</a:t>
            </a:r>
            <a:endParaRPr lang="en-US" altLang="zh-CN" dirty="0"/>
          </a:p>
          <a:p>
            <a:pPr>
              <a:spcBef>
                <a:spcPts val="900"/>
              </a:spcBef>
            </a:pPr>
            <a:r>
              <a:rPr lang="zh-CN" altLang="en-US" dirty="0"/>
              <a:t>白盒测试和黑盒测试方法也适用于面向对象测试。</a:t>
            </a:r>
          </a:p>
        </p:txBody>
      </p:sp>
      <p:sp>
        <p:nvSpPr>
          <p:cNvPr id="3" name="日期占位符 2"/>
          <p:cNvSpPr>
            <a:spLocks noGrp="1"/>
          </p:cNvSpPr>
          <p:nvPr>
            <p:ph type="dt" sz="half" idx="10"/>
          </p:nvPr>
        </p:nvSpPr>
        <p:spPr/>
        <p:txBody>
          <a:bodyPr/>
          <a:lstStyle/>
          <a:p>
            <a:fld id="{F7CB1B00-BE73-44CA-9B90-1F28A86DC1AE}"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110</a:t>
            </a:fld>
            <a:endParaRPr lang="zh-CN" altLang="en-US"/>
          </a:p>
        </p:txBody>
      </p:sp>
    </p:spTree>
    <p:extLst>
      <p:ext uri="{BB962C8B-B14F-4D97-AF65-F5344CB8AC3E}">
        <p14:creationId xmlns:p14="http://schemas.microsoft.com/office/powerpoint/2010/main" val="141537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8097" y="999241"/>
            <a:ext cx="7832833" cy="3732780"/>
          </a:xfrm>
        </p:spPr>
        <p:txBody>
          <a:bodyPr>
            <a:normAutofit/>
          </a:bodyPr>
          <a:lstStyle/>
          <a:p>
            <a:r>
              <a:rPr lang="zh-CN" altLang="en-US" sz="2400" dirty="0"/>
              <a:t>自动化测试是使用自动化测试工具来验证各种测试的需求。</a:t>
            </a:r>
            <a:endParaRPr lang="en-US" altLang="zh-CN" sz="2400" dirty="0"/>
          </a:p>
          <a:p>
            <a:r>
              <a:rPr lang="zh-CN" altLang="en-US" sz="2400" dirty="0"/>
              <a:t>由于软件测试过程中，要反复对软件故障和缺陷的修复和改进进行检验，还要检测修复过程中是否引入了新的故障和缺陷。这时，使用自动化测试工具就比较方便。</a:t>
            </a:r>
            <a:endParaRPr lang="en-US" altLang="zh-CN" sz="2400" dirty="0"/>
          </a:p>
          <a:p>
            <a:r>
              <a:rPr lang="zh-CN" altLang="en-US" sz="2400" dirty="0"/>
              <a:t>自动化测试占整个测试过程的</a:t>
            </a:r>
            <a:r>
              <a:rPr lang="en-US" altLang="zh-CN" sz="2400" dirty="0"/>
              <a:t>30%</a:t>
            </a:r>
            <a:r>
              <a:rPr lang="zh-CN" altLang="en-US" sz="2400" dirty="0"/>
              <a:t>左右</a:t>
            </a:r>
            <a:r>
              <a:rPr lang="zh-CN" altLang="en-US" sz="2400" dirty="0" smtClean="0"/>
              <a:t>。</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111</a:t>
            </a:fld>
            <a:endParaRPr lang="zh-CN" altLang="en-US" dirty="0"/>
          </a:p>
        </p:txBody>
      </p:sp>
      <p:sp>
        <p:nvSpPr>
          <p:cNvPr id="4" name="标题 3"/>
          <p:cNvSpPr>
            <a:spLocks noGrp="1"/>
          </p:cNvSpPr>
          <p:nvPr>
            <p:ph type="title"/>
          </p:nvPr>
        </p:nvSpPr>
        <p:spPr/>
        <p:txBody>
          <a:bodyPr/>
          <a:lstStyle/>
          <a:p>
            <a:r>
              <a:rPr lang="zh-CN" altLang="en-US" dirty="0"/>
              <a:t>自动化测试</a:t>
            </a:r>
          </a:p>
        </p:txBody>
      </p:sp>
      <p:sp>
        <p:nvSpPr>
          <p:cNvPr id="5" name="日期占位符 4"/>
          <p:cNvSpPr>
            <a:spLocks noGrp="1"/>
          </p:cNvSpPr>
          <p:nvPr>
            <p:ph type="dt" sz="half" idx="10"/>
          </p:nvPr>
        </p:nvSpPr>
        <p:spPr/>
        <p:txBody>
          <a:bodyPr/>
          <a:lstStyle/>
          <a:p>
            <a:fld id="{69939D75-5E22-4CDC-99EF-5DE2DADDC07F}"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73654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Box 1"/>
          <p:cNvSpPr txBox="1">
            <a:spLocks noChangeArrowheads="1"/>
          </p:cNvSpPr>
          <p:nvPr/>
        </p:nvSpPr>
        <p:spPr bwMode="auto">
          <a:xfrm>
            <a:off x="896358" y="1051540"/>
            <a:ext cx="7672607" cy="3077766"/>
          </a:xfrm>
          <a:prstGeom prst="rect">
            <a:avLst/>
          </a:prstGeom>
          <a:noFill/>
          <a:ln w="9525">
            <a:noFill/>
            <a:miter lim="800000"/>
            <a:headEnd/>
            <a:tailEnd/>
          </a:ln>
        </p:spPr>
        <p:txBody>
          <a:bodyPr wrap="square">
            <a:spAutoFit/>
          </a:bodyPr>
          <a:lstStyle/>
          <a:p>
            <a:pPr marL="274320" indent="-192024">
              <a:spcBef>
                <a:spcPts val="1200"/>
              </a:spcBef>
              <a:buClr>
                <a:srgbClr val="2DA2BF"/>
              </a:buClr>
              <a:buSzPct val="68000"/>
              <a:buFont typeface="Wingdings 3"/>
              <a:buChar char=""/>
            </a:pPr>
            <a:r>
              <a:rPr lang="zh-CN" altLang="en-US" sz="2400" dirty="0">
                <a:solidFill>
                  <a:schemeClr val="tx2">
                    <a:lumMod val="90000"/>
                    <a:lumOff val="10000"/>
                  </a:schemeClr>
                </a:solidFill>
                <a:latin typeface="+mj-ea"/>
                <a:ea typeface="+mj-ea"/>
              </a:rPr>
              <a:t>测试包含静态测试和动态测试</a:t>
            </a:r>
            <a:r>
              <a:rPr lang="en-US" altLang="zh-CN" sz="2400" dirty="0">
                <a:solidFill>
                  <a:schemeClr val="tx2">
                    <a:lumMod val="90000"/>
                    <a:lumOff val="10000"/>
                  </a:schemeClr>
                </a:solidFill>
                <a:latin typeface="+mj-ea"/>
                <a:ea typeface="+mj-ea"/>
              </a:rPr>
              <a:t>,</a:t>
            </a:r>
            <a:r>
              <a:rPr lang="zh-CN" altLang="en-US" sz="2400" dirty="0">
                <a:solidFill>
                  <a:schemeClr val="tx2">
                    <a:lumMod val="90000"/>
                    <a:lumOff val="10000"/>
                  </a:schemeClr>
                </a:solidFill>
                <a:latin typeface="+mj-ea"/>
                <a:ea typeface="+mj-ea"/>
              </a:rPr>
              <a:t>测试步骤至少分为</a:t>
            </a:r>
            <a:r>
              <a:rPr lang="en-US" altLang="zh-CN" sz="2400" dirty="0">
                <a:solidFill>
                  <a:schemeClr val="tx2">
                    <a:lumMod val="90000"/>
                    <a:lumOff val="10000"/>
                  </a:schemeClr>
                </a:solidFill>
                <a:latin typeface="+mj-ea"/>
                <a:ea typeface="+mj-ea"/>
              </a:rPr>
              <a:t>:</a:t>
            </a:r>
          </a:p>
          <a:p>
            <a:pPr marL="539496" indent="-457200">
              <a:spcBef>
                <a:spcPts val="1200"/>
              </a:spcBef>
              <a:buClr>
                <a:srgbClr val="2DA2BF"/>
              </a:buClr>
              <a:buSzPct val="68000"/>
              <a:buFont typeface="+mj-lt"/>
              <a:buAutoNum type="arabicPeriod"/>
            </a:pPr>
            <a:r>
              <a:rPr lang="zh-CN" altLang="en-US" sz="2400" dirty="0">
                <a:solidFill>
                  <a:schemeClr val="tx2">
                    <a:lumMod val="90000"/>
                    <a:lumOff val="10000"/>
                  </a:schemeClr>
                </a:solidFill>
                <a:latin typeface="+mj-ea"/>
                <a:ea typeface="+mj-ea"/>
              </a:rPr>
              <a:t>模块测试        </a:t>
            </a:r>
            <a:r>
              <a:rPr lang="en-US" altLang="zh-CN" sz="2400" dirty="0">
                <a:solidFill>
                  <a:schemeClr val="tx2">
                    <a:lumMod val="90000"/>
                    <a:lumOff val="10000"/>
                  </a:schemeClr>
                </a:solidFill>
                <a:latin typeface="+mj-ea"/>
                <a:ea typeface="+mj-ea"/>
              </a:rPr>
              <a:t>---    </a:t>
            </a:r>
            <a:r>
              <a:rPr lang="zh-CN" altLang="en-US" sz="2400" dirty="0">
                <a:solidFill>
                  <a:schemeClr val="tx2">
                    <a:lumMod val="90000"/>
                    <a:lumOff val="10000"/>
                  </a:schemeClr>
                </a:solidFill>
                <a:latin typeface="+mj-ea"/>
                <a:ea typeface="+mj-ea"/>
              </a:rPr>
              <a:t>单元</a:t>
            </a:r>
            <a:endParaRPr lang="en-US" altLang="zh-CN" sz="2400" dirty="0">
              <a:solidFill>
                <a:schemeClr val="tx2">
                  <a:lumMod val="90000"/>
                  <a:lumOff val="10000"/>
                </a:schemeClr>
              </a:solidFill>
              <a:latin typeface="+mj-ea"/>
              <a:ea typeface="+mj-ea"/>
            </a:endParaRPr>
          </a:p>
          <a:p>
            <a:pPr marL="539496" indent="-457200">
              <a:spcBef>
                <a:spcPts val="1200"/>
              </a:spcBef>
              <a:buClr>
                <a:srgbClr val="2DA2BF"/>
              </a:buClr>
              <a:buSzPct val="68000"/>
              <a:buFont typeface="+mj-lt"/>
              <a:buAutoNum type="arabicPeriod"/>
            </a:pPr>
            <a:r>
              <a:rPr lang="zh-CN" altLang="en-US" sz="2400" dirty="0">
                <a:solidFill>
                  <a:schemeClr val="tx2">
                    <a:lumMod val="90000"/>
                    <a:lumOff val="10000"/>
                  </a:schemeClr>
                </a:solidFill>
                <a:latin typeface="+mj-ea"/>
                <a:ea typeface="+mj-ea"/>
              </a:rPr>
              <a:t>子系统测试    </a:t>
            </a:r>
            <a:r>
              <a:rPr lang="en-US" altLang="zh-CN" sz="2400" dirty="0">
                <a:solidFill>
                  <a:schemeClr val="tx2">
                    <a:lumMod val="90000"/>
                    <a:lumOff val="10000"/>
                  </a:schemeClr>
                </a:solidFill>
                <a:latin typeface="+mj-ea"/>
                <a:ea typeface="+mj-ea"/>
              </a:rPr>
              <a:t>---    </a:t>
            </a:r>
            <a:r>
              <a:rPr lang="zh-CN" altLang="en-US" sz="2400" dirty="0">
                <a:solidFill>
                  <a:schemeClr val="tx2">
                    <a:lumMod val="90000"/>
                    <a:lumOff val="10000"/>
                  </a:schemeClr>
                </a:solidFill>
                <a:latin typeface="+mj-ea"/>
                <a:ea typeface="+mj-ea"/>
              </a:rPr>
              <a:t>局部</a:t>
            </a:r>
            <a:endParaRPr lang="en-US" altLang="zh-CN" sz="2400" dirty="0">
              <a:solidFill>
                <a:schemeClr val="tx2">
                  <a:lumMod val="90000"/>
                  <a:lumOff val="10000"/>
                </a:schemeClr>
              </a:solidFill>
              <a:latin typeface="+mj-ea"/>
              <a:ea typeface="+mj-ea"/>
            </a:endParaRPr>
          </a:p>
          <a:p>
            <a:pPr marL="539496" indent="-457200">
              <a:spcBef>
                <a:spcPts val="1200"/>
              </a:spcBef>
              <a:buClr>
                <a:srgbClr val="2DA2BF"/>
              </a:buClr>
              <a:buSzPct val="68000"/>
              <a:buFont typeface="+mj-lt"/>
              <a:buAutoNum type="arabicPeriod"/>
            </a:pPr>
            <a:r>
              <a:rPr lang="zh-CN" altLang="en-US" sz="2400" dirty="0">
                <a:solidFill>
                  <a:schemeClr val="tx2">
                    <a:lumMod val="90000"/>
                    <a:lumOff val="10000"/>
                  </a:schemeClr>
                </a:solidFill>
                <a:latin typeface="+mj-ea"/>
                <a:ea typeface="+mj-ea"/>
              </a:rPr>
              <a:t>系统测试       </a:t>
            </a:r>
            <a:r>
              <a:rPr lang="en-US" altLang="zh-CN" sz="2400" dirty="0">
                <a:solidFill>
                  <a:schemeClr val="tx2">
                    <a:lumMod val="90000"/>
                    <a:lumOff val="10000"/>
                  </a:schemeClr>
                </a:solidFill>
                <a:latin typeface="+mj-ea"/>
                <a:ea typeface="+mj-ea"/>
              </a:rPr>
              <a:t>---    </a:t>
            </a:r>
            <a:r>
              <a:rPr lang="zh-CN" altLang="en-US" sz="2400" dirty="0">
                <a:solidFill>
                  <a:schemeClr val="tx2">
                    <a:lumMod val="90000"/>
                    <a:lumOff val="10000"/>
                  </a:schemeClr>
                </a:solidFill>
                <a:latin typeface="+mj-ea"/>
                <a:ea typeface="+mj-ea"/>
              </a:rPr>
              <a:t>集成</a:t>
            </a:r>
            <a:endParaRPr lang="en-US" altLang="zh-CN" sz="2400" dirty="0">
              <a:solidFill>
                <a:schemeClr val="tx2">
                  <a:lumMod val="90000"/>
                  <a:lumOff val="10000"/>
                </a:schemeClr>
              </a:solidFill>
              <a:latin typeface="+mj-ea"/>
              <a:ea typeface="+mj-ea"/>
            </a:endParaRPr>
          </a:p>
          <a:p>
            <a:pPr marL="539496" indent="-457200">
              <a:spcBef>
                <a:spcPts val="1200"/>
              </a:spcBef>
              <a:buClr>
                <a:srgbClr val="2DA2BF"/>
              </a:buClr>
              <a:buSzPct val="68000"/>
              <a:buFont typeface="+mj-lt"/>
              <a:buAutoNum type="arabicPeriod"/>
            </a:pPr>
            <a:r>
              <a:rPr lang="zh-CN" altLang="en-US" sz="2400" dirty="0">
                <a:solidFill>
                  <a:schemeClr val="tx2">
                    <a:lumMod val="90000"/>
                    <a:lumOff val="10000"/>
                  </a:schemeClr>
                </a:solidFill>
                <a:latin typeface="+mj-ea"/>
                <a:ea typeface="+mj-ea"/>
              </a:rPr>
              <a:t>验收测试       </a:t>
            </a:r>
            <a:r>
              <a:rPr lang="en-US" altLang="zh-CN" sz="2400" dirty="0">
                <a:solidFill>
                  <a:schemeClr val="tx2">
                    <a:lumMod val="90000"/>
                    <a:lumOff val="10000"/>
                  </a:schemeClr>
                </a:solidFill>
                <a:latin typeface="+mj-ea"/>
                <a:ea typeface="+mj-ea"/>
              </a:rPr>
              <a:t>---    </a:t>
            </a:r>
            <a:r>
              <a:rPr lang="zh-CN" altLang="en-US" sz="2400" dirty="0">
                <a:solidFill>
                  <a:schemeClr val="tx2">
                    <a:lumMod val="90000"/>
                    <a:lumOff val="10000"/>
                  </a:schemeClr>
                </a:solidFill>
                <a:latin typeface="+mj-ea"/>
                <a:ea typeface="+mj-ea"/>
              </a:rPr>
              <a:t>用户</a:t>
            </a:r>
            <a:r>
              <a:rPr lang="zh-CN" altLang="en-US" sz="2400" dirty="0" smtClean="0">
                <a:solidFill>
                  <a:schemeClr val="tx2">
                    <a:lumMod val="90000"/>
                    <a:lumOff val="10000"/>
                  </a:schemeClr>
                </a:solidFill>
                <a:latin typeface="+mj-ea"/>
                <a:ea typeface="+mj-ea"/>
              </a:rPr>
              <a:t>参与</a:t>
            </a:r>
            <a:endParaRPr lang="en-US" altLang="zh-CN" sz="2400" dirty="0" smtClean="0">
              <a:solidFill>
                <a:schemeClr val="tx2">
                  <a:lumMod val="90000"/>
                  <a:lumOff val="10000"/>
                </a:schemeClr>
              </a:solidFill>
              <a:latin typeface="+mj-ea"/>
              <a:ea typeface="+mj-ea"/>
            </a:endParaRPr>
          </a:p>
          <a:p>
            <a:pPr marL="274320" indent="-192024">
              <a:spcBef>
                <a:spcPts val="1200"/>
              </a:spcBef>
              <a:buClr>
                <a:srgbClr val="2DA2BF"/>
              </a:buClr>
              <a:buSzPct val="68000"/>
              <a:buFont typeface="Wingdings 3"/>
              <a:buChar char=""/>
            </a:pPr>
            <a:r>
              <a:rPr lang="zh-CN" altLang="en-US" sz="2400" dirty="0" smtClean="0">
                <a:solidFill>
                  <a:schemeClr val="tx2">
                    <a:lumMod val="90000"/>
                    <a:lumOff val="10000"/>
                  </a:schemeClr>
                </a:solidFill>
                <a:latin typeface="+mj-ea"/>
                <a:ea typeface="+mj-ea"/>
              </a:rPr>
              <a:t>白</a:t>
            </a:r>
            <a:r>
              <a:rPr lang="zh-CN" altLang="en-US" sz="2400" dirty="0">
                <a:solidFill>
                  <a:schemeClr val="tx2">
                    <a:lumMod val="90000"/>
                    <a:lumOff val="10000"/>
                  </a:schemeClr>
                </a:solidFill>
                <a:latin typeface="+mj-ea"/>
                <a:ea typeface="+mj-ea"/>
              </a:rPr>
              <a:t>盒测试和黑盒测试是软件测试的两类基本方法。</a:t>
            </a:r>
            <a:endParaRPr lang="en-US" altLang="zh-CN" sz="2400" dirty="0">
              <a:solidFill>
                <a:schemeClr val="tx2">
                  <a:lumMod val="90000"/>
                  <a:lumOff val="10000"/>
                </a:schemeClr>
              </a:solidFill>
              <a:latin typeface="+mj-ea"/>
              <a:ea typeface="+mj-ea"/>
            </a:endParaRPr>
          </a:p>
        </p:txBody>
      </p:sp>
      <p:sp>
        <p:nvSpPr>
          <p:cNvPr id="5" name="标题 4"/>
          <p:cNvSpPr>
            <a:spLocks noGrp="1"/>
          </p:cNvSpPr>
          <p:nvPr>
            <p:ph type="title"/>
          </p:nvPr>
        </p:nvSpPr>
        <p:spPr/>
        <p:txBody>
          <a:bodyPr/>
          <a:lstStyle/>
          <a:p>
            <a:r>
              <a:rPr lang="zh-CN" altLang="en-US" dirty="0"/>
              <a:t> 软件测试</a:t>
            </a:r>
            <a:r>
              <a:rPr lang="zh-CN" altLang="en-US" dirty="0" smtClean="0"/>
              <a:t>总结</a:t>
            </a:r>
            <a:endParaRPr lang="zh-CN" altLang="en-US" dirty="0"/>
          </a:p>
        </p:txBody>
      </p:sp>
      <p:sp>
        <p:nvSpPr>
          <p:cNvPr id="2" name="日期占位符 1"/>
          <p:cNvSpPr>
            <a:spLocks noGrp="1"/>
          </p:cNvSpPr>
          <p:nvPr>
            <p:ph type="dt" sz="half" idx="10"/>
          </p:nvPr>
        </p:nvSpPr>
        <p:spPr/>
        <p:txBody>
          <a:bodyPr/>
          <a:lstStyle/>
          <a:p>
            <a:fld id="{BA3407DF-D42E-492C-A0D0-B7AA94EF05A1}"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pPr/>
              <a:t>112</a:t>
            </a:fld>
            <a:endParaRPr lang="zh-CN" altLang="en-US"/>
          </a:p>
        </p:txBody>
      </p:sp>
    </p:spTree>
    <p:extLst>
      <p:ext uri="{BB962C8B-B14F-4D97-AF65-F5344CB8AC3E}">
        <p14:creationId xmlns:p14="http://schemas.microsoft.com/office/powerpoint/2010/main" val="296684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5492" y="1002124"/>
            <a:ext cx="5268599" cy="3699725"/>
          </a:xfrm>
        </p:spPr>
        <p:txBody>
          <a:bodyPr>
            <a:normAutofit/>
          </a:bodyPr>
          <a:lstStyle/>
          <a:p>
            <a:pPr>
              <a:lnSpc>
                <a:spcPct val="120000"/>
              </a:lnSpc>
              <a:spcBef>
                <a:spcPts val="450"/>
              </a:spcBef>
            </a:pPr>
            <a:r>
              <a:rPr lang="zh-CN" altLang="en-US" sz="2400" dirty="0" smtClean="0"/>
              <a:t>软件系统的测试</a:t>
            </a:r>
            <a:endParaRPr lang="en-US" altLang="zh-CN" sz="2400" dirty="0" smtClean="0"/>
          </a:p>
          <a:p>
            <a:pPr marL="994320" lvl="1" indent="-342900">
              <a:lnSpc>
                <a:spcPct val="120000"/>
              </a:lnSpc>
              <a:spcBef>
                <a:spcPts val="900"/>
              </a:spcBef>
              <a:buClr>
                <a:srgbClr val="CA0098"/>
              </a:buClr>
              <a:buFont typeface="Arial" panose="020B0604020202020204" pitchFamily="34" charset="0"/>
              <a:buChar char="♥"/>
            </a:pPr>
            <a:r>
              <a:rPr lang="zh-CN" altLang="en-US" sz="2000" dirty="0" smtClean="0"/>
              <a:t>软件测试的概念</a:t>
            </a:r>
            <a:endParaRPr lang="en-US" altLang="zh-CN" sz="2000" dirty="0" smtClean="0"/>
          </a:p>
          <a:p>
            <a:pPr marL="994320" lvl="1" indent="-342900">
              <a:lnSpc>
                <a:spcPct val="120000"/>
              </a:lnSpc>
              <a:spcBef>
                <a:spcPts val="900"/>
              </a:spcBef>
              <a:buClr>
                <a:srgbClr val="CA0098"/>
              </a:buClr>
              <a:buFont typeface="Arial" panose="020B0604020202020204" pitchFamily="34" charset="0"/>
              <a:buChar char="♥"/>
            </a:pPr>
            <a:r>
              <a:rPr lang="zh-CN" altLang="en-US" sz="2000" dirty="0" smtClean="0"/>
              <a:t>软件测试</a:t>
            </a:r>
            <a:r>
              <a:rPr lang="zh-CN" altLang="en-US" sz="2000" dirty="0"/>
              <a:t>的</a:t>
            </a:r>
            <a:r>
              <a:rPr lang="zh-CN" altLang="en-US" sz="2000" dirty="0" smtClean="0"/>
              <a:t>方法</a:t>
            </a:r>
            <a:endParaRPr lang="en-US" altLang="zh-CN" sz="2000" dirty="0" smtClean="0"/>
          </a:p>
          <a:p>
            <a:pPr marL="994320" lvl="1" indent="-342900">
              <a:lnSpc>
                <a:spcPct val="120000"/>
              </a:lnSpc>
              <a:spcBef>
                <a:spcPts val="900"/>
              </a:spcBef>
              <a:buClr>
                <a:srgbClr val="CA0098"/>
              </a:buClr>
              <a:buFont typeface="Arial" panose="020B0604020202020204" pitchFamily="34" charset="0"/>
              <a:buChar char="♥"/>
            </a:pPr>
            <a:r>
              <a:rPr lang="zh-CN" altLang="en-US" sz="2000" dirty="0" smtClean="0"/>
              <a:t>软件测试</a:t>
            </a:r>
            <a:r>
              <a:rPr lang="zh-CN" altLang="en-US" sz="2000" dirty="0"/>
              <a:t>的</a:t>
            </a:r>
            <a:r>
              <a:rPr lang="zh-CN" altLang="en-US" sz="2000" dirty="0" smtClean="0"/>
              <a:t>过程和类型</a:t>
            </a:r>
            <a:endParaRPr lang="en-US" altLang="zh-CN" sz="2000" dirty="0"/>
          </a:p>
          <a:p>
            <a:pPr marL="457200" indent="-457200">
              <a:lnSpc>
                <a:spcPct val="120000"/>
              </a:lnSpc>
              <a:spcBef>
                <a:spcPts val="900"/>
              </a:spcBef>
            </a:pPr>
            <a:r>
              <a:rPr lang="zh-CN" altLang="en-US" sz="2400" dirty="0" smtClean="0"/>
              <a:t>课后作业：</a:t>
            </a:r>
          </a:p>
          <a:p>
            <a:pPr marL="994320" lvl="1" indent="-342900">
              <a:lnSpc>
                <a:spcPct val="120000"/>
              </a:lnSpc>
              <a:spcBef>
                <a:spcPts val="900"/>
              </a:spcBef>
              <a:buClr>
                <a:srgbClr val="CA0098"/>
              </a:buClr>
              <a:buFont typeface="Arial" panose="020B0604020202020204" pitchFamily="34" charset="0"/>
              <a:buChar char="♥"/>
            </a:pPr>
            <a:r>
              <a:rPr lang="zh-CN" altLang="en-US" sz="2000" dirty="0" smtClean="0"/>
              <a:t>尽快学堂在线的视频学习和在线测试</a:t>
            </a:r>
            <a:endParaRPr lang="en-US" altLang="zh-CN" sz="2000" dirty="0" smtClean="0"/>
          </a:p>
          <a:p>
            <a:pPr marL="994320" lvl="1" indent="-342900">
              <a:lnSpc>
                <a:spcPct val="120000"/>
              </a:lnSpc>
              <a:spcBef>
                <a:spcPts val="900"/>
              </a:spcBef>
              <a:buClr>
                <a:srgbClr val="CA0098"/>
              </a:buClr>
              <a:buFont typeface="Arial" panose="020B0604020202020204" pitchFamily="34" charset="0"/>
              <a:buChar char="♥"/>
            </a:pPr>
            <a:r>
              <a:rPr lang="zh-CN" altLang="en-US" sz="2000" dirty="0" smtClean="0"/>
              <a:t>完成系统的测试报告</a:t>
            </a:r>
            <a:endParaRPr lang="en-US" altLang="zh-CN" sz="2000" dirty="0" smtClean="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113</a:t>
            </a:fld>
            <a:endParaRPr lang="zh-CN" altLang="en-US" dirty="0"/>
          </a:p>
        </p:txBody>
      </p:sp>
      <p:sp>
        <p:nvSpPr>
          <p:cNvPr id="4" name="标题 3"/>
          <p:cNvSpPr>
            <a:spLocks noGrp="1"/>
          </p:cNvSpPr>
          <p:nvPr>
            <p:ph type="title"/>
          </p:nvPr>
        </p:nvSpPr>
        <p:spPr/>
        <p:txBody>
          <a:bodyPr/>
          <a:lstStyle/>
          <a:p>
            <a:r>
              <a:rPr lang="zh-CN" altLang="en-US" dirty="0"/>
              <a:t>本课小结</a:t>
            </a:r>
          </a:p>
        </p:txBody>
      </p:sp>
      <p:grpSp>
        <p:nvGrpSpPr>
          <p:cNvPr id="7" name="Group 6"/>
          <p:cNvGrpSpPr/>
          <p:nvPr/>
        </p:nvGrpSpPr>
        <p:grpSpPr>
          <a:xfrm>
            <a:off x="5648675" y="1409536"/>
            <a:ext cx="3209575" cy="3270280"/>
            <a:chOff x="3827463" y="1565275"/>
            <a:chExt cx="1195388" cy="1271588"/>
          </a:xfrm>
          <a:solidFill>
            <a:srgbClr val="92D050"/>
          </a:solidFill>
        </p:grpSpPr>
        <p:sp>
          <p:nvSpPr>
            <p:cNvPr id="8" name="Freeform 70"/>
            <p:cNvSpPr>
              <a:spLocks/>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9" name="Freeform 71"/>
            <p:cNvSpPr>
              <a:spLocks/>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0" name="Freeform 72"/>
            <p:cNvSpPr>
              <a:spLocks/>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3"/>
            <p:cNvSpPr>
              <a:spLocks/>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4"/>
            <p:cNvSpPr>
              <a:spLocks/>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5"/>
            <p:cNvSpPr>
              <a:spLocks/>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6"/>
            <p:cNvSpPr>
              <a:spLocks/>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7"/>
            <p:cNvSpPr>
              <a:spLocks/>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8"/>
            <p:cNvSpPr>
              <a:spLocks/>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9"/>
            <p:cNvSpPr>
              <a:spLocks/>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80"/>
            <p:cNvSpPr>
              <a:spLocks/>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81"/>
            <p:cNvSpPr>
              <a:spLocks/>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2"/>
            <p:cNvSpPr>
              <a:spLocks/>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3"/>
            <p:cNvSpPr>
              <a:spLocks/>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4"/>
            <p:cNvSpPr>
              <a:spLocks/>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5"/>
            <p:cNvSpPr>
              <a:spLocks/>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6"/>
            <p:cNvSpPr>
              <a:spLocks/>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7"/>
            <p:cNvSpPr>
              <a:spLocks/>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8"/>
            <p:cNvSpPr>
              <a:spLocks/>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9"/>
            <p:cNvSpPr>
              <a:spLocks/>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90"/>
            <p:cNvSpPr>
              <a:spLocks/>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91"/>
            <p:cNvSpPr>
              <a:spLocks/>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2"/>
            <p:cNvSpPr>
              <a:spLocks/>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3"/>
            <p:cNvSpPr>
              <a:spLocks/>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4"/>
            <p:cNvSpPr>
              <a:spLocks/>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5"/>
            <p:cNvSpPr>
              <a:spLocks/>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6"/>
            <p:cNvSpPr>
              <a:spLocks/>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7"/>
            <p:cNvSpPr>
              <a:spLocks/>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grpSp>
      <p:sp>
        <p:nvSpPr>
          <p:cNvPr id="36" name="日期占位符 35"/>
          <p:cNvSpPr>
            <a:spLocks noGrp="1"/>
          </p:cNvSpPr>
          <p:nvPr>
            <p:ph type="dt" sz="half" idx="10"/>
          </p:nvPr>
        </p:nvSpPr>
        <p:spPr/>
        <p:txBody>
          <a:bodyPr/>
          <a:lstStyle/>
          <a:p>
            <a:fld id="{E38AAD7A-753B-4536-A0C4-9503014F2E1E}" type="datetime1">
              <a:rPr lang="zh-CN" altLang="en-US" smtClean="0"/>
              <a:t>2020/6/17</a:t>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6908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实验内容</a:t>
            </a:r>
          </a:p>
        </p:txBody>
      </p:sp>
      <p:sp>
        <p:nvSpPr>
          <p:cNvPr id="2" name="内容占位符 1"/>
          <p:cNvSpPr>
            <a:spLocks noGrp="1"/>
          </p:cNvSpPr>
          <p:nvPr>
            <p:ph idx="1"/>
          </p:nvPr>
        </p:nvSpPr>
        <p:spPr>
          <a:xfrm>
            <a:off x="768097" y="1112363"/>
            <a:ext cx="7832833" cy="3619658"/>
          </a:xfrm>
        </p:spPr>
        <p:txBody>
          <a:bodyPr>
            <a:normAutofit/>
          </a:bodyPr>
          <a:lstStyle/>
          <a:p>
            <a:r>
              <a:rPr lang="zh-CN" altLang="en-US" sz="2400" dirty="0"/>
              <a:t>根据本节所学内容编写测试报告</a:t>
            </a:r>
            <a:r>
              <a:rPr lang="zh-CN" altLang="zh-CN" sz="2400" dirty="0"/>
              <a:t>。</a:t>
            </a:r>
            <a:endParaRPr lang="en-US" altLang="zh-CN" sz="2400" dirty="0"/>
          </a:p>
          <a:p>
            <a:pPr marL="994320" lvl="1" indent="-342900">
              <a:buFont typeface="+mj-lt"/>
              <a:buAutoNum type="arabicPeriod"/>
            </a:pPr>
            <a:r>
              <a:rPr lang="zh-CN" altLang="zh-CN" sz="2000" dirty="0"/>
              <a:t>组长指定测试项目</a:t>
            </a:r>
          </a:p>
          <a:p>
            <a:pPr marL="994320" lvl="1" indent="-342900">
              <a:buFont typeface="+mj-lt"/>
              <a:buAutoNum type="arabicPeriod"/>
            </a:pPr>
            <a:r>
              <a:rPr lang="zh-CN" altLang="zh-CN" sz="2000" dirty="0"/>
              <a:t>组员根据组长给出的测试项目设计测试用例</a:t>
            </a:r>
          </a:p>
          <a:p>
            <a:pPr marL="994320" lvl="1" indent="-342900">
              <a:buFont typeface="+mj-lt"/>
              <a:buAutoNum type="arabicPeriod"/>
            </a:pPr>
            <a:r>
              <a:rPr lang="zh-CN" altLang="zh-CN" sz="2000" dirty="0"/>
              <a:t>执行测试</a:t>
            </a:r>
          </a:p>
          <a:p>
            <a:pPr marL="994320" lvl="1" indent="-342900">
              <a:buFont typeface="+mj-lt"/>
              <a:buAutoNum type="arabicPeriod"/>
            </a:pPr>
            <a:r>
              <a:rPr lang="zh-CN" altLang="zh-CN" sz="2000" dirty="0"/>
              <a:t>编写测试报告</a:t>
            </a:r>
          </a:p>
          <a:p>
            <a:endParaRPr lang="zh-CN" altLang="zh-CN" sz="2400" dirty="0"/>
          </a:p>
        </p:txBody>
      </p:sp>
      <p:sp>
        <p:nvSpPr>
          <p:cNvPr id="5" name="日期占位符 4"/>
          <p:cNvSpPr>
            <a:spLocks noGrp="1"/>
          </p:cNvSpPr>
          <p:nvPr>
            <p:ph type="dt" sz="half" idx="10"/>
          </p:nvPr>
        </p:nvSpPr>
        <p:spPr/>
        <p:txBody>
          <a:bodyPr/>
          <a:lstStyle/>
          <a:p>
            <a:fld id="{985765D3-8DCE-4772-9BCB-2DEA2FFED342}"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114</a:t>
            </a:fld>
            <a:endParaRPr lang="zh-CN" altLang="en-US" dirty="0"/>
          </a:p>
        </p:txBody>
      </p:sp>
    </p:spTree>
    <p:extLst>
      <p:ext uri="{BB962C8B-B14F-4D97-AF65-F5344CB8AC3E}">
        <p14:creationId xmlns:p14="http://schemas.microsoft.com/office/powerpoint/2010/main" val="42184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C4800C-7978-4DFE-A4EF-797912E60F64}"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pPr/>
              <a:t>115</a:t>
            </a:fld>
            <a:endParaRPr lang="zh-CN" altLang="en-US"/>
          </a:p>
        </p:txBody>
      </p:sp>
    </p:spTree>
    <p:extLst>
      <p:ext uri="{BB962C8B-B14F-4D97-AF65-F5344CB8AC3E}">
        <p14:creationId xmlns:p14="http://schemas.microsoft.com/office/powerpoint/2010/main" val="37474433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软件测试的对象</a:t>
            </a:r>
          </a:p>
        </p:txBody>
      </p:sp>
      <p:sp>
        <p:nvSpPr>
          <p:cNvPr id="11267" name="Rectangle 3"/>
          <p:cNvSpPr>
            <a:spLocks noGrp="1" noChangeArrowheads="1"/>
          </p:cNvSpPr>
          <p:nvPr>
            <p:ph idx="1"/>
          </p:nvPr>
        </p:nvSpPr>
        <p:spPr>
          <a:xfrm>
            <a:off x="1173786" y="1046479"/>
            <a:ext cx="7356024" cy="3634741"/>
          </a:xfrm>
        </p:spPr>
        <p:txBody>
          <a:bodyPr>
            <a:normAutofit/>
          </a:bodyPr>
          <a:lstStyle/>
          <a:p>
            <a:r>
              <a:rPr lang="zh-CN" altLang="en-US" sz="2400" dirty="0"/>
              <a:t>程序</a:t>
            </a:r>
          </a:p>
          <a:p>
            <a:r>
              <a:rPr lang="zh-CN" altLang="en-US" sz="2400" dirty="0"/>
              <a:t>数据</a:t>
            </a:r>
          </a:p>
          <a:p>
            <a:r>
              <a:rPr lang="zh-CN" altLang="en-US" sz="2400" dirty="0"/>
              <a:t>文档</a:t>
            </a:r>
          </a:p>
          <a:p>
            <a:r>
              <a:rPr lang="zh-CN" altLang="en-US" sz="2400" dirty="0"/>
              <a:t>过程</a:t>
            </a:r>
          </a:p>
          <a:p>
            <a:r>
              <a:rPr lang="zh-CN" altLang="en-US" sz="2400" dirty="0"/>
              <a:t>硬件</a:t>
            </a:r>
          </a:p>
          <a:p>
            <a:r>
              <a:rPr lang="zh-CN" altLang="en-US" sz="2400" dirty="0"/>
              <a:t>网络</a:t>
            </a:r>
          </a:p>
        </p:txBody>
      </p:sp>
      <p:sp>
        <p:nvSpPr>
          <p:cNvPr id="3" name="日期占位符 2"/>
          <p:cNvSpPr>
            <a:spLocks noGrp="1"/>
          </p:cNvSpPr>
          <p:nvPr>
            <p:ph type="dt" sz="half" idx="10"/>
          </p:nvPr>
        </p:nvSpPr>
        <p:spPr/>
        <p:txBody>
          <a:bodyPr/>
          <a:lstStyle/>
          <a:p>
            <a:fld id="{49AC1B2E-8944-477B-981E-39CEAC75A280}"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12</a:t>
            </a:fld>
            <a:endParaRPr lang="zh-CN" altLang="en-US" dirty="0"/>
          </a:p>
        </p:txBody>
      </p:sp>
      <p:pic>
        <p:nvPicPr>
          <p:cNvPr id="6" name="图片 5"/>
          <p:cNvPicPr>
            <a:picLocks noChangeAspect="1"/>
          </p:cNvPicPr>
          <p:nvPr/>
        </p:nvPicPr>
        <p:blipFill>
          <a:blip r:embed="rId2"/>
          <a:stretch>
            <a:fillRect/>
          </a:stretch>
        </p:blipFill>
        <p:spPr>
          <a:xfrm>
            <a:off x="3200021" y="1668518"/>
            <a:ext cx="5446904" cy="2644858"/>
          </a:xfrm>
          <a:prstGeom prst="rect">
            <a:avLst/>
          </a:prstGeom>
        </p:spPr>
      </p:pic>
      <p:sp>
        <p:nvSpPr>
          <p:cNvPr id="7" name="矩形 6"/>
          <p:cNvSpPr/>
          <p:nvPr/>
        </p:nvSpPr>
        <p:spPr>
          <a:xfrm>
            <a:off x="4598389" y="1206853"/>
            <a:ext cx="2116285" cy="461665"/>
          </a:xfrm>
          <a:prstGeom prst="rect">
            <a:avLst/>
          </a:prstGeom>
        </p:spPr>
        <p:txBody>
          <a:bodyPr wrap="none">
            <a:spAutoFit/>
          </a:bodyPr>
          <a:lstStyle/>
          <a:p>
            <a:r>
              <a:rPr lang="zh-CN" altLang="en-US" sz="2400" dirty="0"/>
              <a:t>软件测试思维 </a:t>
            </a:r>
          </a:p>
        </p:txBody>
      </p:sp>
    </p:spTree>
    <p:extLst>
      <p:ext uri="{BB962C8B-B14F-4D97-AF65-F5344CB8AC3E}">
        <p14:creationId xmlns:p14="http://schemas.microsoft.com/office/powerpoint/2010/main" val="34976476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8097" y="1013553"/>
            <a:ext cx="7832833" cy="3718468"/>
          </a:xfrm>
        </p:spPr>
        <p:txBody>
          <a:bodyPr>
            <a:normAutofit/>
          </a:bodyPr>
          <a:lstStyle/>
          <a:p>
            <a:pPr marL="0" indent="0">
              <a:lnSpc>
                <a:spcPct val="150000"/>
              </a:lnSpc>
              <a:spcAft>
                <a:spcPts val="1200"/>
              </a:spcAft>
              <a:buNone/>
            </a:pPr>
            <a:r>
              <a:rPr lang="zh-CN" altLang="en-US" sz="2400" dirty="0"/>
              <a:t>下面从四个方面解读软件测试概念</a:t>
            </a:r>
            <a:r>
              <a:rPr lang="zh-CN" altLang="en-US" sz="2400" dirty="0" smtClean="0"/>
              <a:t>：</a:t>
            </a:r>
            <a:endParaRPr lang="en-US" altLang="zh-CN" sz="2400" dirty="0" smtClean="0"/>
          </a:p>
          <a:p>
            <a:pPr marL="0" indent="0">
              <a:lnSpc>
                <a:spcPct val="150000"/>
              </a:lnSpc>
              <a:buNone/>
            </a:pPr>
            <a:r>
              <a:rPr lang="zh-CN" altLang="en-US" sz="3200" b="1" dirty="0" smtClean="0"/>
              <a:t>一</a:t>
            </a:r>
            <a:r>
              <a:rPr lang="zh-CN" altLang="en-US" sz="3200" b="1" dirty="0"/>
              <a:t>、软件测试</a:t>
            </a:r>
            <a:r>
              <a:rPr lang="zh-CN" altLang="en-US" sz="3200" b="1" dirty="0" smtClean="0"/>
              <a:t>贯穿软件开发的</a:t>
            </a:r>
            <a:r>
              <a:rPr lang="zh-CN" altLang="en-US" sz="3200" b="1" dirty="0"/>
              <a:t>整个</a:t>
            </a:r>
            <a:r>
              <a:rPr lang="zh-CN" altLang="en-US" sz="3200" b="1" dirty="0" smtClean="0"/>
              <a:t>生命周期。</a:t>
            </a:r>
            <a:endParaRPr lang="zh-CN" altLang="en-US" sz="3200" b="1" dirty="0"/>
          </a:p>
        </p:txBody>
      </p:sp>
      <p:sp>
        <p:nvSpPr>
          <p:cNvPr id="4" name="日期占位符 3"/>
          <p:cNvSpPr>
            <a:spLocks noGrp="1"/>
          </p:cNvSpPr>
          <p:nvPr>
            <p:ph type="dt" sz="half" idx="10"/>
          </p:nvPr>
        </p:nvSpPr>
        <p:spPr/>
        <p:txBody>
          <a:bodyPr/>
          <a:lstStyle/>
          <a:p>
            <a:fld id="{043658B5-8902-4E43-8F10-F1087A99C80C}"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13</a:t>
            </a:fld>
            <a:endParaRPr lang="zh-CN" altLang="en-US" dirty="0"/>
          </a:p>
        </p:txBody>
      </p:sp>
    </p:spTree>
    <p:extLst>
      <p:ext uri="{BB962C8B-B14F-4D97-AF65-F5344CB8AC3E}">
        <p14:creationId xmlns:p14="http://schemas.microsoft.com/office/powerpoint/2010/main" val="278253890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485900" y="3763138"/>
            <a:ext cx="6172200" cy="709711"/>
          </a:xfrm>
        </p:spPr>
        <p:txBody>
          <a:bodyPr>
            <a:noAutofit/>
          </a:bodyPr>
          <a:lstStyle/>
          <a:p>
            <a:pPr algn="ctr"/>
            <a:r>
              <a:rPr lang="zh-CN" altLang="en-US" sz="2000" dirty="0" smtClean="0">
                <a:solidFill>
                  <a:srgbClr val="FF0000"/>
                </a:solidFill>
              </a:rPr>
              <a:t>由</a:t>
            </a:r>
            <a:r>
              <a:rPr lang="zh-CN" altLang="en-US" sz="2000" dirty="0">
                <a:solidFill>
                  <a:srgbClr val="FF0000"/>
                </a:solidFill>
              </a:rPr>
              <a:t>单元测试、集成测试、系统测试、验收测试</a:t>
            </a:r>
            <a:r>
              <a:rPr lang="zh-CN" altLang="en-US" sz="2000" dirty="0" smtClean="0">
                <a:solidFill>
                  <a:srgbClr val="FF0000"/>
                </a:solidFill>
              </a:rPr>
              <a:t>组成</a:t>
            </a:r>
            <a:endParaRPr lang="zh-CN" altLang="en-US" sz="2000" dirty="0"/>
          </a:p>
        </p:txBody>
      </p:sp>
      <p:pic>
        <p:nvPicPr>
          <p:cNvPr id="75780" name="Picture 4" descr="446ce10602000n1v"/>
          <p:cNvPicPr>
            <a:picLocks noChangeAspect="1" noChangeArrowheads="1"/>
          </p:cNvPicPr>
          <p:nvPr/>
        </p:nvPicPr>
        <p:blipFill>
          <a:blip r:embed="rId3" cstate="print"/>
          <a:srcRect/>
          <a:stretch>
            <a:fillRect/>
          </a:stretch>
        </p:blipFill>
        <p:spPr bwMode="auto">
          <a:xfrm>
            <a:off x="1547813" y="930281"/>
            <a:ext cx="6048375" cy="2680097"/>
          </a:xfrm>
          <a:prstGeom prst="rect">
            <a:avLst/>
          </a:prstGeom>
          <a:noFill/>
        </p:spPr>
      </p:pic>
      <p:sp>
        <p:nvSpPr>
          <p:cNvPr id="2" name="灯片编号占位符 1"/>
          <p:cNvSpPr>
            <a:spLocks noGrp="1"/>
          </p:cNvSpPr>
          <p:nvPr>
            <p:ph type="sldNum" sz="quarter" idx="12"/>
          </p:nvPr>
        </p:nvSpPr>
        <p:spPr/>
        <p:txBody>
          <a:bodyPr/>
          <a:lstStyle/>
          <a:p>
            <a:fld id="{0C913308-F349-4B6D-A68A-DD1791B4A57B}" type="slidenum">
              <a:rPr lang="zh-CN" altLang="en-US" smtClean="0"/>
              <a:pPr/>
              <a:t>14</a:t>
            </a:fld>
            <a:endParaRPr lang="zh-CN" altLang="en-US" dirty="0"/>
          </a:p>
        </p:txBody>
      </p:sp>
      <p:sp>
        <p:nvSpPr>
          <p:cNvPr id="3" name="日期占位符 2"/>
          <p:cNvSpPr>
            <a:spLocks noGrp="1"/>
          </p:cNvSpPr>
          <p:nvPr>
            <p:ph type="dt" sz="half" idx="10"/>
          </p:nvPr>
        </p:nvSpPr>
        <p:spPr/>
        <p:txBody>
          <a:bodyPr/>
          <a:lstStyle/>
          <a:p>
            <a:fld id="{BFD20D77-F0E7-4749-94B4-410C7FE0D604}"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08523528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idx="1"/>
          </p:nvPr>
        </p:nvSpPr>
        <p:spPr>
          <a:xfrm>
            <a:off x="768097" y="1167787"/>
            <a:ext cx="7832833" cy="3051673"/>
          </a:xfrm>
          <a:noFill/>
          <a:ln/>
        </p:spPr>
        <p:txBody>
          <a:bodyPr/>
          <a:lstStyle/>
          <a:p>
            <a:pPr marL="0" indent="0">
              <a:lnSpc>
                <a:spcPct val="100000"/>
              </a:lnSpc>
              <a:buNone/>
            </a:pPr>
            <a:r>
              <a:rPr lang="zh-CN" altLang="en-US" sz="3200" b="1" dirty="0"/>
              <a:t>二、测试是为了证明程序有错，而不是证明程序无</a:t>
            </a:r>
            <a:r>
              <a:rPr lang="zh-CN" altLang="en-US" sz="3200" b="1" dirty="0" smtClean="0"/>
              <a:t>错误。</a:t>
            </a:r>
            <a:endParaRPr lang="en-US" altLang="zh-CN" sz="3200" b="1" dirty="0" smtClean="0"/>
          </a:p>
          <a:p>
            <a:pPr>
              <a:lnSpc>
                <a:spcPct val="100000"/>
              </a:lnSpc>
            </a:pPr>
            <a:endParaRPr lang="en-US" altLang="zh-CN" dirty="0" smtClean="0"/>
          </a:p>
          <a:p>
            <a:pPr marL="342900" indent="-342900">
              <a:lnSpc>
                <a:spcPct val="100000"/>
              </a:lnSpc>
            </a:pPr>
            <a:r>
              <a:rPr lang="zh-CN" altLang="en-US" dirty="0"/>
              <a:t>一个成功的测试是发现了至今未发现的错误的测试。</a:t>
            </a:r>
          </a:p>
        </p:txBody>
      </p:sp>
      <p:sp>
        <p:nvSpPr>
          <p:cNvPr id="3" name="日期占位符 2"/>
          <p:cNvSpPr>
            <a:spLocks noGrp="1"/>
          </p:cNvSpPr>
          <p:nvPr>
            <p:ph type="dt" sz="half" idx="10"/>
          </p:nvPr>
        </p:nvSpPr>
        <p:spPr/>
        <p:txBody>
          <a:bodyPr/>
          <a:lstStyle/>
          <a:p>
            <a:fld id="{E9E32C5A-D13E-4F4C-8037-2FBC50C97155}"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15</a:t>
            </a:fld>
            <a:endParaRPr lang="zh-CN" altLang="en-US" dirty="0"/>
          </a:p>
        </p:txBody>
      </p:sp>
    </p:spTree>
    <p:extLst>
      <p:ext uri="{BB962C8B-B14F-4D97-AF65-F5344CB8AC3E}">
        <p14:creationId xmlns:p14="http://schemas.microsoft.com/office/powerpoint/2010/main" val="32197639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idx="1"/>
          </p:nvPr>
        </p:nvSpPr>
        <p:spPr>
          <a:xfrm>
            <a:off x="768097" y="1178805"/>
            <a:ext cx="7832833" cy="2941503"/>
          </a:xfrm>
        </p:spPr>
        <p:txBody>
          <a:bodyPr/>
          <a:lstStyle/>
          <a:p>
            <a:pPr>
              <a:buFontTx/>
              <a:buNone/>
            </a:pPr>
            <a:r>
              <a:rPr lang="zh-CN" altLang="en-US" sz="3200" b="1" dirty="0"/>
              <a:t>三、测试包含了</a:t>
            </a:r>
            <a:r>
              <a:rPr lang="zh-CN" altLang="en-US" sz="3200" b="1" dirty="0">
                <a:latin typeface="Arial"/>
              </a:rPr>
              <a:t>“</a:t>
            </a:r>
            <a:r>
              <a:rPr lang="zh-CN" altLang="en-US" sz="3200" b="1" dirty="0">
                <a:solidFill>
                  <a:srgbClr val="FF0000"/>
                </a:solidFill>
              </a:rPr>
              <a:t>分析</a:t>
            </a:r>
            <a:r>
              <a:rPr lang="zh-CN" altLang="en-US" sz="3200" b="1" dirty="0">
                <a:latin typeface="Arial"/>
              </a:rPr>
              <a:t>”</a:t>
            </a:r>
            <a:r>
              <a:rPr lang="zh-CN" altLang="en-US" sz="3200" b="1" dirty="0"/>
              <a:t>或</a:t>
            </a:r>
            <a:r>
              <a:rPr lang="zh-CN" altLang="en-US" sz="3200" b="1" dirty="0">
                <a:latin typeface="Arial"/>
              </a:rPr>
              <a:t>“</a:t>
            </a:r>
            <a:r>
              <a:rPr lang="zh-CN" altLang="en-US" sz="3200" b="1" dirty="0">
                <a:solidFill>
                  <a:srgbClr val="FF0000"/>
                </a:solidFill>
              </a:rPr>
              <a:t>运行</a:t>
            </a:r>
            <a:r>
              <a:rPr lang="zh-CN" altLang="en-US" sz="3200" b="1" dirty="0">
                <a:latin typeface="Arial"/>
              </a:rPr>
              <a:t>”</a:t>
            </a:r>
            <a:r>
              <a:rPr lang="zh-CN" altLang="en-US" sz="3200" b="1" dirty="0" smtClean="0"/>
              <a:t>软件。</a:t>
            </a:r>
            <a:endParaRPr lang="zh-CN" altLang="en-US" sz="3200" dirty="0"/>
          </a:p>
          <a:p>
            <a:endParaRPr lang="en-US" altLang="zh-CN" dirty="0"/>
          </a:p>
          <a:p>
            <a:r>
              <a:rPr lang="zh-CN" altLang="en-US" dirty="0"/>
              <a:t>分析软件产品的过程称为</a:t>
            </a:r>
            <a:r>
              <a:rPr lang="zh-CN" altLang="en-US" dirty="0">
                <a:solidFill>
                  <a:srgbClr val="FF0000"/>
                </a:solidFill>
              </a:rPr>
              <a:t>静态测试</a:t>
            </a:r>
            <a:r>
              <a:rPr lang="zh-CN" altLang="en-US" dirty="0"/>
              <a:t>，运行软件的测试过程称为</a:t>
            </a:r>
            <a:r>
              <a:rPr lang="zh-CN" altLang="en-US" dirty="0">
                <a:solidFill>
                  <a:srgbClr val="FF0000"/>
                </a:solidFill>
              </a:rPr>
              <a:t>动态测试</a:t>
            </a:r>
            <a:r>
              <a:rPr lang="zh-CN" altLang="en-US" dirty="0"/>
              <a:t>。</a:t>
            </a:r>
          </a:p>
        </p:txBody>
      </p:sp>
      <p:sp>
        <p:nvSpPr>
          <p:cNvPr id="3" name="日期占位符 2"/>
          <p:cNvSpPr>
            <a:spLocks noGrp="1"/>
          </p:cNvSpPr>
          <p:nvPr>
            <p:ph type="dt" sz="half" idx="10"/>
          </p:nvPr>
        </p:nvSpPr>
        <p:spPr/>
        <p:txBody>
          <a:bodyPr/>
          <a:lstStyle/>
          <a:p>
            <a:fld id="{159EDCB2-2E21-4BF2-86BD-EB574AA031DC}"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16</a:t>
            </a:fld>
            <a:endParaRPr lang="zh-CN" altLang="en-US" dirty="0"/>
          </a:p>
        </p:txBody>
      </p:sp>
    </p:spTree>
    <p:extLst>
      <p:ext uri="{BB962C8B-B14F-4D97-AF65-F5344CB8AC3E}">
        <p14:creationId xmlns:p14="http://schemas.microsoft.com/office/powerpoint/2010/main" val="347620175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idx="1"/>
          </p:nvPr>
        </p:nvSpPr>
        <p:spPr>
          <a:xfrm>
            <a:off x="768097" y="1277957"/>
            <a:ext cx="7832833" cy="2919470"/>
          </a:xfrm>
        </p:spPr>
        <p:txBody>
          <a:bodyPr/>
          <a:lstStyle/>
          <a:p>
            <a:pPr>
              <a:buFontTx/>
              <a:buNone/>
            </a:pPr>
            <a:r>
              <a:rPr lang="zh-CN" altLang="en-US" sz="3200" b="1" dirty="0"/>
              <a:t>四、软件测试有两个</a:t>
            </a:r>
            <a:r>
              <a:rPr lang="zh-CN" altLang="en-US" sz="3200" b="1" dirty="0" smtClean="0"/>
              <a:t>基本功</a:t>
            </a:r>
            <a:r>
              <a:rPr lang="zh-CN" altLang="en-US" sz="3200" b="1" dirty="0"/>
              <a:t>能：</a:t>
            </a:r>
            <a:r>
              <a:rPr lang="zh-CN" altLang="en-US" sz="3200" b="1" dirty="0">
                <a:solidFill>
                  <a:srgbClr val="FF0000"/>
                </a:solidFill>
              </a:rPr>
              <a:t>验证</a:t>
            </a:r>
            <a:r>
              <a:rPr lang="zh-CN" altLang="en-US" sz="3200" b="1" dirty="0"/>
              <a:t>和</a:t>
            </a:r>
            <a:r>
              <a:rPr lang="zh-CN" altLang="en-US" sz="3200" b="1" dirty="0" smtClean="0">
                <a:solidFill>
                  <a:srgbClr val="FF0000"/>
                </a:solidFill>
              </a:rPr>
              <a:t>确认。</a:t>
            </a:r>
            <a:endParaRPr lang="zh-CN" altLang="en-US" sz="3200" dirty="0"/>
          </a:p>
          <a:p>
            <a:endParaRPr lang="en-US" altLang="zh-CN" dirty="0"/>
          </a:p>
          <a:p>
            <a:r>
              <a:rPr lang="zh-CN" altLang="en-US" dirty="0"/>
              <a:t>验证保证产品的正确性，确认保证生产了正确的产品。</a:t>
            </a:r>
          </a:p>
        </p:txBody>
      </p:sp>
      <p:sp>
        <p:nvSpPr>
          <p:cNvPr id="3" name="日期占位符 2"/>
          <p:cNvSpPr>
            <a:spLocks noGrp="1"/>
          </p:cNvSpPr>
          <p:nvPr>
            <p:ph type="dt" sz="half" idx="10"/>
          </p:nvPr>
        </p:nvSpPr>
        <p:spPr/>
        <p:txBody>
          <a:bodyPr/>
          <a:lstStyle/>
          <a:p>
            <a:fld id="{F1FA7C52-8515-43BF-A50C-C524E8397019}"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17</a:t>
            </a:fld>
            <a:endParaRPr lang="zh-CN" altLang="en-US" dirty="0"/>
          </a:p>
        </p:txBody>
      </p:sp>
    </p:spTree>
    <p:extLst>
      <p:ext uri="{BB962C8B-B14F-4D97-AF65-F5344CB8AC3E}">
        <p14:creationId xmlns:p14="http://schemas.microsoft.com/office/powerpoint/2010/main" val="215786113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总的来说</a:t>
            </a:r>
            <a:endParaRPr lang="zh-CN" altLang="en-US" dirty="0"/>
          </a:p>
        </p:txBody>
      </p:sp>
      <p:sp>
        <p:nvSpPr>
          <p:cNvPr id="2" name="内容占位符 1"/>
          <p:cNvSpPr>
            <a:spLocks noGrp="1"/>
          </p:cNvSpPr>
          <p:nvPr>
            <p:ph idx="1"/>
          </p:nvPr>
        </p:nvSpPr>
        <p:spPr>
          <a:xfrm>
            <a:off x="768097" y="1134737"/>
            <a:ext cx="7959606" cy="1974193"/>
          </a:xfrm>
        </p:spPr>
        <p:txBody>
          <a:bodyPr>
            <a:normAutofit/>
          </a:bodyPr>
          <a:lstStyle/>
          <a:p>
            <a:pPr>
              <a:lnSpc>
                <a:spcPct val="120000"/>
              </a:lnSpc>
              <a:buNone/>
            </a:pPr>
            <a:r>
              <a:rPr lang="zh-CN" altLang="en-US" sz="2400" dirty="0"/>
              <a:t>       </a:t>
            </a:r>
            <a:r>
              <a:rPr lang="zh-CN" altLang="en-US" sz="2400" dirty="0">
                <a:solidFill>
                  <a:srgbClr val="FF0000"/>
                </a:solidFill>
              </a:rPr>
              <a:t> 软件测试</a:t>
            </a:r>
            <a:r>
              <a:rPr lang="zh-CN" altLang="en-US" sz="2400" dirty="0"/>
              <a:t>是贯穿整个软件开发生命周期、对软件产品（包括阶段性产品）进行验证和确认的活动过程，其目的是尽快尽早地发现在软件产品中所存在的各种问题</a:t>
            </a:r>
            <a:r>
              <a:rPr lang="en-US" altLang="zh-CN" sz="2400" dirty="0"/>
              <a:t>——</a:t>
            </a:r>
            <a:r>
              <a:rPr lang="zh-CN" altLang="en-US" sz="2400" dirty="0"/>
              <a:t>与用户需求、预先定义的不一致性。</a:t>
            </a:r>
          </a:p>
        </p:txBody>
      </p:sp>
      <p:sp>
        <p:nvSpPr>
          <p:cNvPr id="6" name="日期占位符 5"/>
          <p:cNvSpPr>
            <a:spLocks noGrp="1"/>
          </p:cNvSpPr>
          <p:nvPr>
            <p:ph type="dt" sz="half" idx="10"/>
          </p:nvPr>
        </p:nvSpPr>
        <p:spPr/>
        <p:txBody>
          <a:bodyPr/>
          <a:lstStyle/>
          <a:p>
            <a:fld id="{2745E2D3-822F-4760-BA38-BD32C8752F43}" type="datetime1">
              <a:rPr lang="zh-CN" altLang="en-US" smtClean="0"/>
              <a:t>2020/6/17</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18</a:t>
            </a:fld>
            <a:endParaRPr lang="zh-CN" altLang="en-US" dirty="0"/>
          </a:p>
        </p:txBody>
      </p:sp>
      <p:sp>
        <p:nvSpPr>
          <p:cNvPr id="5" name="文本框 4"/>
          <p:cNvSpPr txBox="1"/>
          <p:nvPr/>
        </p:nvSpPr>
        <p:spPr>
          <a:xfrm>
            <a:off x="641323" y="3108930"/>
            <a:ext cx="8086380" cy="1015663"/>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smtClean="0">
                <a:latin typeface="+mj-ea"/>
                <a:ea typeface="+mj-ea"/>
              </a:rPr>
              <a:t>软件测试是根据</a:t>
            </a:r>
            <a:r>
              <a:rPr lang="zh-CN" altLang="en-US" sz="2000" dirty="0">
                <a:latin typeface="+mj-ea"/>
                <a:ea typeface="+mj-ea"/>
              </a:rPr>
              <a:t>软件开发各个阶段的规格说明和程序的内部结构而精心</a:t>
            </a:r>
            <a:r>
              <a:rPr lang="zh-CN" altLang="en-US" sz="2000" dirty="0">
                <a:solidFill>
                  <a:srgbClr val="FF0000"/>
                </a:solidFill>
                <a:latin typeface="+mj-ea"/>
                <a:ea typeface="+mj-ea"/>
              </a:rPr>
              <a:t>设计一批测试用例</a:t>
            </a:r>
            <a:r>
              <a:rPr lang="zh-CN" altLang="en-US" sz="2000" dirty="0">
                <a:latin typeface="+mj-ea"/>
                <a:ea typeface="+mj-ea"/>
              </a:rPr>
              <a:t>（即输入数据及其预期的输出结果），并利用这些测试用例运行程序以及发现错误的过程。</a:t>
            </a:r>
          </a:p>
        </p:txBody>
      </p:sp>
    </p:spTree>
    <p:extLst>
      <p:ext uri="{BB962C8B-B14F-4D97-AF65-F5344CB8AC3E}">
        <p14:creationId xmlns:p14="http://schemas.microsoft.com/office/powerpoint/2010/main" val="86441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软件测试的重要意义</a:t>
            </a:r>
          </a:p>
        </p:txBody>
      </p:sp>
      <p:sp>
        <p:nvSpPr>
          <p:cNvPr id="68611" name="Rectangle 3"/>
          <p:cNvSpPr>
            <a:spLocks noGrp="1" noChangeArrowheads="1"/>
          </p:cNvSpPr>
          <p:nvPr>
            <p:ph idx="1"/>
          </p:nvPr>
        </p:nvSpPr>
        <p:spPr>
          <a:xfrm>
            <a:off x="768097" y="1134737"/>
            <a:ext cx="7832833" cy="2985571"/>
          </a:xfrm>
        </p:spPr>
        <p:txBody>
          <a:bodyPr>
            <a:normAutofit/>
          </a:bodyPr>
          <a:lstStyle/>
          <a:p>
            <a:r>
              <a:rPr lang="zh-CN" altLang="en-US" sz="2400" dirty="0"/>
              <a:t>软件测试</a:t>
            </a:r>
            <a:r>
              <a:rPr lang="en-US" altLang="zh-CN" sz="2400" dirty="0">
                <a:latin typeface="Arial"/>
              </a:rPr>
              <a:t>——</a:t>
            </a:r>
            <a:r>
              <a:rPr lang="zh-CN" altLang="en-US" sz="2400" dirty="0"/>
              <a:t>产品质量的保证 </a:t>
            </a:r>
          </a:p>
          <a:p>
            <a:r>
              <a:rPr lang="zh-CN" altLang="en-US" sz="2400" dirty="0"/>
              <a:t>软件测试</a:t>
            </a:r>
            <a:r>
              <a:rPr lang="en-US" altLang="zh-CN" sz="2400" dirty="0">
                <a:latin typeface="Arial"/>
              </a:rPr>
              <a:t>——</a:t>
            </a:r>
            <a:r>
              <a:rPr lang="zh-CN" altLang="en-US" sz="2400" dirty="0"/>
              <a:t>控制成本的关键 </a:t>
            </a:r>
          </a:p>
          <a:p>
            <a:r>
              <a:rPr lang="zh-CN" altLang="en-US" sz="2400" dirty="0"/>
              <a:t>软件测试</a:t>
            </a:r>
            <a:r>
              <a:rPr lang="en-US" altLang="zh-CN" sz="2400" dirty="0">
                <a:latin typeface="Arial"/>
              </a:rPr>
              <a:t>——</a:t>
            </a:r>
            <a:r>
              <a:rPr lang="zh-CN" altLang="en-US" sz="2400" dirty="0"/>
              <a:t>软件可靠性确认 </a:t>
            </a:r>
          </a:p>
          <a:p>
            <a:r>
              <a:rPr lang="zh-CN" altLang="en-US" sz="2400" dirty="0"/>
              <a:t>软件测试</a:t>
            </a:r>
            <a:r>
              <a:rPr lang="en-US" altLang="zh-CN" sz="2400" dirty="0">
                <a:latin typeface="Arial"/>
              </a:rPr>
              <a:t>——</a:t>
            </a:r>
            <a:r>
              <a:rPr lang="zh-CN" altLang="en-US" sz="2400" dirty="0"/>
              <a:t>让企业具备国际竞争的实力</a:t>
            </a:r>
          </a:p>
        </p:txBody>
      </p:sp>
      <p:sp>
        <p:nvSpPr>
          <p:cNvPr id="3" name="日期占位符 2"/>
          <p:cNvSpPr>
            <a:spLocks noGrp="1"/>
          </p:cNvSpPr>
          <p:nvPr>
            <p:ph type="dt" sz="half" idx="10"/>
          </p:nvPr>
        </p:nvSpPr>
        <p:spPr/>
        <p:txBody>
          <a:bodyPr/>
          <a:lstStyle/>
          <a:p>
            <a:fld id="{213F5B97-8B3A-48DA-8A68-B6AEE5C9E1A4}"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19</a:t>
            </a:fld>
            <a:endParaRPr lang="zh-CN" altLang="en-US" dirty="0"/>
          </a:p>
        </p:txBody>
      </p:sp>
    </p:spTree>
    <p:extLst>
      <p:ext uri="{BB962C8B-B14F-4D97-AF65-F5344CB8AC3E}">
        <p14:creationId xmlns:p14="http://schemas.microsoft.com/office/powerpoint/2010/main" val="7170503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936246"/>
            <a:ext cx="4508322" cy="3682051"/>
          </a:xfrm>
        </p:spPr>
        <p:txBody>
          <a:bodyPr>
            <a:normAutofit fontScale="85000" lnSpcReduction="10000"/>
          </a:bodyPr>
          <a:lstStyle/>
          <a:p>
            <a:pPr>
              <a:lnSpc>
                <a:spcPct val="120000"/>
              </a:lnSpc>
              <a:spcBef>
                <a:spcPts val="450"/>
              </a:spcBef>
            </a:pPr>
            <a:r>
              <a:rPr lang="zh-CN" altLang="en-US" dirty="0"/>
              <a:t>软件的详细设计</a:t>
            </a:r>
          </a:p>
          <a:p>
            <a:pPr lvl="1">
              <a:lnSpc>
                <a:spcPct val="120000"/>
              </a:lnSpc>
              <a:spcBef>
                <a:spcPts val="450"/>
              </a:spcBef>
            </a:pPr>
            <a:r>
              <a:rPr lang="zh-CN" altLang="en-US" dirty="0"/>
              <a:t>详细设计的工作任务</a:t>
            </a:r>
          </a:p>
          <a:p>
            <a:pPr lvl="1">
              <a:lnSpc>
                <a:spcPct val="120000"/>
              </a:lnSpc>
              <a:spcBef>
                <a:spcPts val="450"/>
              </a:spcBef>
            </a:pPr>
            <a:r>
              <a:rPr lang="zh-CN" altLang="en-US" dirty="0"/>
              <a:t>详细设计的工具</a:t>
            </a:r>
          </a:p>
          <a:p>
            <a:pPr>
              <a:lnSpc>
                <a:spcPct val="120000"/>
              </a:lnSpc>
              <a:spcBef>
                <a:spcPts val="450"/>
              </a:spcBef>
            </a:pPr>
            <a:r>
              <a:rPr lang="zh-CN" altLang="en-US" dirty="0"/>
              <a:t>软件的编码实现</a:t>
            </a:r>
          </a:p>
          <a:p>
            <a:pPr lvl="1">
              <a:lnSpc>
                <a:spcPct val="120000"/>
              </a:lnSpc>
              <a:spcBef>
                <a:spcPts val="450"/>
              </a:spcBef>
            </a:pPr>
            <a:r>
              <a:rPr lang="zh-CN" altLang="en-US" dirty="0"/>
              <a:t>编写高质量代码和编码标准规范</a:t>
            </a:r>
          </a:p>
          <a:p>
            <a:pPr lvl="1">
              <a:lnSpc>
                <a:spcPct val="120000"/>
              </a:lnSpc>
              <a:spcBef>
                <a:spcPts val="450"/>
              </a:spcBef>
            </a:pPr>
            <a:r>
              <a:rPr lang="zh-CN" altLang="en-US" dirty="0"/>
              <a:t>代码审查和结对编程</a:t>
            </a:r>
          </a:p>
          <a:p>
            <a:pPr>
              <a:lnSpc>
                <a:spcPct val="120000"/>
              </a:lnSpc>
              <a:spcBef>
                <a:spcPts val="600"/>
              </a:spcBef>
            </a:pPr>
            <a:r>
              <a:rPr lang="zh-CN" altLang="en-US" dirty="0" smtClean="0"/>
              <a:t>实验</a:t>
            </a:r>
            <a:r>
              <a:rPr lang="zh-CN" altLang="en-US" dirty="0"/>
              <a:t>：</a:t>
            </a:r>
            <a:endParaRPr lang="en-US" altLang="zh-CN" dirty="0"/>
          </a:p>
          <a:p>
            <a:pPr lvl="1">
              <a:lnSpc>
                <a:spcPct val="120000"/>
              </a:lnSpc>
              <a:spcBef>
                <a:spcPts val="600"/>
              </a:spcBef>
            </a:pPr>
            <a:r>
              <a:rPr lang="zh-CN" altLang="en-US" dirty="0" smtClean="0"/>
              <a:t>完成系统设计说明书</a:t>
            </a:r>
            <a:endParaRPr lang="zh-CN" altLang="en-US" dirty="0"/>
          </a:p>
        </p:txBody>
      </p:sp>
      <p:sp>
        <p:nvSpPr>
          <p:cNvPr id="4" name="日期占位符 3"/>
          <p:cNvSpPr>
            <a:spLocks noGrp="1"/>
          </p:cNvSpPr>
          <p:nvPr>
            <p:ph type="dt" sz="half" idx="10"/>
          </p:nvPr>
        </p:nvSpPr>
        <p:spPr/>
        <p:txBody>
          <a:bodyPr/>
          <a:lstStyle/>
          <a:p>
            <a:fld id="{A2A9088B-9DBC-4710-9EA8-BA0BC6DCCFD2}"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a:t>
            </a:fld>
            <a:endParaRPr lang="zh-CN" altLang="en-US"/>
          </a:p>
        </p:txBody>
      </p:sp>
      <p:grpSp>
        <p:nvGrpSpPr>
          <p:cNvPr id="9" name="组合 8"/>
          <p:cNvGrpSpPr/>
          <p:nvPr/>
        </p:nvGrpSpPr>
        <p:grpSpPr>
          <a:xfrm>
            <a:off x="6236034" y="1841214"/>
            <a:ext cx="1891966" cy="1999512"/>
            <a:chOff x="1516062" y="3403601"/>
            <a:chExt cx="2560638" cy="2846387"/>
          </a:xfrm>
          <a:solidFill>
            <a:schemeClr val="tx1">
              <a:lumMod val="65000"/>
              <a:lumOff val="35000"/>
            </a:schemeClr>
          </a:solidFill>
        </p:grpSpPr>
        <p:sp>
          <p:nvSpPr>
            <p:cNvPr id="10" name="Freeform 6"/>
            <p:cNvSpPr>
              <a:spLocks/>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86647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软件测试原则</a:t>
            </a:r>
          </a:p>
        </p:txBody>
      </p:sp>
      <p:sp>
        <p:nvSpPr>
          <p:cNvPr id="9219" name="Rectangle 3"/>
          <p:cNvSpPr>
            <a:spLocks noGrp="1" noChangeArrowheads="1"/>
          </p:cNvSpPr>
          <p:nvPr>
            <p:ph idx="1"/>
          </p:nvPr>
        </p:nvSpPr>
        <p:spPr>
          <a:xfrm>
            <a:off x="768097" y="1002535"/>
            <a:ext cx="7832833" cy="3729485"/>
          </a:xfrm>
        </p:spPr>
        <p:txBody>
          <a:bodyPr>
            <a:noAutofit/>
          </a:bodyPr>
          <a:lstStyle/>
          <a:p>
            <a:pPr marL="385763" indent="-385763">
              <a:lnSpc>
                <a:spcPct val="100000"/>
              </a:lnSpc>
              <a:buFont typeface="+mj-lt"/>
              <a:buAutoNum type="arabicPeriod"/>
            </a:pPr>
            <a:r>
              <a:rPr lang="zh-CN" altLang="en-US" sz="2400" dirty="0"/>
              <a:t>所有的软件测试都应追溯到用户需求。</a:t>
            </a:r>
          </a:p>
          <a:p>
            <a:pPr marL="385763" indent="-385763">
              <a:lnSpc>
                <a:spcPct val="100000"/>
              </a:lnSpc>
              <a:buFont typeface="+mj-lt"/>
              <a:buAutoNum type="arabicPeriod"/>
            </a:pPr>
            <a:r>
              <a:rPr lang="zh-CN" altLang="en-US" sz="2400" dirty="0"/>
              <a:t>应当把</a:t>
            </a:r>
            <a:r>
              <a:rPr lang="zh-CN" altLang="en-US" sz="2400" dirty="0">
                <a:latin typeface="Arial"/>
              </a:rPr>
              <a:t>“</a:t>
            </a:r>
            <a:r>
              <a:rPr lang="zh-CN" altLang="en-US" sz="2400" dirty="0"/>
              <a:t>尽早地和不断地进行软件测试</a:t>
            </a:r>
            <a:r>
              <a:rPr lang="zh-CN" altLang="en-US" sz="2400" dirty="0">
                <a:latin typeface="Arial"/>
              </a:rPr>
              <a:t>”</a:t>
            </a:r>
            <a:r>
              <a:rPr lang="zh-CN" altLang="en-US" sz="2400" dirty="0"/>
              <a:t>作为软件测试人的座右铭。</a:t>
            </a:r>
          </a:p>
          <a:p>
            <a:pPr marL="385763" indent="-385763">
              <a:lnSpc>
                <a:spcPct val="100000"/>
              </a:lnSpc>
              <a:buFont typeface="+mj-lt"/>
              <a:buAutoNum type="arabicPeriod"/>
            </a:pPr>
            <a:r>
              <a:rPr lang="zh-CN" altLang="en-US" sz="2400" dirty="0"/>
              <a:t>完全测试是不可能的，测试需要终止。</a:t>
            </a:r>
          </a:p>
          <a:p>
            <a:pPr marL="385763" indent="-385763">
              <a:lnSpc>
                <a:spcPct val="100000"/>
              </a:lnSpc>
              <a:buFont typeface="+mj-lt"/>
              <a:buAutoNum type="arabicPeriod"/>
            </a:pPr>
            <a:r>
              <a:rPr lang="zh-CN" altLang="en-US" sz="2400" dirty="0"/>
              <a:t>测试无法显示系统所有潜在的缺陷。</a:t>
            </a:r>
            <a:endParaRPr lang="en-US" altLang="zh-CN" sz="2400" dirty="0"/>
          </a:p>
          <a:p>
            <a:pPr marL="385763" indent="-385763">
              <a:lnSpc>
                <a:spcPct val="100000"/>
              </a:lnSpc>
              <a:buFont typeface="+mj-lt"/>
              <a:buAutoNum type="arabicPeriod"/>
            </a:pPr>
            <a:r>
              <a:rPr lang="zh-CN" altLang="en-US" sz="2400" dirty="0"/>
              <a:t>充分注意测试中的群集现象。</a:t>
            </a:r>
          </a:p>
          <a:p>
            <a:pPr marL="385763" indent="-385763">
              <a:lnSpc>
                <a:spcPct val="100000"/>
              </a:lnSpc>
              <a:buFont typeface="+mj-lt"/>
              <a:buAutoNum type="arabicPeriod"/>
            </a:pPr>
            <a:r>
              <a:rPr lang="zh-CN" altLang="en-US" sz="2400" dirty="0"/>
              <a:t>程序员应避免检查自己的程序。</a:t>
            </a:r>
          </a:p>
          <a:p>
            <a:pPr marL="385763" indent="-385763">
              <a:lnSpc>
                <a:spcPct val="100000"/>
              </a:lnSpc>
              <a:buFont typeface="+mj-lt"/>
              <a:buAutoNum type="arabicPeriod"/>
            </a:pPr>
            <a:endParaRPr lang="zh-CN" altLang="zh-CN" sz="2400" dirty="0"/>
          </a:p>
        </p:txBody>
      </p:sp>
      <p:sp>
        <p:nvSpPr>
          <p:cNvPr id="3" name="日期占位符 2"/>
          <p:cNvSpPr>
            <a:spLocks noGrp="1"/>
          </p:cNvSpPr>
          <p:nvPr>
            <p:ph type="dt" sz="half" idx="10"/>
          </p:nvPr>
        </p:nvSpPr>
        <p:spPr/>
        <p:txBody>
          <a:bodyPr/>
          <a:lstStyle/>
          <a:p>
            <a:fld id="{5F2355D1-C42F-485B-98C2-83F167766987}"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20</a:t>
            </a:fld>
            <a:endParaRPr lang="zh-CN" altLang="en-US" dirty="0"/>
          </a:p>
        </p:txBody>
      </p:sp>
    </p:spTree>
    <p:extLst>
      <p:ext uri="{BB962C8B-B14F-4D97-AF65-F5344CB8AC3E}">
        <p14:creationId xmlns:p14="http://schemas.microsoft.com/office/powerpoint/2010/main" val="723225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up)">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up)">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up)">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wipe(up)">
                                      <p:cBhvr>
                                        <p:cTn id="27" dur="500"/>
                                        <p:tgtEl>
                                          <p:spTgt spid="9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219">
                                            <p:txEl>
                                              <p:pRg st="5" end="5"/>
                                            </p:txEl>
                                          </p:spTgt>
                                        </p:tgtEl>
                                        <p:attrNameLst>
                                          <p:attrName>style.visibility</p:attrName>
                                        </p:attrNameLst>
                                      </p:cBhvr>
                                      <p:to>
                                        <p:strVal val="visible"/>
                                      </p:to>
                                    </p:set>
                                    <p:animEffect transition="in" filter="wipe(up)">
                                      <p:cBhvr>
                                        <p:cTn id="32"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软件测试原则</a:t>
            </a:r>
          </a:p>
        </p:txBody>
      </p:sp>
      <p:sp>
        <p:nvSpPr>
          <p:cNvPr id="9219" name="Rectangle 3"/>
          <p:cNvSpPr>
            <a:spLocks noGrp="1" noChangeArrowheads="1"/>
          </p:cNvSpPr>
          <p:nvPr>
            <p:ph idx="1"/>
          </p:nvPr>
        </p:nvSpPr>
        <p:spPr>
          <a:xfrm>
            <a:off x="768097" y="1156771"/>
            <a:ext cx="7832833" cy="3575250"/>
          </a:xfrm>
        </p:spPr>
        <p:txBody>
          <a:bodyPr>
            <a:noAutofit/>
          </a:bodyPr>
          <a:lstStyle/>
          <a:p>
            <a:pPr marL="385763" indent="-385763">
              <a:buFont typeface="+mj-lt"/>
              <a:buAutoNum type="arabicPeriod" startAt="7"/>
            </a:pPr>
            <a:r>
              <a:rPr lang="zh-CN" altLang="en-US" sz="2400" dirty="0"/>
              <a:t>设计测试用例时，应包括合理的输入条件和不合理的输入条件。</a:t>
            </a:r>
          </a:p>
          <a:p>
            <a:pPr marL="385763" indent="-385763">
              <a:buFont typeface="+mj-lt"/>
              <a:buAutoNum type="arabicPeriod" startAt="7"/>
            </a:pPr>
            <a:r>
              <a:rPr lang="zh-CN" altLang="en-US" sz="2400" dirty="0"/>
              <a:t>尽量避免测试的随意性，应从工程的角度理解软件测试，它是有组织、有计划、有步骤的活动。</a:t>
            </a:r>
            <a:endParaRPr lang="en-US" altLang="zh-CN" sz="2400" dirty="0"/>
          </a:p>
          <a:p>
            <a:pPr marL="385763" indent="-385763">
              <a:buFont typeface="+mj-lt"/>
              <a:buAutoNum type="arabicPeriod" startAt="7"/>
            </a:pPr>
            <a:r>
              <a:rPr lang="zh-CN" altLang="en-US" sz="2400" dirty="0"/>
              <a:t>妥善保存测试计划、测试用例、出错统计和最终分析报告，为维护提供方便，因为改正错误或维护后要做回归测试。</a:t>
            </a:r>
          </a:p>
          <a:p>
            <a:pPr marL="385763" indent="-385763">
              <a:buFont typeface="+mj-lt"/>
              <a:buAutoNum type="arabicPeriod" startAt="7"/>
            </a:pPr>
            <a:endParaRPr lang="zh-CN" altLang="zh-CN" sz="2400" dirty="0"/>
          </a:p>
        </p:txBody>
      </p:sp>
      <p:sp>
        <p:nvSpPr>
          <p:cNvPr id="3" name="日期占位符 2"/>
          <p:cNvSpPr>
            <a:spLocks noGrp="1"/>
          </p:cNvSpPr>
          <p:nvPr>
            <p:ph type="dt" sz="half" idx="10"/>
          </p:nvPr>
        </p:nvSpPr>
        <p:spPr/>
        <p:txBody>
          <a:bodyPr/>
          <a:lstStyle/>
          <a:p>
            <a:fld id="{083EBE99-7EDE-43C6-A42B-512A4F13628D}"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21</a:t>
            </a:fld>
            <a:endParaRPr lang="zh-CN" altLang="en-US" dirty="0"/>
          </a:p>
        </p:txBody>
      </p:sp>
    </p:spTree>
    <p:extLst>
      <p:ext uri="{BB962C8B-B14F-4D97-AF65-F5344CB8AC3E}">
        <p14:creationId xmlns:p14="http://schemas.microsoft.com/office/powerpoint/2010/main" val="3390091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up)">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up)">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pPr>
              <a:defRPr/>
            </a:pPr>
            <a:fld id="{212C5A77-322E-4EA9-9E82-DA3E3A5EE864}" type="slidenum">
              <a:rPr lang="zh-CN" altLang="en-US"/>
              <a:pPr>
                <a:defRPr/>
              </a:pPr>
              <a:t>22</a:t>
            </a:fld>
            <a:endParaRPr lang="en-US" altLang="zh-CN"/>
          </a:p>
        </p:txBody>
      </p:sp>
      <p:sp>
        <p:nvSpPr>
          <p:cNvPr id="2" name="标题 1"/>
          <p:cNvSpPr>
            <a:spLocks noGrp="1"/>
          </p:cNvSpPr>
          <p:nvPr>
            <p:ph type="title"/>
          </p:nvPr>
        </p:nvSpPr>
        <p:spPr/>
        <p:txBody>
          <a:bodyPr/>
          <a:lstStyle/>
          <a:p>
            <a:r>
              <a:rPr lang="zh-CN" altLang="en-US" dirty="0"/>
              <a:t>软件测试人员</a:t>
            </a:r>
          </a:p>
        </p:txBody>
      </p:sp>
      <p:sp>
        <p:nvSpPr>
          <p:cNvPr id="52227" name="Rectangle 4">
            <a:hlinkClick r:id="" action="ppaction://noaction"/>
          </p:cNvPr>
          <p:cNvSpPr>
            <a:spLocks noChangeArrowheads="1"/>
          </p:cNvSpPr>
          <p:nvPr/>
        </p:nvSpPr>
        <p:spPr bwMode="auto">
          <a:xfrm>
            <a:off x="548655" y="2835071"/>
            <a:ext cx="8309595" cy="113871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lang="zh-CN" altLang="en-US" sz="2400" b="1" dirty="0">
                <a:latin typeface="黑体" pitchFamily="2" charset="-122"/>
                <a:ea typeface="黑体" pitchFamily="2" charset="-122"/>
              </a:rPr>
              <a:t>测试工具软件开发工程师</a:t>
            </a:r>
          </a:p>
          <a:p>
            <a:pPr algn="ctr" eaLnBrk="0" hangingPunct="0"/>
            <a:r>
              <a:rPr lang="zh-CN" altLang="en-US" sz="2400" b="1" dirty="0">
                <a:latin typeface="黑体" pitchFamily="2" charset="-122"/>
                <a:ea typeface="黑体" pitchFamily="2" charset="-122"/>
              </a:rPr>
              <a:t>(</a:t>
            </a:r>
            <a:r>
              <a:rPr lang="en-US" altLang="zh-CN" sz="2400" b="1" dirty="0">
                <a:ea typeface="黑体" pitchFamily="2" charset="-122"/>
              </a:rPr>
              <a:t>Software Development Engineer in Test，</a:t>
            </a:r>
            <a:r>
              <a:rPr lang="zh-CN" altLang="en-US" sz="2400" b="1" dirty="0">
                <a:ea typeface="黑体" pitchFamily="2" charset="-122"/>
              </a:rPr>
              <a:t>简称</a:t>
            </a:r>
            <a:r>
              <a:rPr lang="en-US" altLang="zh-CN" sz="2400" b="1" dirty="0">
                <a:ea typeface="黑体" pitchFamily="2" charset="-122"/>
              </a:rPr>
              <a:t>SDE/T</a:t>
            </a:r>
            <a:r>
              <a:rPr lang="en-US" altLang="zh-CN" sz="2400" b="1" dirty="0">
                <a:latin typeface="黑体" pitchFamily="2" charset="-122"/>
                <a:ea typeface="黑体" pitchFamily="2" charset="-122"/>
              </a:rPr>
              <a:t>)</a:t>
            </a:r>
          </a:p>
        </p:txBody>
      </p:sp>
      <p:sp>
        <p:nvSpPr>
          <p:cNvPr id="52229" name="Rectangle 6">
            <a:hlinkClick r:id="" action="ppaction://noaction"/>
          </p:cNvPr>
          <p:cNvSpPr>
            <a:spLocks noChangeArrowheads="1"/>
          </p:cNvSpPr>
          <p:nvPr/>
        </p:nvSpPr>
        <p:spPr bwMode="auto">
          <a:xfrm>
            <a:off x="1794804" y="1263976"/>
            <a:ext cx="5880095" cy="114704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lang="zh-CN" altLang="en-US" sz="2400" b="1" dirty="0">
                <a:latin typeface="黑体" pitchFamily="2" charset="-122"/>
                <a:ea typeface="黑体" pitchFamily="2" charset="-122"/>
              </a:rPr>
              <a:t>软件测试工程师</a:t>
            </a:r>
          </a:p>
          <a:p>
            <a:pPr algn="ctr" eaLnBrk="0" hangingPunct="0"/>
            <a:r>
              <a:rPr lang="zh-CN" altLang="en-US" sz="2400" b="1" dirty="0">
                <a:latin typeface="黑体" pitchFamily="2" charset="-122"/>
                <a:ea typeface="黑体" pitchFamily="2" charset="-122"/>
              </a:rPr>
              <a:t>(</a:t>
            </a:r>
            <a:r>
              <a:rPr lang="en-US" altLang="zh-CN" sz="2400" b="1" dirty="0">
                <a:ea typeface="黑体" pitchFamily="2" charset="-122"/>
              </a:rPr>
              <a:t>Software Test  Engineer ，</a:t>
            </a:r>
            <a:r>
              <a:rPr lang="zh-CN" altLang="en-US" sz="2400" b="1" dirty="0">
                <a:ea typeface="黑体" pitchFamily="2" charset="-122"/>
              </a:rPr>
              <a:t>简称</a:t>
            </a:r>
            <a:r>
              <a:rPr lang="en-US" altLang="zh-CN" sz="2400" b="1" dirty="0">
                <a:ea typeface="黑体" pitchFamily="2" charset="-122"/>
              </a:rPr>
              <a:t>STE</a:t>
            </a:r>
            <a:r>
              <a:rPr lang="en-US" altLang="zh-CN" sz="2400" b="1" dirty="0">
                <a:latin typeface="黑体" pitchFamily="2" charset="-122"/>
                <a:ea typeface="黑体" pitchFamily="2" charset="-122"/>
              </a:rPr>
              <a:t>)</a:t>
            </a:r>
          </a:p>
        </p:txBody>
      </p:sp>
      <p:sp>
        <p:nvSpPr>
          <p:cNvPr id="3" name="日期占位符 2"/>
          <p:cNvSpPr>
            <a:spLocks noGrp="1"/>
          </p:cNvSpPr>
          <p:nvPr>
            <p:ph type="dt" sz="half" idx="10"/>
          </p:nvPr>
        </p:nvSpPr>
        <p:spPr/>
        <p:txBody>
          <a:bodyPr/>
          <a:lstStyle/>
          <a:p>
            <a:fld id="{D470363F-D04E-4EE3-B89D-DDDA4EA39311}"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3458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pPr>
              <a:defRPr/>
            </a:pPr>
            <a:fld id="{266C0C9C-8793-424B-A7B7-F4441751FFA8}" type="slidenum">
              <a:rPr lang="zh-CN" altLang="en-US"/>
              <a:pPr>
                <a:defRPr/>
              </a:pPr>
              <a:t>23</a:t>
            </a:fld>
            <a:endParaRPr lang="en-US" altLang="zh-CN"/>
          </a:p>
        </p:txBody>
      </p:sp>
      <p:grpSp>
        <p:nvGrpSpPr>
          <p:cNvPr id="2" name="Group 4"/>
          <p:cNvGrpSpPr>
            <a:grpSpLocks/>
          </p:cNvGrpSpPr>
          <p:nvPr/>
        </p:nvGrpSpPr>
        <p:grpSpPr bwMode="auto">
          <a:xfrm>
            <a:off x="1438173" y="1294805"/>
            <a:ext cx="1436077" cy="1406727"/>
            <a:chOff x="1776" y="1200"/>
            <a:chExt cx="640" cy="723"/>
          </a:xfrm>
        </p:grpSpPr>
        <p:sp>
          <p:nvSpPr>
            <p:cNvPr id="53258" name="Rectangle 5">
              <a:hlinkClick r:id="" action="ppaction://noaction"/>
            </p:cNvPr>
            <p:cNvSpPr>
              <a:spLocks noChangeArrowheads="1"/>
            </p:cNvSpPr>
            <p:nvPr/>
          </p:nvSpPr>
          <p:spPr bwMode="auto">
            <a:xfrm>
              <a:off x="1792" y="1731"/>
              <a:ext cx="624" cy="192"/>
            </a:xfrm>
            <a:prstGeom prst="rect">
              <a:avLst/>
            </a:prstGeom>
            <a:noFill/>
            <a:ln w="38100" cmpd="dbl">
              <a:noFill/>
              <a:miter lim="800000"/>
              <a:headEnd/>
              <a:tailEnd/>
            </a:ln>
          </p:spPr>
          <p:txBody>
            <a:bodyPr wrap="none" anchor="ctr"/>
            <a:lstStyle/>
            <a:p>
              <a:pPr eaLnBrk="0" hangingPunct="0"/>
              <a:r>
                <a:rPr lang="en-US" altLang="zh-CN" sz="1500" dirty="0">
                  <a:solidFill>
                    <a:srgbClr val="EF8D2B"/>
                  </a:solidFill>
                  <a:ea typeface="黑体" pitchFamily="2" charset="-122"/>
                </a:rPr>
                <a:t>SDE/T</a:t>
              </a:r>
              <a:r>
                <a:rPr lang="en-US" altLang="zh-CN" sz="1500" dirty="0">
                  <a:solidFill>
                    <a:srgbClr val="EF8D2B"/>
                  </a:solidFill>
                  <a:latin typeface="黑体" pitchFamily="2" charset="-122"/>
                  <a:ea typeface="黑体" pitchFamily="2" charset="-122"/>
                </a:rPr>
                <a:t> </a:t>
              </a:r>
            </a:p>
          </p:txBody>
        </p:sp>
        <p:pic>
          <p:nvPicPr>
            <p:cNvPr id="53259" name="Picture 6"/>
            <p:cNvPicPr>
              <a:picLocks noChangeAspect="1" noChangeArrowheads="1"/>
            </p:cNvPicPr>
            <p:nvPr/>
          </p:nvPicPr>
          <p:blipFill>
            <a:blip r:embed="rId2" cstate="print"/>
            <a:srcRect/>
            <a:stretch>
              <a:fillRect/>
            </a:stretch>
          </p:blipFill>
          <p:spPr bwMode="auto">
            <a:xfrm>
              <a:off x="1776" y="1200"/>
              <a:ext cx="384" cy="528"/>
            </a:xfrm>
            <a:prstGeom prst="rect">
              <a:avLst/>
            </a:prstGeom>
            <a:noFill/>
            <a:ln w="9525">
              <a:noFill/>
              <a:miter lim="800000"/>
              <a:headEnd/>
              <a:tailEnd/>
            </a:ln>
          </p:spPr>
        </p:pic>
      </p:grpSp>
      <p:sp>
        <p:nvSpPr>
          <p:cNvPr id="53253" name="AutoShape 8"/>
          <p:cNvSpPr>
            <a:spLocks noChangeArrowheads="1"/>
          </p:cNvSpPr>
          <p:nvPr/>
        </p:nvSpPr>
        <p:spPr bwMode="auto">
          <a:xfrm>
            <a:off x="3318273" y="880654"/>
            <a:ext cx="4740020" cy="1291103"/>
          </a:xfrm>
          <a:prstGeom prst="wedgeRoundRectCallout">
            <a:avLst>
              <a:gd name="adj1" fmla="val -70970"/>
              <a:gd name="adj2" fmla="val 20885"/>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r>
              <a:rPr lang="zh-CN" altLang="en-US" sz="2000" dirty="0">
                <a:solidFill>
                  <a:schemeClr val="bg1"/>
                </a:solidFill>
                <a:latin typeface="+mj-ea"/>
                <a:ea typeface="+mj-ea"/>
              </a:rPr>
              <a:t>       负责写测试工具代码，并利用测试工具对软件进行测试；或者开发测试工具为软件测试工程师服务。</a:t>
            </a:r>
          </a:p>
        </p:txBody>
      </p:sp>
      <p:sp>
        <p:nvSpPr>
          <p:cNvPr id="68618" name="AutoShape 10"/>
          <p:cNvSpPr>
            <a:spLocks noChangeArrowheads="1"/>
          </p:cNvSpPr>
          <p:nvPr/>
        </p:nvSpPr>
        <p:spPr bwMode="auto">
          <a:xfrm>
            <a:off x="1474075" y="2878830"/>
            <a:ext cx="5108902" cy="1627155"/>
          </a:xfrm>
          <a:prstGeom prst="wedgeRoundRectCallout">
            <a:avLst>
              <a:gd name="adj1" fmla="val 67148"/>
              <a:gd name="adj2" fmla="val -4077"/>
              <a:gd name="adj3" fmla="val 16667"/>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lgn="just" eaLnBrk="0" hangingPunct="0">
              <a:defRPr/>
            </a:pPr>
            <a:r>
              <a:rPr lang="zh-CN" altLang="en-US" sz="2000" dirty="0">
                <a:solidFill>
                  <a:schemeClr val="bg1"/>
                </a:solidFill>
                <a:latin typeface="+mj-ea"/>
                <a:ea typeface="+mj-ea"/>
              </a:rPr>
              <a:t>       负责理解产品的功能要求，然后对其进行测试，检查软件有没有错误(</a:t>
            </a:r>
            <a:r>
              <a:rPr lang="en-US" altLang="zh-CN" sz="2000" dirty="0">
                <a:solidFill>
                  <a:schemeClr val="bg1"/>
                </a:solidFill>
                <a:latin typeface="+mj-ea"/>
                <a:ea typeface="+mj-ea"/>
              </a:rPr>
              <a:t>Bug)，</a:t>
            </a:r>
            <a:r>
              <a:rPr lang="zh-CN" altLang="en-US" sz="2000" dirty="0">
                <a:solidFill>
                  <a:schemeClr val="bg1"/>
                </a:solidFill>
                <a:latin typeface="+mj-ea"/>
                <a:ea typeface="+mj-ea"/>
              </a:rPr>
              <a:t>决定软件是否具有稳定性，并写出相应的测试规范和测试案例。</a:t>
            </a:r>
          </a:p>
        </p:txBody>
      </p:sp>
      <p:grpSp>
        <p:nvGrpSpPr>
          <p:cNvPr id="3" name="Group 11"/>
          <p:cNvGrpSpPr>
            <a:grpSpLocks/>
          </p:cNvGrpSpPr>
          <p:nvPr/>
        </p:nvGrpSpPr>
        <p:grpSpPr bwMode="auto">
          <a:xfrm>
            <a:off x="7173911" y="3107784"/>
            <a:ext cx="954089" cy="1188538"/>
            <a:chOff x="2448" y="2976"/>
            <a:chExt cx="555" cy="705"/>
          </a:xfrm>
        </p:grpSpPr>
        <p:sp>
          <p:nvSpPr>
            <p:cNvPr id="53256" name="Rectangle 12">
              <a:hlinkClick r:id="" action="ppaction://noaction"/>
            </p:cNvPr>
            <p:cNvSpPr>
              <a:spLocks noChangeArrowheads="1"/>
            </p:cNvSpPr>
            <p:nvPr/>
          </p:nvSpPr>
          <p:spPr bwMode="auto">
            <a:xfrm>
              <a:off x="2571" y="3489"/>
              <a:ext cx="432" cy="192"/>
            </a:xfrm>
            <a:prstGeom prst="rect">
              <a:avLst/>
            </a:prstGeom>
            <a:noFill/>
            <a:ln w="38100" cmpd="dbl">
              <a:noFill/>
              <a:miter lim="800000"/>
              <a:headEnd/>
              <a:tailEnd/>
            </a:ln>
          </p:spPr>
          <p:txBody>
            <a:bodyPr wrap="none" anchor="ctr"/>
            <a:lstStyle/>
            <a:p>
              <a:pPr eaLnBrk="0" hangingPunct="0"/>
              <a:r>
                <a:rPr lang="en-US" altLang="zh-CN" sz="1500" dirty="0">
                  <a:solidFill>
                    <a:srgbClr val="EF8D2B"/>
                  </a:solidFill>
                  <a:ea typeface="黑体" pitchFamily="2" charset="-122"/>
                </a:rPr>
                <a:t>STE</a:t>
              </a:r>
              <a:r>
                <a:rPr lang="en-US" altLang="zh-CN" sz="1500" dirty="0">
                  <a:solidFill>
                    <a:srgbClr val="EF8D2B"/>
                  </a:solidFill>
                  <a:latin typeface="黑体" pitchFamily="2" charset="-122"/>
                  <a:ea typeface="黑体" pitchFamily="2" charset="-122"/>
                </a:rPr>
                <a:t> </a:t>
              </a:r>
            </a:p>
          </p:txBody>
        </p:sp>
        <p:pic>
          <p:nvPicPr>
            <p:cNvPr id="53257" name="Picture 13" descr="0281"/>
            <p:cNvPicPr>
              <a:picLocks noChangeAspect="1" noChangeArrowheads="1"/>
            </p:cNvPicPr>
            <p:nvPr/>
          </p:nvPicPr>
          <p:blipFill>
            <a:blip r:embed="rId3" cstate="print"/>
            <a:srcRect/>
            <a:stretch>
              <a:fillRect/>
            </a:stretch>
          </p:blipFill>
          <p:spPr bwMode="auto">
            <a:xfrm>
              <a:off x="2448" y="2976"/>
              <a:ext cx="480" cy="480"/>
            </a:xfrm>
            <a:prstGeom prst="rect">
              <a:avLst/>
            </a:prstGeom>
            <a:noFill/>
            <a:ln w="9525">
              <a:noFill/>
              <a:miter lim="800000"/>
              <a:headEnd/>
              <a:tailEnd/>
            </a:ln>
          </p:spPr>
        </p:pic>
      </p:grpSp>
      <p:sp>
        <p:nvSpPr>
          <p:cNvPr id="4" name="日期占位符 3"/>
          <p:cNvSpPr>
            <a:spLocks noGrp="1"/>
          </p:cNvSpPr>
          <p:nvPr>
            <p:ph type="dt" sz="half" idx="10"/>
          </p:nvPr>
        </p:nvSpPr>
        <p:spPr/>
        <p:txBody>
          <a:bodyPr/>
          <a:lstStyle/>
          <a:p>
            <a:fld id="{9EDF0A85-A9E5-4672-A324-32F1992AA7CC}"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1553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fld id="{8A9ED818-5000-4590-BC91-5F3930B174CC}" type="datetime1">
              <a:rPr lang="zh-CN" altLang="en-US" smtClean="0"/>
              <a:t>2020/6/17</a:t>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24</a:t>
            </a:fld>
            <a:endParaRPr lang="zh-CN" altLang="en-US" dirty="0"/>
          </a:p>
        </p:txBody>
      </p:sp>
      <p:pic>
        <p:nvPicPr>
          <p:cNvPr id="6" name="图片 5"/>
          <p:cNvPicPr>
            <a:picLocks noChangeAspect="1"/>
          </p:cNvPicPr>
          <p:nvPr/>
        </p:nvPicPr>
        <p:blipFill rotWithShape="1">
          <a:blip r:embed="rId2"/>
          <a:srcRect r="2598"/>
          <a:stretch/>
        </p:blipFill>
        <p:spPr>
          <a:xfrm>
            <a:off x="1054865" y="0"/>
            <a:ext cx="4820929" cy="3675460"/>
          </a:xfrm>
          <a:prstGeom prst="rect">
            <a:avLst/>
          </a:prstGeom>
        </p:spPr>
      </p:pic>
      <p:pic>
        <p:nvPicPr>
          <p:cNvPr id="7" name="图片 6"/>
          <p:cNvPicPr>
            <a:picLocks noChangeAspect="1"/>
          </p:cNvPicPr>
          <p:nvPr/>
        </p:nvPicPr>
        <p:blipFill>
          <a:blip r:embed="rId3"/>
          <a:stretch>
            <a:fillRect/>
          </a:stretch>
        </p:blipFill>
        <p:spPr>
          <a:xfrm>
            <a:off x="2595632" y="1200125"/>
            <a:ext cx="4711850" cy="3858643"/>
          </a:xfrm>
          <a:prstGeom prst="rect">
            <a:avLst/>
          </a:prstGeom>
        </p:spPr>
      </p:pic>
      <p:pic>
        <p:nvPicPr>
          <p:cNvPr id="5" name="图片 4"/>
          <p:cNvPicPr>
            <a:picLocks noChangeAspect="1"/>
          </p:cNvPicPr>
          <p:nvPr/>
        </p:nvPicPr>
        <p:blipFill>
          <a:blip r:embed="rId4"/>
          <a:stretch>
            <a:fillRect/>
          </a:stretch>
        </p:blipFill>
        <p:spPr>
          <a:xfrm>
            <a:off x="4134301" y="0"/>
            <a:ext cx="5009699" cy="3271838"/>
          </a:xfrm>
          <a:prstGeom prst="rect">
            <a:avLst/>
          </a:prstGeom>
        </p:spPr>
      </p:pic>
    </p:spTree>
    <p:extLst>
      <p:ext uri="{BB962C8B-B14F-4D97-AF65-F5344CB8AC3E}">
        <p14:creationId xmlns:p14="http://schemas.microsoft.com/office/powerpoint/2010/main" val="324460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测试人员的主要工作</a:t>
            </a:r>
          </a:p>
        </p:txBody>
      </p:sp>
      <p:sp>
        <p:nvSpPr>
          <p:cNvPr id="84995" name="Rectangle 3"/>
          <p:cNvSpPr>
            <a:spLocks noGrp="1" noChangeArrowheads="1"/>
          </p:cNvSpPr>
          <p:nvPr>
            <p:ph idx="1"/>
          </p:nvPr>
        </p:nvSpPr>
        <p:spPr>
          <a:xfrm>
            <a:off x="768097" y="1200839"/>
            <a:ext cx="7832833" cy="3531182"/>
          </a:xfrm>
        </p:spPr>
        <p:txBody>
          <a:bodyPr>
            <a:normAutofit/>
          </a:bodyPr>
          <a:lstStyle/>
          <a:p>
            <a:pPr>
              <a:lnSpc>
                <a:spcPct val="90000"/>
              </a:lnSpc>
            </a:pPr>
            <a:r>
              <a:rPr lang="zh-CN" altLang="en-US" sz="2400" dirty="0"/>
              <a:t>规划测试任务</a:t>
            </a:r>
          </a:p>
          <a:p>
            <a:pPr>
              <a:lnSpc>
                <a:spcPct val="90000"/>
              </a:lnSpc>
            </a:pPr>
            <a:r>
              <a:rPr lang="zh-CN" altLang="en-US" sz="2400" dirty="0"/>
              <a:t>设计测试</a:t>
            </a:r>
          </a:p>
          <a:p>
            <a:pPr>
              <a:lnSpc>
                <a:spcPct val="90000"/>
              </a:lnSpc>
            </a:pPr>
            <a:r>
              <a:rPr lang="zh-CN" altLang="en-US" sz="2400" dirty="0"/>
              <a:t>建立一个合适的测试执行环境</a:t>
            </a:r>
          </a:p>
          <a:p>
            <a:pPr>
              <a:lnSpc>
                <a:spcPct val="90000"/>
              </a:lnSpc>
            </a:pPr>
            <a:r>
              <a:rPr lang="zh-CN" altLang="en-US" sz="2400" dirty="0"/>
              <a:t>评估、获取、安装和配置自动测试工具</a:t>
            </a:r>
          </a:p>
          <a:p>
            <a:pPr>
              <a:lnSpc>
                <a:spcPct val="90000"/>
              </a:lnSpc>
            </a:pPr>
            <a:r>
              <a:rPr lang="zh-CN" altLang="en-US" sz="2400" dirty="0"/>
              <a:t>执行测试</a:t>
            </a:r>
          </a:p>
          <a:p>
            <a:pPr>
              <a:lnSpc>
                <a:spcPct val="90000"/>
              </a:lnSpc>
            </a:pPr>
            <a:r>
              <a:rPr lang="zh-CN" altLang="en-US" sz="2400" dirty="0"/>
              <a:t>撰写适当的测试文档及报告</a:t>
            </a:r>
          </a:p>
        </p:txBody>
      </p:sp>
      <p:sp>
        <p:nvSpPr>
          <p:cNvPr id="4" name="日期占位符 3"/>
          <p:cNvSpPr>
            <a:spLocks noGrp="1"/>
          </p:cNvSpPr>
          <p:nvPr>
            <p:ph type="dt" sz="half" idx="10"/>
          </p:nvPr>
        </p:nvSpPr>
        <p:spPr/>
        <p:txBody>
          <a:bodyPr/>
          <a:lstStyle/>
          <a:p>
            <a:fld id="{0F3C920B-9AD5-4064-9B62-AA111568479B}"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25</a:t>
            </a:fld>
            <a:endParaRPr lang="zh-CN" altLang="en-US" dirty="0"/>
          </a:p>
        </p:txBody>
      </p:sp>
    </p:spTree>
    <p:extLst>
      <p:ext uri="{BB962C8B-B14F-4D97-AF65-F5344CB8AC3E}">
        <p14:creationId xmlns:p14="http://schemas.microsoft.com/office/powerpoint/2010/main" val="395051777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软件测试的工作流程</a:t>
            </a:r>
          </a:p>
        </p:txBody>
      </p:sp>
      <p:sp>
        <p:nvSpPr>
          <p:cNvPr id="3" name="日期占位符 2"/>
          <p:cNvSpPr>
            <a:spLocks noGrp="1"/>
          </p:cNvSpPr>
          <p:nvPr>
            <p:ph type="dt" sz="half" idx="10"/>
          </p:nvPr>
        </p:nvSpPr>
        <p:spPr/>
        <p:txBody>
          <a:bodyPr/>
          <a:lstStyle/>
          <a:p>
            <a:fld id="{FE8EC38F-1483-49BC-87BD-E4AE0EC568C7}"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dirty="0"/>
          </a:p>
        </p:txBody>
      </p:sp>
      <p:pic>
        <p:nvPicPr>
          <p:cNvPr id="6" name="图片 5"/>
          <p:cNvPicPr>
            <a:picLocks noChangeAspect="1"/>
          </p:cNvPicPr>
          <p:nvPr/>
        </p:nvPicPr>
        <p:blipFill>
          <a:blip r:embed="rId3"/>
          <a:stretch>
            <a:fillRect/>
          </a:stretch>
        </p:blipFill>
        <p:spPr>
          <a:xfrm>
            <a:off x="905247" y="1179774"/>
            <a:ext cx="7649473" cy="3096655"/>
          </a:xfrm>
          <a:prstGeom prst="rect">
            <a:avLst/>
          </a:prstGeom>
        </p:spPr>
      </p:pic>
    </p:spTree>
    <p:extLst>
      <p:ext uri="{BB962C8B-B14F-4D97-AF65-F5344CB8AC3E}">
        <p14:creationId xmlns:p14="http://schemas.microsoft.com/office/powerpoint/2010/main" val="20483866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测试计划</a:t>
            </a:r>
            <a:endParaRPr lang="zh-CN" altLang="en-US" dirty="0"/>
          </a:p>
        </p:txBody>
      </p:sp>
      <p:sp>
        <p:nvSpPr>
          <p:cNvPr id="2" name="内容占位符 1"/>
          <p:cNvSpPr>
            <a:spLocks noGrp="1"/>
          </p:cNvSpPr>
          <p:nvPr>
            <p:ph idx="1"/>
          </p:nvPr>
        </p:nvSpPr>
        <p:spPr>
          <a:xfrm>
            <a:off x="768097" y="925167"/>
            <a:ext cx="8090153" cy="3701917"/>
          </a:xfrm>
        </p:spPr>
        <p:txBody>
          <a:bodyPr>
            <a:noAutofit/>
          </a:bodyPr>
          <a:lstStyle/>
          <a:p>
            <a:pPr>
              <a:lnSpc>
                <a:spcPct val="100000"/>
              </a:lnSpc>
            </a:pPr>
            <a:r>
              <a:rPr lang="zh-CN" altLang="en-US" sz="2000" dirty="0"/>
              <a:t>测试计划（</a:t>
            </a:r>
            <a:r>
              <a:rPr lang="en-US" altLang="zh-CN" sz="2000" dirty="0"/>
              <a:t>Testing plan</a:t>
            </a:r>
            <a:r>
              <a:rPr lang="zh-CN" altLang="en-US" sz="2000" dirty="0" smtClean="0"/>
              <a:t>）：描述</a:t>
            </a:r>
            <a:r>
              <a:rPr lang="zh-CN" altLang="en-US" sz="2000" dirty="0"/>
              <a:t>了要进行的测试活动的范围、方法、资源和进度的文档。它确定测试项、被测特性、测试任务、谁执行任务、各种可能的风险。 </a:t>
            </a:r>
          </a:p>
        </p:txBody>
      </p:sp>
      <p:sp>
        <p:nvSpPr>
          <p:cNvPr id="5" name="日期占位符 4"/>
          <p:cNvSpPr>
            <a:spLocks noGrp="1"/>
          </p:cNvSpPr>
          <p:nvPr>
            <p:ph type="dt" sz="half" idx="10"/>
          </p:nvPr>
        </p:nvSpPr>
        <p:spPr/>
        <p:txBody>
          <a:bodyPr/>
          <a:lstStyle/>
          <a:p>
            <a:fld id="{0608B820-28F9-4340-AA3D-D155E17D65BE}"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27</a:t>
            </a:fld>
            <a:endParaRPr lang="zh-CN" altLang="en-US" dirty="0"/>
          </a:p>
        </p:txBody>
      </p:sp>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1887642" y="1629192"/>
            <a:ext cx="5586901" cy="3010677"/>
          </a:xfrm>
          <a:prstGeom prst="rect">
            <a:avLst/>
          </a:prstGeom>
        </p:spPr>
      </p:pic>
    </p:spTree>
    <p:extLst>
      <p:ext uri="{BB962C8B-B14F-4D97-AF65-F5344CB8AC3E}">
        <p14:creationId xmlns:p14="http://schemas.microsoft.com/office/powerpoint/2010/main" val="171639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测试计划</a:t>
            </a:r>
            <a:endParaRPr lang="zh-CN" altLang="en-US" dirty="0"/>
          </a:p>
        </p:txBody>
      </p:sp>
      <p:sp>
        <p:nvSpPr>
          <p:cNvPr id="2" name="内容占位符 1"/>
          <p:cNvSpPr>
            <a:spLocks noGrp="1"/>
          </p:cNvSpPr>
          <p:nvPr>
            <p:ph idx="1"/>
          </p:nvPr>
        </p:nvSpPr>
        <p:spPr>
          <a:xfrm>
            <a:off x="768097" y="925167"/>
            <a:ext cx="7832833" cy="3701917"/>
          </a:xfrm>
        </p:spPr>
        <p:txBody>
          <a:bodyPr>
            <a:noAutofit/>
          </a:bodyPr>
          <a:lstStyle/>
          <a:p>
            <a:pPr>
              <a:lnSpc>
                <a:spcPct val="100000"/>
              </a:lnSpc>
            </a:pPr>
            <a:r>
              <a:rPr lang="zh-CN" altLang="en-US" sz="2000" dirty="0"/>
              <a:t>测试计划（</a:t>
            </a:r>
            <a:r>
              <a:rPr lang="en-US" altLang="zh-CN" sz="2000" dirty="0"/>
              <a:t>Testing plan</a:t>
            </a:r>
            <a:r>
              <a:rPr lang="zh-CN" altLang="en-US" sz="2000" dirty="0" smtClean="0"/>
              <a:t>）：描述</a:t>
            </a:r>
            <a:r>
              <a:rPr lang="zh-CN" altLang="en-US" sz="2000" dirty="0"/>
              <a:t>了要进行的测试活动的范围、方法、资源和进度的文档。它确定测试项、被测特性、测试任务、谁执行任务、各种可能的风险。 </a:t>
            </a:r>
          </a:p>
          <a:p>
            <a:pPr>
              <a:lnSpc>
                <a:spcPct val="100000"/>
              </a:lnSpc>
            </a:pPr>
            <a:r>
              <a:rPr lang="zh-CN" altLang="en-US" sz="2000" dirty="0"/>
              <a:t>制定测试计划通常需要完成以下工作 ：</a:t>
            </a:r>
          </a:p>
          <a:p>
            <a:pPr lvl="1">
              <a:lnSpc>
                <a:spcPct val="100000"/>
              </a:lnSpc>
            </a:pPr>
            <a:r>
              <a:rPr lang="zh-CN" altLang="en-US" sz="1800" dirty="0"/>
              <a:t>提取测试需求</a:t>
            </a:r>
          </a:p>
          <a:p>
            <a:pPr lvl="1">
              <a:lnSpc>
                <a:spcPct val="100000"/>
              </a:lnSpc>
            </a:pPr>
            <a:r>
              <a:rPr lang="zh-CN" altLang="en-US" sz="1800" dirty="0"/>
              <a:t>制定测试策略 </a:t>
            </a:r>
          </a:p>
          <a:p>
            <a:pPr lvl="1">
              <a:lnSpc>
                <a:spcPct val="100000"/>
              </a:lnSpc>
            </a:pPr>
            <a:r>
              <a:rPr lang="zh-CN" altLang="en-US" sz="1800" dirty="0"/>
              <a:t>确定所需资源及日程安排 </a:t>
            </a:r>
          </a:p>
          <a:p>
            <a:pPr lvl="1">
              <a:lnSpc>
                <a:spcPct val="100000"/>
              </a:lnSpc>
            </a:pPr>
            <a:r>
              <a:rPr lang="zh-CN" altLang="en-US" sz="1800" dirty="0"/>
              <a:t>制定计划与测试文档  </a:t>
            </a:r>
            <a:r>
              <a:rPr lang="en-US" altLang="zh-CN" sz="1800" dirty="0"/>
              <a:t>     </a:t>
            </a:r>
          </a:p>
          <a:p>
            <a:pPr>
              <a:lnSpc>
                <a:spcPct val="100000"/>
              </a:lnSpc>
            </a:pPr>
            <a:r>
              <a:rPr lang="zh-CN" altLang="en-US" sz="2000" dirty="0">
                <a:latin typeface="黑体" panose="02010609060101010101" pitchFamily="49" charset="-122"/>
              </a:rPr>
              <a:t>测试计划模板：各公司可以按照需要自己制定</a:t>
            </a:r>
          </a:p>
          <a:p>
            <a:pPr>
              <a:lnSpc>
                <a:spcPct val="100000"/>
              </a:lnSpc>
            </a:pPr>
            <a:endParaRPr lang="zh-CN" altLang="en-US" sz="2000" dirty="0"/>
          </a:p>
        </p:txBody>
      </p:sp>
      <p:sp>
        <p:nvSpPr>
          <p:cNvPr id="5" name="日期占位符 4"/>
          <p:cNvSpPr>
            <a:spLocks noGrp="1"/>
          </p:cNvSpPr>
          <p:nvPr>
            <p:ph type="dt" sz="half" idx="10"/>
          </p:nvPr>
        </p:nvSpPr>
        <p:spPr/>
        <p:txBody>
          <a:bodyPr/>
          <a:lstStyle/>
          <a:p>
            <a:fld id="{0608B820-28F9-4340-AA3D-D155E17D65BE}"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28</a:t>
            </a:fld>
            <a:endParaRPr lang="zh-CN" altLang="en-US" dirty="0"/>
          </a:p>
        </p:txBody>
      </p:sp>
    </p:spTree>
    <p:extLst>
      <p:ext uri="{BB962C8B-B14F-4D97-AF65-F5344CB8AC3E}">
        <p14:creationId xmlns:p14="http://schemas.microsoft.com/office/powerpoint/2010/main" val="28640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提取测试</a:t>
            </a:r>
            <a:r>
              <a:rPr lang="zh-CN" altLang="en-US" dirty="0" smtClean="0"/>
              <a:t>需求</a:t>
            </a:r>
            <a:endParaRPr lang="zh-CN" altLang="en-US" dirty="0"/>
          </a:p>
        </p:txBody>
      </p:sp>
      <p:sp>
        <p:nvSpPr>
          <p:cNvPr id="3" name="文本占位符 2"/>
          <p:cNvSpPr>
            <a:spLocks noGrp="1"/>
          </p:cNvSpPr>
          <p:nvPr>
            <p:ph idx="1"/>
          </p:nvPr>
        </p:nvSpPr>
        <p:spPr/>
        <p:txBody>
          <a:bodyPr>
            <a:normAutofit/>
          </a:bodyPr>
          <a:lstStyle/>
          <a:p>
            <a:pPr>
              <a:spcBef>
                <a:spcPts val="600"/>
              </a:spcBef>
            </a:pPr>
            <a:r>
              <a:rPr lang="zh-CN" altLang="en-US" sz="2000" dirty="0"/>
              <a:t>测试需求是测试计划的基础和重点，测试需求不等同于软件需求，它以测试的观点根据软件需求整理出来，是测试的依据。</a:t>
            </a:r>
            <a:endParaRPr lang="en-US" altLang="zh-CN" sz="2000" dirty="0"/>
          </a:p>
          <a:p>
            <a:pPr>
              <a:spcBef>
                <a:spcPts val="600"/>
              </a:spcBef>
            </a:pPr>
            <a:r>
              <a:rPr lang="zh-CN" altLang="en-US" sz="2000" dirty="0"/>
              <a:t>测试需求通过以下途径来收集：</a:t>
            </a:r>
            <a:endParaRPr lang="en-US" altLang="zh-CN" sz="2000" dirty="0"/>
          </a:p>
          <a:p>
            <a:pPr marL="342900" indent="-342900">
              <a:spcBef>
                <a:spcPts val="600"/>
              </a:spcBef>
              <a:buFont typeface="+mj-lt"/>
              <a:buAutoNum type="arabicPeriod"/>
            </a:pPr>
            <a:r>
              <a:rPr lang="zh-CN" altLang="en-US" sz="2000" dirty="0"/>
              <a:t>与待测试的软件相关的各种文档资料。如需求规格、用例、界面设计、相关技术文档等。</a:t>
            </a:r>
            <a:endParaRPr lang="en-US" altLang="zh-CN" sz="2000" dirty="0"/>
          </a:p>
          <a:p>
            <a:pPr marL="342900" indent="-342900">
              <a:spcBef>
                <a:spcPts val="600"/>
              </a:spcBef>
              <a:buFont typeface="+mj-lt"/>
              <a:buAutoNum type="arabicPeriod"/>
            </a:pPr>
            <a:r>
              <a:rPr lang="zh-CN" altLang="en-US" sz="2000" dirty="0"/>
              <a:t>与客户或系统分析员的沟通。</a:t>
            </a:r>
            <a:endParaRPr lang="en-US" altLang="zh-CN" sz="2000" dirty="0"/>
          </a:p>
          <a:p>
            <a:pPr marL="342900" indent="-342900">
              <a:spcBef>
                <a:spcPts val="600"/>
              </a:spcBef>
              <a:buFont typeface="+mj-lt"/>
              <a:buAutoNum type="arabicPeriod"/>
            </a:pPr>
            <a:r>
              <a:rPr lang="zh-CN" altLang="en-US" sz="2000" dirty="0"/>
              <a:t>业务背景资料。</a:t>
            </a:r>
            <a:endParaRPr lang="en-US" altLang="zh-CN" sz="2000" dirty="0"/>
          </a:p>
          <a:p>
            <a:pPr marL="342900" indent="-342900">
              <a:spcBef>
                <a:spcPts val="600"/>
              </a:spcBef>
              <a:buFont typeface="+mj-lt"/>
              <a:buAutoNum type="arabicPeriod"/>
            </a:pPr>
            <a:r>
              <a:rPr lang="zh-CN" altLang="en-US" sz="2000" dirty="0"/>
              <a:t>培训。</a:t>
            </a:r>
            <a:endParaRPr lang="en-US" altLang="zh-CN" sz="2000" dirty="0"/>
          </a:p>
          <a:p>
            <a:pPr marL="342900" indent="-342900">
              <a:spcBef>
                <a:spcPts val="600"/>
              </a:spcBef>
              <a:buFont typeface="+mj-lt"/>
              <a:buAutoNum type="arabicPeriod"/>
            </a:pPr>
            <a:r>
              <a:rPr lang="zh-CN" altLang="en-US" sz="2000" dirty="0"/>
              <a:t>旧系统的原型等。</a:t>
            </a:r>
          </a:p>
        </p:txBody>
      </p:sp>
      <p:sp>
        <p:nvSpPr>
          <p:cNvPr id="5" name="日期占位符 4"/>
          <p:cNvSpPr>
            <a:spLocks noGrp="1"/>
          </p:cNvSpPr>
          <p:nvPr>
            <p:ph type="dt" sz="half" idx="10"/>
          </p:nvPr>
        </p:nvSpPr>
        <p:spPr/>
        <p:txBody>
          <a:bodyPr/>
          <a:lstStyle/>
          <a:p>
            <a:fld id="{C95FC3D2-86A2-4690-9EB7-C05929E3A357}"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29</a:t>
            </a:fld>
            <a:endParaRPr lang="zh-CN" altLang="en-US" dirty="0"/>
          </a:p>
        </p:txBody>
      </p:sp>
    </p:spTree>
    <p:extLst>
      <p:ext uri="{BB962C8B-B14F-4D97-AF65-F5344CB8AC3E}">
        <p14:creationId xmlns:p14="http://schemas.microsoft.com/office/powerpoint/2010/main" val="3827071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79714" y="1010654"/>
            <a:ext cx="7878536" cy="3416969"/>
          </a:xfrm>
        </p:spPr>
        <p:txBody>
          <a:bodyPr>
            <a:normAutofit lnSpcReduction="10000"/>
          </a:bodyPr>
          <a:lstStyle/>
          <a:p>
            <a:pPr marL="457200" indent="-457200">
              <a:lnSpc>
                <a:spcPct val="120000"/>
              </a:lnSpc>
            </a:pPr>
            <a:r>
              <a:rPr lang="zh-CN" altLang="en-US" dirty="0" smtClean="0">
                <a:solidFill>
                  <a:schemeClr val="bg2">
                    <a:lumMod val="50000"/>
                  </a:schemeClr>
                </a:solidFill>
              </a:rPr>
              <a:t>第</a:t>
            </a:r>
            <a:r>
              <a:rPr lang="en-US" altLang="zh-CN" dirty="0" smtClean="0">
                <a:solidFill>
                  <a:schemeClr val="bg2">
                    <a:lumMod val="50000"/>
                  </a:schemeClr>
                </a:solidFill>
              </a:rPr>
              <a:t>3</a:t>
            </a:r>
            <a:r>
              <a:rPr lang="zh-CN" altLang="en-US" dirty="0" smtClean="0">
                <a:solidFill>
                  <a:schemeClr val="bg2">
                    <a:lumMod val="50000"/>
                  </a:schemeClr>
                </a:solidFill>
              </a:rPr>
              <a:t>章 单元测试</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单元测试方法（黑盒、白盒）</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测试工具</a:t>
            </a:r>
            <a:endParaRPr lang="en-US" altLang="zh-CN" dirty="0" smtClean="0">
              <a:solidFill>
                <a:schemeClr val="bg2">
                  <a:lumMod val="50000"/>
                </a:schemeClr>
              </a:solidFill>
            </a:endParaRPr>
          </a:p>
          <a:p>
            <a:pPr marL="457200" indent="-457200">
              <a:lnSpc>
                <a:spcPct val="120000"/>
              </a:lnSpc>
            </a:pPr>
            <a:r>
              <a:rPr lang="zh-CN" altLang="en-US" dirty="0" smtClean="0">
                <a:solidFill>
                  <a:schemeClr val="bg2">
                    <a:lumMod val="50000"/>
                  </a:schemeClr>
                </a:solidFill>
                <a:latin typeface="+mj-ea"/>
                <a:ea typeface="+mj-ea"/>
              </a:rPr>
              <a:t>第</a:t>
            </a:r>
            <a:r>
              <a:rPr lang="en-US" altLang="zh-CN" dirty="0" smtClean="0">
                <a:solidFill>
                  <a:schemeClr val="bg2">
                    <a:lumMod val="50000"/>
                  </a:schemeClr>
                </a:solidFill>
                <a:latin typeface="+mj-ea"/>
                <a:ea typeface="+mj-ea"/>
              </a:rPr>
              <a:t>13</a:t>
            </a:r>
            <a:r>
              <a:rPr lang="zh-CN" altLang="en-US" dirty="0" smtClean="0">
                <a:solidFill>
                  <a:schemeClr val="bg2">
                    <a:lumMod val="50000"/>
                  </a:schemeClr>
                </a:solidFill>
                <a:latin typeface="+mj-ea"/>
                <a:ea typeface="+mj-ea"/>
              </a:rPr>
              <a:t>章 </a:t>
            </a:r>
            <a:r>
              <a:rPr lang="zh-CN" altLang="en-US" dirty="0" smtClean="0">
                <a:solidFill>
                  <a:schemeClr val="bg2">
                    <a:lumMod val="50000"/>
                  </a:schemeClr>
                </a:solidFill>
              </a:rPr>
              <a:t>软件系统测试</a:t>
            </a:r>
            <a:endParaRPr lang="en-US" altLang="zh-CN" dirty="0" smtClean="0">
              <a:solidFill>
                <a:schemeClr val="bg2">
                  <a:lumMod val="50000"/>
                </a:schemeClr>
              </a:solidFill>
              <a:latin typeface="+mj-ea"/>
              <a:ea typeface="+mj-ea"/>
            </a:endParaRPr>
          </a:p>
          <a:p>
            <a:pPr marL="1108620" lvl="1" indent="-457200">
              <a:lnSpc>
                <a:spcPct val="120000"/>
              </a:lnSpc>
            </a:pPr>
            <a:r>
              <a:rPr lang="zh-CN" altLang="en-US" dirty="0" smtClean="0">
                <a:solidFill>
                  <a:schemeClr val="bg2">
                    <a:lumMod val="50000"/>
                  </a:schemeClr>
                </a:solidFill>
              </a:rPr>
              <a:t>软件测试的概念</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软件测试的类型</a:t>
            </a:r>
            <a:endParaRPr lang="en-US" altLang="zh-CN" dirty="0" smtClean="0">
              <a:solidFill>
                <a:schemeClr val="bg2">
                  <a:lumMod val="50000"/>
                </a:schemeClr>
              </a:solidFill>
            </a:endParaRPr>
          </a:p>
        </p:txBody>
      </p:sp>
      <p:sp>
        <p:nvSpPr>
          <p:cNvPr id="7" name="日期占位符 6"/>
          <p:cNvSpPr>
            <a:spLocks noGrp="1"/>
          </p:cNvSpPr>
          <p:nvPr>
            <p:ph type="dt" sz="half" idx="10"/>
          </p:nvPr>
        </p:nvSpPr>
        <p:spPr/>
        <p:txBody>
          <a:bodyPr/>
          <a:lstStyle/>
          <a:p>
            <a:fld id="{F40D9B46-BD83-46A4-BEF1-8EB0641FDD8F}" type="datetime1">
              <a:rPr lang="zh-CN" altLang="en-US" smtClean="0"/>
              <a:t>2020/6/17</a:t>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pPr/>
              <a:t>3</a:t>
            </a:fld>
            <a:endParaRPr lang="zh-CN" altLang="en-US"/>
          </a:p>
        </p:txBody>
      </p:sp>
      <p:pic>
        <p:nvPicPr>
          <p:cNvPr id="10" name="图片 9"/>
          <p:cNvPicPr>
            <a:picLocks noChangeAspect="1"/>
          </p:cNvPicPr>
          <p:nvPr/>
        </p:nvPicPr>
        <p:blipFill>
          <a:blip r:embed="rId3">
            <a:clrChange>
              <a:clrFrom>
                <a:srgbClr val="F6F6F6"/>
              </a:clrFrom>
              <a:clrTo>
                <a:srgbClr val="F6F6F6">
                  <a:alpha val="0"/>
                </a:srgbClr>
              </a:clrTo>
            </a:clrChange>
          </a:blip>
          <a:stretch>
            <a:fillRect/>
          </a:stretch>
        </p:blipFill>
        <p:spPr>
          <a:xfrm>
            <a:off x="5719422" y="1518906"/>
            <a:ext cx="3098189" cy="3253099"/>
          </a:xfrm>
          <a:prstGeom prst="rect">
            <a:avLst/>
          </a:prstGeom>
          <a:noFill/>
          <a:ln>
            <a:noFill/>
          </a:ln>
        </p:spPr>
      </p:pic>
    </p:spTree>
    <p:extLst>
      <p:ext uri="{BB962C8B-B14F-4D97-AF65-F5344CB8AC3E}">
        <p14:creationId xmlns:p14="http://schemas.microsoft.com/office/powerpoint/2010/main" val="18966632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制定测试</a:t>
            </a:r>
            <a:r>
              <a:rPr lang="zh-CN" altLang="en-US" dirty="0" smtClean="0"/>
              <a:t>策略</a:t>
            </a:r>
            <a:endParaRPr lang="zh-CN" altLang="en-US" dirty="0"/>
          </a:p>
        </p:txBody>
      </p:sp>
      <p:sp>
        <p:nvSpPr>
          <p:cNvPr id="3" name="文本占位符 2"/>
          <p:cNvSpPr>
            <a:spLocks noGrp="1"/>
          </p:cNvSpPr>
          <p:nvPr>
            <p:ph idx="1"/>
          </p:nvPr>
        </p:nvSpPr>
        <p:spPr>
          <a:xfrm>
            <a:off x="768096" y="828913"/>
            <a:ext cx="8022676" cy="3721053"/>
          </a:xfrm>
        </p:spPr>
        <p:txBody>
          <a:bodyPr>
            <a:noAutofit/>
          </a:bodyPr>
          <a:lstStyle/>
          <a:p>
            <a:pPr marL="342900" indent="-342900">
              <a:lnSpc>
                <a:spcPct val="100000"/>
              </a:lnSpc>
              <a:spcBef>
                <a:spcPts val="600"/>
              </a:spcBef>
            </a:pPr>
            <a:r>
              <a:rPr lang="zh-CN" altLang="en-US" sz="2000" dirty="0"/>
              <a:t>测试策略描述测试工程的总体方法和目标。主要考虑每个测试阶段需要进行的测试种类。</a:t>
            </a:r>
            <a:endParaRPr lang="en-US" altLang="zh-CN" sz="2000" dirty="0"/>
          </a:p>
          <a:p>
            <a:pPr marL="342900" indent="-342900">
              <a:lnSpc>
                <a:spcPct val="100000"/>
              </a:lnSpc>
              <a:spcBef>
                <a:spcPts val="600"/>
              </a:spcBef>
            </a:pPr>
            <a:r>
              <a:rPr lang="zh-CN" altLang="en-US" sz="2000" dirty="0"/>
              <a:t>测试策略包括以下内容：</a:t>
            </a:r>
            <a:endParaRPr lang="en-US" altLang="zh-CN" sz="2000" dirty="0"/>
          </a:p>
          <a:p>
            <a:pPr marL="612000" lvl="1" indent="-324000">
              <a:lnSpc>
                <a:spcPct val="100000"/>
              </a:lnSpc>
              <a:spcBef>
                <a:spcPts val="600"/>
              </a:spcBef>
              <a:buFont typeface="+mj-lt"/>
              <a:buAutoNum type="arabicPeriod"/>
            </a:pPr>
            <a:r>
              <a:rPr lang="zh-CN" altLang="en-US" sz="1800" dirty="0"/>
              <a:t>要使用的测试技术和工具。</a:t>
            </a:r>
            <a:endParaRPr lang="en-US" altLang="zh-CN" sz="1800" dirty="0"/>
          </a:p>
          <a:p>
            <a:pPr marL="612000" lvl="1" indent="-324000">
              <a:lnSpc>
                <a:spcPct val="100000"/>
              </a:lnSpc>
              <a:spcBef>
                <a:spcPts val="600"/>
              </a:spcBef>
              <a:buFont typeface="+mj-lt"/>
              <a:buAutoNum type="arabicPeriod"/>
            </a:pPr>
            <a:r>
              <a:rPr lang="zh-CN" altLang="en-US" sz="1800" dirty="0"/>
              <a:t>测试完成标准。</a:t>
            </a:r>
            <a:endParaRPr lang="en-US" altLang="zh-CN" sz="1800" dirty="0"/>
          </a:p>
          <a:p>
            <a:pPr marL="612000" lvl="1" indent="-324000">
              <a:lnSpc>
                <a:spcPct val="100000"/>
              </a:lnSpc>
              <a:spcBef>
                <a:spcPts val="600"/>
              </a:spcBef>
              <a:buFont typeface="+mj-lt"/>
              <a:buAutoNum type="arabicPeriod"/>
            </a:pPr>
            <a:r>
              <a:rPr lang="zh-CN" altLang="en-US" sz="1800" dirty="0"/>
              <a:t>影响资源分配的特殊考虑，例如测试与外部接口或模拟物理损坏、安全性威胁。</a:t>
            </a:r>
            <a:endParaRPr lang="en-US" altLang="zh-CN" sz="1800" dirty="0"/>
          </a:p>
          <a:p>
            <a:pPr marL="342900" indent="-342900">
              <a:lnSpc>
                <a:spcPct val="100000"/>
              </a:lnSpc>
              <a:spcBef>
                <a:spcPts val="600"/>
              </a:spcBef>
            </a:pPr>
            <a:r>
              <a:rPr lang="zh-CN" altLang="en-US" sz="2000" dirty="0"/>
              <a:t>根据程序的重要性和一旦发生故障将造成的损失来确定测试等级和测试重点，得出测试目标的优先级</a:t>
            </a:r>
            <a:r>
              <a:rPr lang="zh-CN" altLang="en-US" sz="2000" dirty="0" smtClean="0"/>
              <a:t>。分析</a:t>
            </a:r>
            <a:r>
              <a:rPr lang="zh-CN" altLang="en-US" sz="2000" dirty="0"/>
              <a:t>已有技术现状，评估哪些现有测试技术能满足此项目</a:t>
            </a:r>
            <a:r>
              <a:rPr lang="zh-CN" altLang="en-US" sz="2000" dirty="0" smtClean="0"/>
              <a:t>。按</a:t>
            </a:r>
            <a:r>
              <a:rPr lang="zh-CN" altLang="en-US" sz="2000" dirty="0"/>
              <a:t>优先级对测试目标的达成所需要的不同测试技术，测试活动组合进行匹配。</a:t>
            </a:r>
          </a:p>
        </p:txBody>
      </p:sp>
      <p:sp>
        <p:nvSpPr>
          <p:cNvPr id="5" name="日期占位符 4"/>
          <p:cNvSpPr>
            <a:spLocks noGrp="1"/>
          </p:cNvSpPr>
          <p:nvPr>
            <p:ph type="dt" sz="half" idx="10"/>
          </p:nvPr>
        </p:nvSpPr>
        <p:spPr/>
        <p:txBody>
          <a:bodyPr/>
          <a:lstStyle/>
          <a:p>
            <a:fld id="{A00DA398-CFBF-4FFA-9DC3-86465CCECC93}"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30</a:t>
            </a:fld>
            <a:endParaRPr lang="zh-CN" altLang="en-US" dirty="0"/>
          </a:p>
        </p:txBody>
      </p:sp>
    </p:spTree>
    <p:extLst>
      <p:ext uri="{BB962C8B-B14F-4D97-AF65-F5344CB8AC3E}">
        <p14:creationId xmlns:p14="http://schemas.microsoft.com/office/powerpoint/2010/main" val="1211173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软件测试文档</a:t>
            </a:r>
            <a:endParaRPr lang="zh-CN" altLang="en-US" dirty="0"/>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31</a:t>
            </a:fld>
            <a:endParaRPr lang="zh-CN" altLang="en-US"/>
          </a:p>
        </p:txBody>
      </p:sp>
      <p:pic>
        <p:nvPicPr>
          <p:cNvPr id="7" name="图片 6"/>
          <p:cNvPicPr>
            <a:picLocks noChangeAspect="1"/>
          </p:cNvPicPr>
          <p:nvPr/>
        </p:nvPicPr>
        <p:blipFill>
          <a:blip r:embed="rId2"/>
          <a:stretch>
            <a:fillRect/>
          </a:stretch>
        </p:blipFill>
        <p:spPr>
          <a:xfrm>
            <a:off x="977986" y="1269948"/>
            <a:ext cx="7671790" cy="2712772"/>
          </a:xfrm>
          <a:prstGeom prst="rect">
            <a:avLst/>
          </a:prstGeom>
        </p:spPr>
      </p:pic>
    </p:spTree>
    <p:extLst>
      <p:ext uri="{BB962C8B-B14F-4D97-AF65-F5344CB8AC3E}">
        <p14:creationId xmlns:p14="http://schemas.microsoft.com/office/powerpoint/2010/main" val="3771809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测试用例文档</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32</a:t>
            </a:fld>
            <a:endParaRPr lang="zh-CN" altLang="en-US"/>
          </a:p>
        </p:txBody>
      </p:sp>
      <p:pic>
        <p:nvPicPr>
          <p:cNvPr id="7" name="图片 6"/>
          <p:cNvPicPr>
            <a:picLocks noChangeAspect="1"/>
          </p:cNvPicPr>
          <p:nvPr/>
        </p:nvPicPr>
        <p:blipFill>
          <a:blip r:embed="rId2"/>
          <a:stretch>
            <a:fillRect/>
          </a:stretch>
        </p:blipFill>
        <p:spPr>
          <a:xfrm>
            <a:off x="946637" y="920352"/>
            <a:ext cx="7713715" cy="3682127"/>
          </a:xfrm>
          <a:prstGeom prst="rect">
            <a:avLst/>
          </a:prstGeom>
        </p:spPr>
      </p:pic>
    </p:spTree>
    <p:extLst>
      <p:ext uri="{BB962C8B-B14F-4D97-AF65-F5344CB8AC3E}">
        <p14:creationId xmlns:p14="http://schemas.microsoft.com/office/powerpoint/2010/main" val="9944389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缺陷报告内容</a:t>
            </a:r>
            <a:endParaRPr lang="zh-CN" altLang="en-US" dirty="0"/>
          </a:p>
        </p:txBody>
      </p:sp>
      <p:sp>
        <p:nvSpPr>
          <p:cNvPr id="3" name="内容占位符 2"/>
          <p:cNvSpPr>
            <a:spLocks noGrp="1"/>
          </p:cNvSpPr>
          <p:nvPr>
            <p:ph idx="1"/>
          </p:nvPr>
        </p:nvSpPr>
        <p:spPr/>
        <p:txBody>
          <a:bodyPr>
            <a:noAutofit/>
          </a:bodyPr>
          <a:lstStyle/>
          <a:p>
            <a:pPr>
              <a:lnSpc>
                <a:spcPct val="100000"/>
              </a:lnSpc>
              <a:spcBef>
                <a:spcPts val="0"/>
              </a:spcBef>
            </a:pPr>
            <a:r>
              <a:rPr lang="zh-CN" altLang="en-US" sz="1800" dirty="0"/>
              <a:t>基本描述</a:t>
            </a:r>
            <a:r>
              <a:rPr lang="zh-CN" altLang="en-US" sz="1800" dirty="0" smtClean="0"/>
              <a:t>：</a:t>
            </a:r>
            <a:endParaRPr lang="en-US" altLang="zh-CN" sz="1800" dirty="0" smtClean="0"/>
          </a:p>
          <a:p>
            <a:pPr lvl="1">
              <a:lnSpc>
                <a:spcPct val="100000"/>
              </a:lnSpc>
              <a:spcBef>
                <a:spcPts val="0"/>
              </a:spcBef>
            </a:pPr>
            <a:r>
              <a:rPr lang="zh-CN" altLang="en-US" sz="1600" dirty="0" smtClean="0"/>
              <a:t>用</a:t>
            </a:r>
            <a:r>
              <a:rPr lang="zh-CN" altLang="en-US" sz="1600" dirty="0"/>
              <a:t>一句话简单地描述清楚问题。 </a:t>
            </a:r>
            <a:endParaRPr lang="en-US" altLang="zh-CN" sz="1600" dirty="0" smtClean="0"/>
          </a:p>
          <a:p>
            <a:pPr>
              <a:lnSpc>
                <a:spcPct val="100000"/>
              </a:lnSpc>
              <a:spcBef>
                <a:spcPts val="0"/>
              </a:spcBef>
            </a:pPr>
            <a:r>
              <a:rPr lang="zh-CN" altLang="en-US" sz="1800" dirty="0" smtClean="0"/>
              <a:t>详细</a:t>
            </a:r>
            <a:r>
              <a:rPr lang="zh-CN" altLang="en-US" sz="1800" dirty="0"/>
              <a:t>描述： </a:t>
            </a:r>
            <a:endParaRPr lang="en-US" altLang="zh-CN" sz="1800" dirty="0" smtClean="0"/>
          </a:p>
          <a:p>
            <a:pPr lvl="1">
              <a:lnSpc>
                <a:spcPct val="100000"/>
              </a:lnSpc>
              <a:spcBef>
                <a:spcPts val="0"/>
              </a:spcBef>
            </a:pPr>
            <a:r>
              <a:rPr lang="en-US" altLang="zh-CN" sz="1600" dirty="0" smtClean="0"/>
              <a:t>1</a:t>
            </a:r>
            <a:r>
              <a:rPr lang="en-US" altLang="zh-CN" sz="1600" dirty="0"/>
              <a:t>.  </a:t>
            </a:r>
            <a:r>
              <a:rPr lang="zh-CN" altLang="en-US" sz="1600" dirty="0"/>
              <a:t>描述问题的基本环境，包括操作系统、硬件环境、网络环境、被测软件的运行环境等 </a:t>
            </a:r>
            <a:endParaRPr lang="en-US" altLang="zh-CN" sz="1600" dirty="0" smtClean="0"/>
          </a:p>
          <a:p>
            <a:pPr lvl="1">
              <a:lnSpc>
                <a:spcPct val="100000"/>
              </a:lnSpc>
              <a:spcBef>
                <a:spcPts val="0"/>
              </a:spcBef>
            </a:pPr>
            <a:r>
              <a:rPr lang="en-US" altLang="zh-CN" sz="1600" dirty="0" smtClean="0"/>
              <a:t>2</a:t>
            </a:r>
            <a:r>
              <a:rPr lang="en-US" altLang="zh-CN" sz="1600" dirty="0"/>
              <a:t>.  </a:t>
            </a:r>
            <a:r>
              <a:rPr lang="zh-CN" altLang="en-US" sz="1600" dirty="0"/>
              <a:t>用简明扼要的语言描述清楚软件异常、操作步骤和使用数据 </a:t>
            </a:r>
            <a:endParaRPr lang="en-US" altLang="zh-CN" sz="1600" dirty="0" smtClean="0"/>
          </a:p>
          <a:p>
            <a:pPr lvl="1">
              <a:lnSpc>
                <a:spcPct val="100000"/>
              </a:lnSpc>
              <a:spcBef>
                <a:spcPts val="0"/>
              </a:spcBef>
            </a:pPr>
            <a:r>
              <a:rPr lang="en-US" altLang="zh-CN" sz="1600" dirty="0" smtClean="0"/>
              <a:t>3</a:t>
            </a:r>
            <a:r>
              <a:rPr lang="en-US" altLang="zh-CN" sz="1600" dirty="0"/>
              <a:t>.  </a:t>
            </a:r>
            <a:r>
              <a:rPr lang="zh-CN" altLang="en-US" sz="1600" dirty="0"/>
              <a:t>截图 </a:t>
            </a:r>
            <a:endParaRPr lang="en-US" altLang="zh-CN" sz="1600" dirty="0" smtClean="0"/>
          </a:p>
          <a:p>
            <a:pPr lvl="1">
              <a:lnSpc>
                <a:spcPct val="100000"/>
              </a:lnSpc>
              <a:spcBef>
                <a:spcPts val="0"/>
              </a:spcBef>
            </a:pPr>
            <a:r>
              <a:rPr lang="en-US" altLang="zh-CN" sz="1600" dirty="0" smtClean="0"/>
              <a:t>4</a:t>
            </a:r>
            <a:r>
              <a:rPr lang="en-US" altLang="zh-CN" sz="1600" dirty="0"/>
              <a:t>.  </a:t>
            </a:r>
            <a:r>
              <a:rPr lang="zh-CN" altLang="en-US" sz="1600" dirty="0"/>
              <a:t>被测软件运行时相关日志文件或出错信息 </a:t>
            </a:r>
            <a:endParaRPr lang="en-US" altLang="zh-CN" sz="1600" dirty="0" smtClean="0"/>
          </a:p>
          <a:p>
            <a:pPr lvl="1">
              <a:lnSpc>
                <a:spcPct val="100000"/>
              </a:lnSpc>
              <a:spcBef>
                <a:spcPts val="0"/>
              </a:spcBef>
            </a:pPr>
            <a:r>
              <a:rPr lang="en-US" altLang="zh-CN" sz="1600" dirty="0" smtClean="0"/>
              <a:t>5</a:t>
            </a:r>
            <a:r>
              <a:rPr lang="en-US" altLang="zh-CN" sz="1600" dirty="0"/>
              <a:t>.  </a:t>
            </a:r>
            <a:r>
              <a:rPr lang="zh-CN" altLang="en-US" sz="1600" dirty="0"/>
              <a:t>测试人员根据信息可以给出对问题的简单分析 </a:t>
            </a:r>
            <a:endParaRPr lang="en-US" altLang="zh-CN" sz="1600" dirty="0" smtClean="0"/>
          </a:p>
          <a:p>
            <a:pPr lvl="1">
              <a:lnSpc>
                <a:spcPct val="100000"/>
              </a:lnSpc>
              <a:spcBef>
                <a:spcPts val="0"/>
              </a:spcBef>
            </a:pPr>
            <a:r>
              <a:rPr lang="en-US" altLang="zh-CN" sz="1600" dirty="0" smtClean="0"/>
              <a:t>6</a:t>
            </a:r>
            <a:r>
              <a:rPr lang="en-US" altLang="zh-CN" sz="1600" dirty="0"/>
              <a:t>.  </a:t>
            </a:r>
            <a:r>
              <a:rPr lang="zh-CN" altLang="en-US" sz="1600" dirty="0"/>
              <a:t>被测软件的版本 </a:t>
            </a:r>
            <a:endParaRPr lang="en-US" altLang="zh-CN" sz="1600" dirty="0" smtClean="0"/>
          </a:p>
          <a:p>
            <a:pPr lvl="1">
              <a:lnSpc>
                <a:spcPct val="100000"/>
              </a:lnSpc>
              <a:spcBef>
                <a:spcPts val="0"/>
              </a:spcBef>
            </a:pPr>
            <a:r>
              <a:rPr lang="en-US" altLang="zh-CN" sz="1600" dirty="0" smtClean="0"/>
              <a:t>7</a:t>
            </a:r>
            <a:r>
              <a:rPr lang="en-US" altLang="zh-CN" sz="1600" dirty="0"/>
              <a:t>.  </a:t>
            </a:r>
            <a:r>
              <a:rPr lang="zh-CN" altLang="en-US" sz="1600" dirty="0"/>
              <a:t>缺陷状态、严重性和优先级 </a:t>
            </a:r>
            <a:endParaRPr lang="en-US" altLang="zh-CN" sz="1600" dirty="0" smtClean="0"/>
          </a:p>
          <a:p>
            <a:pPr lvl="1">
              <a:lnSpc>
                <a:spcPct val="100000"/>
              </a:lnSpc>
              <a:spcBef>
                <a:spcPts val="0"/>
              </a:spcBef>
            </a:pPr>
            <a:r>
              <a:rPr lang="en-US" altLang="zh-CN" sz="1600" dirty="0" smtClean="0"/>
              <a:t>8</a:t>
            </a:r>
            <a:r>
              <a:rPr lang="en-US" altLang="zh-CN" sz="1600" dirty="0"/>
              <a:t>.  </a:t>
            </a:r>
            <a:r>
              <a:rPr lang="zh-CN" altLang="en-US" sz="1600" dirty="0"/>
              <a:t>提交日期和提交人 </a:t>
            </a:r>
            <a:endParaRPr lang="en-US" altLang="zh-CN" sz="1600" dirty="0" smtClean="0"/>
          </a:p>
          <a:p>
            <a:pPr>
              <a:lnSpc>
                <a:spcPct val="100000"/>
              </a:lnSpc>
              <a:spcBef>
                <a:spcPts val="0"/>
              </a:spcBef>
            </a:pPr>
            <a:r>
              <a:rPr lang="zh-CN" altLang="en-US" sz="1800" dirty="0" smtClean="0"/>
              <a:t>相关</a:t>
            </a:r>
            <a:r>
              <a:rPr lang="zh-CN" altLang="en-US" sz="1800" dirty="0"/>
              <a:t>附件： </a:t>
            </a:r>
            <a:endParaRPr lang="en-US" altLang="zh-CN" sz="1800" dirty="0" smtClean="0"/>
          </a:p>
          <a:p>
            <a:pPr lvl="1">
              <a:lnSpc>
                <a:spcPct val="100000"/>
              </a:lnSpc>
              <a:spcBef>
                <a:spcPts val="0"/>
              </a:spcBef>
            </a:pPr>
            <a:r>
              <a:rPr lang="zh-CN" altLang="en-US" sz="1600" dirty="0" smtClean="0"/>
              <a:t>截</a:t>
            </a:r>
            <a:r>
              <a:rPr lang="zh-CN" altLang="en-US" sz="1600" dirty="0"/>
              <a:t>图文件、出错信息</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33</a:t>
            </a:fld>
            <a:endParaRPr lang="zh-CN" altLang="en-US"/>
          </a:p>
        </p:txBody>
      </p:sp>
    </p:spTree>
    <p:extLst>
      <p:ext uri="{BB962C8B-B14F-4D97-AF65-F5344CB8AC3E}">
        <p14:creationId xmlns:p14="http://schemas.microsoft.com/office/powerpoint/2010/main" val="961232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缺陷报告内容</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34</a:t>
            </a:fld>
            <a:endParaRPr lang="zh-CN" altLang="en-US"/>
          </a:p>
        </p:txBody>
      </p:sp>
      <p:pic>
        <p:nvPicPr>
          <p:cNvPr id="7" name="图片 6"/>
          <p:cNvPicPr>
            <a:picLocks noChangeAspect="1"/>
          </p:cNvPicPr>
          <p:nvPr/>
        </p:nvPicPr>
        <p:blipFill>
          <a:blip r:embed="rId2"/>
          <a:stretch>
            <a:fillRect/>
          </a:stretch>
        </p:blipFill>
        <p:spPr>
          <a:xfrm>
            <a:off x="768096" y="982914"/>
            <a:ext cx="8017929" cy="3557565"/>
          </a:xfrm>
          <a:prstGeom prst="rect">
            <a:avLst/>
          </a:prstGeom>
        </p:spPr>
      </p:pic>
    </p:spTree>
    <p:extLst>
      <p:ext uri="{BB962C8B-B14F-4D97-AF65-F5344CB8AC3E}">
        <p14:creationId xmlns:p14="http://schemas.microsoft.com/office/powerpoint/2010/main" val="659095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缺陷报告内容</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35</a:t>
            </a:fld>
            <a:endParaRPr lang="zh-CN" altLang="en-US"/>
          </a:p>
        </p:txBody>
      </p:sp>
      <p:pic>
        <p:nvPicPr>
          <p:cNvPr id="3" name="图片 2"/>
          <p:cNvPicPr>
            <a:picLocks noChangeAspect="1"/>
          </p:cNvPicPr>
          <p:nvPr/>
        </p:nvPicPr>
        <p:blipFill>
          <a:blip r:embed="rId2"/>
          <a:stretch>
            <a:fillRect/>
          </a:stretch>
        </p:blipFill>
        <p:spPr>
          <a:xfrm>
            <a:off x="768096" y="950531"/>
            <a:ext cx="8090154" cy="3512356"/>
          </a:xfrm>
          <a:prstGeom prst="rect">
            <a:avLst/>
          </a:prstGeom>
        </p:spPr>
      </p:pic>
    </p:spTree>
    <p:extLst>
      <p:ext uri="{BB962C8B-B14F-4D97-AF65-F5344CB8AC3E}">
        <p14:creationId xmlns:p14="http://schemas.microsoft.com/office/powerpoint/2010/main" val="2740350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smtClean="0"/>
              <a:t>软件测试类型</a:t>
            </a:r>
            <a:endParaRPr lang="zh-CN" altLang="en-US" dirty="0"/>
          </a:p>
        </p:txBody>
      </p:sp>
      <p:sp>
        <p:nvSpPr>
          <p:cNvPr id="3" name="日期占位符 2"/>
          <p:cNvSpPr>
            <a:spLocks noGrp="1"/>
          </p:cNvSpPr>
          <p:nvPr>
            <p:ph type="dt" sz="half" idx="10"/>
          </p:nvPr>
        </p:nvSpPr>
        <p:spPr/>
        <p:txBody>
          <a:bodyPr/>
          <a:lstStyle/>
          <a:p>
            <a:fld id="{39385B2F-8B03-4603-A398-6500D285F3E7}"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36</a:t>
            </a:fld>
            <a:endParaRPr lang="zh-CN" altLang="en-US" dirty="0"/>
          </a:p>
        </p:txBody>
      </p:sp>
      <p:pic>
        <p:nvPicPr>
          <p:cNvPr id="6" name="图片 5"/>
          <p:cNvPicPr>
            <a:picLocks noChangeAspect="1"/>
          </p:cNvPicPr>
          <p:nvPr/>
        </p:nvPicPr>
        <p:blipFill>
          <a:blip r:embed="rId3"/>
          <a:stretch>
            <a:fillRect/>
          </a:stretch>
        </p:blipFill>
        <p:spPr>
          <a:xfrm>
            <a:off x="849376" y="956482"/>
            <a:ext cx="7852996" cy="3442798"/>
          </a:xfrm>
          <a:prstGeom prst="rect">
            <a:avLst/>
          </a:prstGeom>
        </p:spPr>
      </p:pic>
    </p:spTree>
    <p:extLst>
      <p:ext uri="{BB962C8B-B14F-4D97-AF65-F5344CB8AC3E}">
        <p14:creationId xmlns:p14="http://schemas.microsoft.com/office/powerpoint/2010/main" val="257209387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pPr>
              <a:defRPr/>
            </a:pPr>
            <a:fld id="{7CBCDE59-374F-436E-8DDC-7BE0D3C1910E}" type="slidenum">
              <a:rPr lang="zh-CN" altLang="en-US"/>
              <a:pPr>
                <a:defRPr/>
              </a:pPr>
              <a:t>37</a:t>
            </a:fld>
            <a:endParaRPr lang="en-US" altLang="zh-CN"/>
          </a:p>
        </p:txBody>
      </p:sp>
      <p:sp>
        <p:nvSpPr>
          <p:cNvPr id="4" name="标题 3"/>
          <p:cNvSpPr>
            <a:spLocks noGrp="1"/>
          </p:cNvSpPr>
          <p:nvPr>
            <p:ph type="title"/>
          </p:nvPr>
        </p:nvSpPr>
        <p:spPr/>
        <p:txBody>
          <a:bodyPr/>
          <a:lstStyle/>
          <a:p>
            <a:r>
              <a:rPr lang="en-US" altLang="zh-CN" dirty="0"/>
              <a:t>3 </a:t>
            </a:r>
            <a:r>
              <a:rPr lang="zh-CN" altLang="en-US" dirty="0"/>
              <a:t>测试方法</a:t>
            </a:r>
          </a:p>
        </p:txBody>
      </p:sp>
      <p:sp>
        <p:nvSpPr>
          <p:cNvPr id="56324" name="Rectangle 7"/>
          <p:cNvSpPr>
            <a:spLocks noChangeArrowheads="1"/>
          </p:cNvSpPr>
          <p:nvPr/>
        </p:nvSpPr>
        <p:spPr bwMode="auto">
          <a:xfrm>
            <a:off x="578970" y="2255254"/>
            <a:ext cx="1773716" cy="769058"/>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dirty="0">
                <a:latin typeface="+mj-ea"/>
                <a:ea typeface="+mj-ea"/>
              </a:rPr>
              <a:t>软件测试的</a:t>
            </a:r>
          </a:p>
          <a:p>
            <a:pPr eaLnBrk="0" hangingPunct="0">
              <a:lnSpc>
                <a:spcPct val="95000"/>
              </a:lnSpc>
            </a:pPr>
            <a:r>
              <a:rPr kumimoji="1" lang="zh-CN" altLang="en-US" sz="2400" dirty="0">
                <a:latin typeface="+mj-ea"/>
                <a:ea typeface="+mj-ea"/>
              </a:rPr>
              <a:t>策略和方法</a:t>
            </a:r>
          </a:p>
        </p:txBody>
      </p:sp>
      <p:sp>
        <p:nvSpPr>
          <p:cNvPr id="56325" name="Rectangle 8"/>
          <p:cNvSpPr>
            <a:spLocks noChangeArrowheads="1"/>
          </p:cNvSpPr>
          <p:nvPr/>
        </p:nvSpPr>
        <p:spPr bwMode="auto">
          <a:xfrm>
            <a:off x="2761918" y="1516287"/>
            <a:ext cx="2726858" cy="418192"/>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a:latin typeface="+mj-ea"/>
                <a:ea typeface="+mj-ea"/>
              </a:rPr>
              <a:t>静态测试方法</a:t>
            </a:r>
          </a:p>
        </p:txBody>
      </p:sp>
      <p:sp>
        <p:nvSpPr>
          <p:cNvPr id="56326" name="Rectangle 9"/>
          <p:cNvSpPr>
            <a:spLocks noChangeArrowheads="1"/>
          </p:cNvSpPr>
          <p:nvPr/>
        </p:nvSpPr>
        <p:spPr bwMode="auto">
          <a:xfrm>
            <a:off x="2715038" y="3396543"/>
            <a:ext cx="2838581" cy="418192"/>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dirty="0">
                <a:latin typeface="+mj-ea"/>
                <a:ea typeface="+mj-ea"/>
              </a:rPr>
              <a:t>动态测试方法</a:t>
            </a:r>
          </a:p>
        </p:txBody>
      </p:sp>
      <p:sp>
        <p:nvSpPr>
          <p:cNvPr id="56327" name="Rectangle 10"/>
          <p:cNvSpPr>
            <a:spLocks noChangeArrowheads="1"/>
          </p:cNvSpPr>
          <p:nvPr/>
        </p:nvSpPr>
        <p:spPr bwMode="auto">
          <a:xfrm>
            <a:off x="5220998" y="990131"/>
            <a:ext cx="3108616" cy="418192"/>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dirty="0">
                <a:latin typeface="+mj-ea"/>
                <a:ea typeface="+mj-ea"/>
              </a:rPr>
              <a:t> 人工测试方法</a:t>
            </a:r>
          </a:p>
        </p:txBody>
      </p:sp>
      <p:sp>
        <p:nvSpPr>
          <p:cNvPr id="56328" name="Rectangle 11"/>
          <p:cNvSpPr>
            <a:spLocks noChangeArrowheads="1"/>
          </p:cNvSpPr>
          <p:nvPr/>
        </p:nvSpPr>
        <p:spPr bwMode="auto">
          <a:xfrm>
            <a:off x="5220998" y="2100542"/>
            <a:ext cx="3724390" cy="362793"/>
          </a:xfrm>
          <a:prstGeom prst="rect">
            <a:avLst/>
          </a:prstGeom>
          <a:noFill/>
          <a:ln w="12700">
            <a:noFill/>
            <a:miter lim="800000"/>
            <a:headEnd/>
            <a:tailEnd/>
          </a:ln>
        </p:spPr>
        <p:txBody>
          <a:bodyPr wrap="square" lIns="67866" tIns="33338" rIns="67866" bIns="33338">
            <a:spAutoFit/>
          </a:bodyPr>
          <a:lstStyle/>
          <a:p>
            <a:pPr eaLnBrk="0" hangingPunct="0">
              <a:lnSpc>
                <a:spcPct val="80000"/>
              </a:lnSpc>
            </a:pPr>
            <a:r>
              <a:rPr kumimoji="1" lang="zh-CN" altLang="en-US" sz="2400" dirty="0">
                <a:latin typeface="+mj-ea"/>
                <a:ea typeface="+mj-ea"/>
              </a:rPr>
              <a:t>计算机辅助静态分析方法</a:t>
            </a:r>
          </a:p>
        </p:txBody>
      </p:sp>
      <p:sp>
        <p:nvSpPr>
          <p:cNvPr id="56329" name="Rectangle 12"/>
          <p:cNvSpPr>
            <a:spLocks noChangeArrowheads="1"/>
          </p:cNvSpPr>
          <p:nvPr/>
        </p:nvSpPr>
        <p:spPr bwMode="auto">
          <a:xfrm>
            <a:off x="5220998" y="2831493"/>
            <a:ext cx="2887656" cy="418192"/>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dirty="0">
                <a:latin typeface="+mj-ea"/>
                <a:ea typeface="+mj-ea"/>
              </a:rPr>
              <a:t>白盒测试方法</a:t>
            </a:r>
          </a:p>
        </p:txBody>
      </p:sp>
      <p:sp>
        <p:nvSpPr>
          <p:cNvPr id="56330" name="Rectangle 13"/>
          <p:cNvSpPr>
            <a:spLocks noChangeArrowheads="1"/>
          </p:cNvSpPr>
          <p:nvPr/>
        </p:nvSpPr>
        <p:spPr bwMode="auto">
          <a:xfrm>
            <a:off x="5220998" y="3707493"/>
            <a:ext cx="2887656" cy="418192"/>
          </a:xfrm>
          <a:prstGeom prst="rect">
            <a:avLst/>
          </a:prstGeom>
          <a:noFill/>
          <a:ln w="12700">
            <a:noFill/>
            <a:miter lim="800000"/>
            <a:headEnd/>
            <a:tailEnd/>
          </a:ln>
        </p:spPr>
        <p:txBody>
          <a:bodyPr wrap="square" lIns="67866" tIns="33338" rIns="67866" bIns="33338">
            <a:spAutoFit/>
          </a:bodyPr>
          <a:lstStyle/>
          <a:p>
            <a:pPr eaLnBrk="0" hangingPunct="0">
              <a:lnSpc>
                <a:spcPct val="95000"/>
              </a:lnSpc>
            </a:pPr>
            <a:r>
              <a:rPr kumimoji="1" lang="zh-CN" altLang="en-US" sz="2400" dirty="0">
                <a:latin typeface="+mj-ea"/>
                <a:ea typeface="+mj-ea"/>
              </a:rPr>
              <a:t>黑盒测试方法</a:t>
            </a:r>
          </a:p>
        </p:txBody>
      </p:sp>
      <p:sp>
        <p:nvSpPr>
          <p:cNvPr id="56331" name="AutoShape 14"/>
          <p:cNvSpPr>
            <a:spLocks/>
          </p:cNvSpPr>
          <p:nvPr/>
        </p:nvSpPr>
        <p:spPr bwMode="auto">
          <a:xfrm>
            <a:off x="2352686" y="1725383"/>
            <a:ext cx="272685" cy="1828800"/>
          </a:xfrm>
          <a:prstGeom prst="leftBrace">
            <a:avLst>
              <a:gd name="adj1" fmla="val 88889"/>
              <a:gd name="adj2" fmla="val 50000"/>
            </a:avLst>
          </a:prstGeom>
          <a:noFill/>
          <a:ln w="38100">
            <a:solidFill>
              <a:schemeClr val="tx1"/>
            </a:solidFill>
            <a:round/>
            <a:headEnd/>
            <a:tailEnd/>
          </a:ln>
        </p:spPr>
        <p:txBody>
          <a:bodyPr wrap="none" anchor="ctr"/>
          <a:lstStyle/>
          <a:p>
            <a:endParaRPr lang="zh-CN" altLang="en-US" sz="2400">
              <a:latin typeface="+mj-ea"/>
              <a:ea typeface="+mj-ea"/>
            </a:endParaRPr>
          </a:p>
        </p:txBody>
      </p:sp>
      <p:sp>
        <p:nvSpPr>
          <p:cNvPr id="56332" name="AutoShape 15"/>
          <p:cNvSpPr>
            <a:spLocks/>
          </p:cNvSpPr>
          <p:nvPr/>
        </p:nvSpPr>
        <p:spPr bwMode="auto">
          <a:xfrm>
            <a:off x="4846570" y="1216801"/>
            <a:ext cx="259430" cy="1079897"/>
          </a:xfrm>
          <a:prstGeom prst="leftBrace">
            <a:avLst>
              <a:gd name="adj1" fmla="val 55170"/>
              <a:gd name="adj2" fmla="val 50000"/>
            </a:avLst>
          </a:prstGeom>
          <a:noFill/>
          <a:ln w="38100">
            <a:solidFill>
              <a:schemeClr val="accent2"/>
            </a:solidFill>
            <a:round/>
            <a:headEnd/>
            <a:tailEnd/>
          </a:ln>
        </p:spPr>
        <p:txBody>
          <a:bodyPr wrap="none" anchor="ctr"/>
          <a:lstStyle/>
          <a:p>
            <a:endParaRPr lang="zh-CN" altLang="en-US" sz="2400">
              <a:latin typeface="+mj-ea"/>
              <a:ea typeface="+mj-ea"/>
            </a:endParaRPr>
          </a:p>
        </p:txBody>
      </p:sp>
      <p:sp>
        <p:nvSpPr>
          <p:cNvPr id="56333" name="AutoShape 16"/>
          <p:cNvSpPr>
            <a:spLocks/>
          </p:cNvSpPr>
          <p:nvPr/>
        </p:nvSpPr>
        <p:spPr bwMode="auto">
          <a:xfrm>
            <a:off x="4846570" y="2972772"/>
            <a:ext cx="259430" cy="972740"/>
          </a:xfrm>
          <a:prstGeom prst="leftBrace">
            <a:avLst>
              <a:gd name="adj1" fmla="val 49696"/>
              <a:gd name="adj2" fmla="val 50000"/>
            </a:avLst>
          </a:prstGeom>
          <a:noFill/>
          <a:ln w="38100">
            <a:solidFill>
              <a:schemeClr val="accent2"/>
            </a:solidFill>
            <a:round/>
            <a:headEnd/>
            <a:tailEnd/>
          </a:ln>
        </p:spPr>
        <p:txBody>
          <a:bodyPr wrap="none" anchor="ctr"/>
          <a:lstStyle/>
          <a:p>
            <a:endParaRPr lang="zh-CN" altLang="en-US" sz="2400">
              <a:latin typeface="+mj-ea"/>
              <a:ea typeface="+mj-ea"/>
            </a:endParaRPr>
          </a:p>
        </p:txBody>
      </p:sp>
      <p:sp>
        <p:nvSpPr>
          <p:cNvPr id="2" name="日期占位符 1"/>
          <p:cNvSpPr>
            <a:spLocks noGrp="1"/>
          </p:cNvSpPr>
          <p:nvPr>
            <p:ph type="dt" sz="half" idx="10"/>
          </p:nvPr>
        </p:nvSpPr>
        <p:spPr/>
        <p:txBody>
          <a:bodyPr/>
          <a:lstStyle/>
          <a:p>
            <a:fld id="{551FD907-89DD-40B1-8F19-6D5472762173}"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14269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静态测试</a:t>
            </a:r>
          </a:p>
        </p:txBody>
      </p:sp>
      <p:sp>
        <p:nvSpPr>
          <p:cNvPr id="3" name="内容占位符 2"/>
          <p:cNvSpPr>
            <a:spLocks noGrp="1"/>
          </p:cNvSpPr>
          <p:nvPr>
            <p:ph idx="1"/>
          </p:nvPr>
        </p:nvSpPr>
        <p:spPr>
          <a:xfrm>
            <a:off x="768097" y="925167"/>
            <a:ext cx="7832833" cy="1066193"/>
          </a:xfrm>
        </p:spPr>
        <p:txBody>
          <a:bodyPr>
            <a:normAutofit/>
          </a:bodyPr>
          <a:lstStyle/>
          <a:p>
            <a:r>
              <a:rPr lang="zh-CN" altLang="en-US" sz="2400" dirty="0"/>
              <a:t>静态测试：通过人工分析或程序正确性证明的方式来确认程序正确性。	</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38</a:t>
            </a:fld>
            <a:endParaRPr lang="zh-CN" altLang="en-US"/>
          </a:p>
        </p:txBody>
      </p:sp>
      <p:pic>
        <p:nvPicPr>
          <p:cNvPr id="7" name="图片 6"/>
          <p:cNvPicPr>
            <a:picLocks noChangeAspect="1"/>
          </p:cNvPicPr>
          <p:nvPr/>
        </p:nvPicPr>
        <p:blipFill>
          <a:blip r:embed="rId2"/>
          <a:stretch>
            <a:fillRect/>
          </a:stretch>
        </p:blipFill>
        <p:spPr>
          <a:xfrm>
            <a:off x="1717688" y="1824312"/>
            <a:ext cx="6136850" cy="2656248"/>
          </a:xfrm>
          <a:prstGeom prst="rect">
            <a:avLst/>
          </a:prstGeom>
        </p:spPr>
      </p:pic>
    </p:spTree>
    <p:extLst>
      <p:ext uri="{BB962C8B-B14F-4D97-AF65-F5344CB8AC3E}">
        <p14:creationId xmlns:p14="http://schemas.microsoft.com/office/powerpoint/2010/main" val="3921344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n-ea"/>
              </a:rPr>
              <a:t>静态测试</a:t>
            </a:r>
            <a:endParaRPr lang="zh-CN" altLang="en-US" dirty="0"/>
          </a:p>
        </p:txBody>
      </p:sp>
      <p:sp>
        <p:nvSpPr>
          <p:cNvPr id="4" name="日期占位符 3"/>
          <p:cNvSpPr>
            <a:spLocks noGrp="1"/>
          </p:cNvSpPr>
          <p:nvPr>
            <p:ph type="dt" sz="half" idx="10"/>
          </p:nvPr>
        </p:nvSpPr>
        <p:spPr/>
        <p:txBody>
          <a:bodyPr/>
          <a:lstStyle/>
          <a:p>
            <a:fld id="{5181EA61-A23B-4F6F-80B3-F56A2FFF7A57}"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504581E5-2B93-4304-BEB6-35082B877473}" type="slidenum">
              <a:rPr lang="zh-CN" altLang="en-US"/>
              <a:pPr>
                <a:defRPr/>
              </a:pPr>
              <a:t>39</a:t>
            </a:fld>
            <a:endParaRPr lang="en-US" altLang="zh-CN"/>
          </a:p>
        </p:txBody>
      </p:sp>
      <p:sp>
        <p:nvSpPr>
          <p:cNvPr id="57347" name="Rectangle 4"/>
          <p:cNvSpPr>
            <a:spLocks noChangeArrowheads="1"/>
          </p:cNvSpPr>
          <p:nvPr/>
        </p:nvSpPr>
        <p:spPr bwMode="auto">
          <a:xfrm>
            <a:off x="646911" y="1166716"/>
            <a:ext cx="8375904" cy="2868094"/>
          </a:xfrm>
          <a:prstGeom prst="rect">
            <a:avLst/>
          </a:prstGeom>
          <a:noFill/>
          <a:ln w="28575">
            <a:noFill/>
            <a:miter lim="800000"/>
            <a:headEnd/>
            <a:tailEnd/>
          </a:ln>
        </p:spPr>
        <p:txBody>
          <a:bodyPr wrap="square" lIns="67866" tIns="33338" rIns="67866" bIns="33338">
            <a:spAutoFit/>
          </a:bodyPr>
          <a:lstStyle/>
          <a:p>
            <a:pPr marL="342900" indent="-342900" eaLnBrk="0" hangingPunct="0">
              <a:lnSpc>
                <a:spcPct val="110000"/>
              </a:lnSpc>
              <a:spcBef>
                <a:spcPts val="1200"/>
              </a:spcBef>
              <a:buFont typeface="Arial" panose="020B0604020202020204" pitchFamily="34" charset="0"/>
              <a:buChar char="•"/>
            </a:pPr>
            <a:r>
              <a:rPr kumimoji="1" lang="zh-CN" altLang="en-US" sz="2000" dirty="0" smtClean="0">
                <a:latin typeface="+mj-ea"/>
                <a:ea typeface="+mj-ea"/>
              </a:rPr>
              <a:t>是</a:t>
            </a:r>
            <a:r>
              <a:rPr kumimoji="1" lang="zh-CN" altLang="en-US" sz="2000" dirty="0">
                <a:latin typeface="+mj-ea"/>
                <a:ea typeface="+mj-ea"/>
              </a:rPr>
              <a:t>在对软件进行分析、检查和审阅，不实际运行被测试的软件。</a:t>
            </a:r>
          </a:p>
          <a:p>
            <a:pPr marL="342900" indent="-342900" eaLnBrk="0" hangingPunct="0">
              <a:lnSpc>
                <a:spcPct val="110000"/>
              </a:lnSpc>
              <a:spcBef>
                <a:spcPts val="1200"/>
              </a:spcBef>
              <a:buFont typeface="Arial" panose="020B0604020202020204" pitchFamily="34" charset="0"/>
              <a:buChar char="•"/>
            </a:pPr>
            <a:r>
              <a:rPr kumimoji="1" lang="zh-CN" altLang="en-US" sz="2000" dirty="0" smtClean="0">
                <a:latin typeface="+mj-ea"/>
                <a:ea typeface="+mj-ea"/>
              </a:rPr>
              <a:t>静态</a:t>
            </a:r>
            <a:r>
              <a:rPr kumimoji="1" lang="zh-CN" altLang="en-US" sz="2000" dirty="0">
                <a:latin typeface="+mj-ea"/>
                <a:ea typeface="+mj-ea"/>
              </a:rPr>
              <a:t>测试约可找出</a:t>
            </a:r>
            <a:r>
              <a:rPr kumimoji="1" lang="en-US" altLang="zh-CN" sz="2000" dirty="0">
                <a:latin typeface="+mj-ea"/>
                <a:ea typeface="+mj-ea"/>
              </a:rPr>
              <a:t>30</a:t>
            </a:r>
            <a:r>
              <a:rPr kumimoji="1" lang="zh-CN" altLang="en-US" sz="2000" dirty="0">
                <a:latin typeface="+mj-ea"/>
                <a:ea typeface="+mj-ea"/>
              </a:rPr>
              <a:t>～</a:t>
            </a:r>
            <a:r>
              <a:rPr kumimoji="1" lang="en-US" altLang="zh-CN" sz="2000" dirty="0">
                <a:latin typeface="+mj-ea"/>
                <a:ea typeface="+mj-ea"/>
              </a:rPr>
              <a:t>70%</a:t>
            </a:r>
            <a:r>
              <a:rPr kumimoji="1" lang="zh-CN" altLang="en-US" sz="2000" dirty="0">
                <a:latin typeface="+mj-ea"/>
                <a:ea typeface="+mj-ea"/>
              </a:rPr>
              <a:t>的逻辑设计错误。</a:t>
            </a:r>
            <a:endParaRPr kumimoji="1" lang="en-US" altLang="zh-CN" sz="2000" dirty="0">
              <a:latin typeface="+mj-ea"/>
              <a:ea typeface="+mj-ea"/>
            </a:endParaRPr>
          </a:p>
          <a:p>
            <a:pPr marL="342900" indent="-342900" eaLnBrk="0" hangingPunct="0">
              <a:lnSpc>
                <a:spcPct val="110000"/>
              </a:lnSpc>
              <a:spcBef>
                <a:spcPts val="1200"/>
              </a:spcBef>
              <a:buFont typeface="Arial" panose="020B0604020202020204" pitchFamily="34" charset="0"/>
              <a:buChar char="•"/>
            </a:pPr>
            <a:r>
              <a:rPr kumimoji="1" lang="zh-CN" altLang="en-US" sz="2000" dirty="0" smtClean="0">
                <a:latin typeface="+mj-ea"/>
                <a:ea typeface="+mj-ea"/>
              </a:rPr>
              <a:t>对</a:t>
            </a:r>
            <a:r>
              <a:rPr kumimoji="1" lang="zh-CN" altLang="en-US" sz="2000" dirty="0">
                <a:latin typeface="+mj-ea"/>
                <a:ea typeface="+mj-ea"/>
              </a:rPr>
              <a:t>需求规格说明书、软件设计说明书、源程序做检查和审阅。包括：</a:t>
            </a:r>
          </a:p>
          <a:p>
            <a:pPr marL="800100" lvl="1" indent="-342900" eaLnBrk="0" hangingPunct="0">
              <a:lnSpc>
                <a:spcPct val="110000"/>
              </a:lnSpc>
              <a:spcBef>
                <a:spcPts val="1200"/>
              </a:spcBef>
              <a:buClr>
                <a:srgbClr val="006600"/>
              </a:buClr>
              <a:buSzPct val="145000"/>
              <a:buFont typeface="Wingdings" panose="05000000000000000000" pitchFamily="2" charset="2"/>
              <a:buChar char="ü"/>
            </a:pPr>
            <a:r>
              <a:rPr kumimoji="1" lang="zh-CN" altLang="en-US" sz="2000" dirty="0">
                <a:latin typeface="+mj-ea"/>
                <a:ea typeface="+mj-ea"/>
              </a:rPr>
              <a:t>是否符合标准和规范；</a:t>
            </a:r>
          </a:p>
          <a:p>
            <a:pPr marL="800100" lvl="1" indent="-342900" eaLnBrk="0" hangingPunct="0">
              <a:lnSpc>
                <a:spcPct val="110000"/>
              </a:lnSpc>
              <a:spcBef>
                <a:spcPts val="1200"/>
              </a:spcBef>
              <a:buClr>
                <a:srgbClr val="006600"/>
              </a:buClr>
              <a:buSzPct val="145000"/>
              <a:buFont typeface="Wingdings" panose="05000000000000000000" pitchFamily="2" charset="2"/>
              <a:buChar char="ü"/>
            </a:pPr>
            <a:r>
              <a:rPr kumimoji="1" lang="zh-CN" altLang="en-US" sz="2000" dirty="0">
                <a:latin typeface="+mj-ea"/>
                <a:ea typeface="+mj-ea"/>
              </a:rPr>
              <a:t>通过结构分析、流图分析、符号执行指出软件缺陷。</a:t>
            </a:r>
            <a:endParaRPr kumimoji="1" lang="en-US" altLang="zh-CN" sz="2000" dirty="0">
              <a:latin typeface="+mj-ea"/>
              <a:ea typeface="+mj-ea"/>
            </a:endParaRPr>
          </a:p>
          <a:p>
            <a:pPr marL="342900" indent="-342900" eaLnBrk="0" hangingPunct="0">
              <a:lnSpc>
                <a:spcPct val="110000"/>
              </a:lnSpc>
              <a:spcBef>
                <a:spcPts val="1200"/>
              </a:spcBef>
              <a:buClr>
                <a:srgbClr val="006600"/>
              </a:buClr>
              <a:buSzPct val="145000"/>
              <a:buFont typeface="Arial" panose="020B0604020202020204" pitchFamily="34" charset="0"/>
              <a:buChar char="•"/>
            </a:pPr>
            <a:r>
              <a:rPr kumimoji="1" lang="zh-CN" altLang="en-US" sz="2000" dirty="0" smtClean="0">
                <a:latin typeface="+mj-ea"/>
                <a:ea typeface="+mj-ea"/>
              </a:rPr>
              <a:t>这种</a:t>
            </a:r>
            <a:r>
              <a:rPr kumimoji="1" lang="zh-CN" altLang="en-US" sz="2000" dirty="0">
                <a:latin typeface="+mj-ea"/>
                <a:ea typeface="+mj-ea"/>
              </a:rPr>
              <a:t>测试方法很大程度上取决于测试人员的经验，因此不做重点介绍。</a:t>
            </a:r>
          </a:p>
        </p:txBody>
      </p:sp>
    </p:spTree>
    <p:extLst>
      <p:ext uri="{BB962C8B-B14F-4D97-AF65-F5344CB8AC3E}">
        <p14:creationId xmlns:p14="http://schemas.microsoft.com/office/powerpoint/2010/main" val="14430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idx="1"/>
          </p:nvPr>
        </p:nvSpPr>
        <p:spPr>
          <a:xfrm>
            <a:off x="2880749" y="1197178"/>
            <a:ext cx="4575572" cy="3287584"/>
          </a:xfrm>
        </p:spPr>
        <p:txBody>
          <a:bodyPr/>
          <a:lstStyle/>
          <a:p>
            <a:pPr marL="342900" indent="-342900">
              <a:lnSpc>
                <a:spcPct val="120000"/>
              </a:lnSpc>
              <a:buFont typeface="+mj-lt"/>
              <a:buAutoNum type="arabicPeriod"/>
            </a:pPr>
            <a:r>
              <a:rPr lang="zh-CN" altLang="en-US" sz="2100" dirty="0"/>
              <a:t>什么是软件测试</a:t>
            </a:r>
            <a:r>
              <a:rPr lang="en-US" altLang="zh-CN" sz="2100" dirty="0"/>
              <a:t>?</a:t>
            </a:r>
          </a:p>
          <a:p>
            <a:pPr marL="342900" indent="-342900">
              <a:lnSpc>
                <a:spcPct val="120000"/>
              </a:lnSpc>
              <a:buFont typeface="+mj-lt"/>
              <a:buAutoNum type="arabicPeriod"/>
            </a:pPr>
            <a:r>
              <a:rPr lang="zh-CN" altLang="en-US" sz="2100" dirty="0"/>
              <a:t>测试的任务目标是什么</a:t>
            </a:r>
            <a:r>
              <a:rPr lang="en-US" altLang="zh-CN" sz="2100" dirty="0"/>
              <a:t>?</a:t>
            </a:r>
          </a:p>
          <a:p>
            <a:pPr marL="342900" indent="-342900">
              <a:lnSpc>
                <a:spcPct val="120000"/>
              </a:lnSpc>
              <a:buFont typeface="+mj-lt"/>
              <a:buAutoNum type="arabicPeriod"/>
            </a:pPr>
            <a:r>
              <a:rPr lang="zh-CN" altLang="en-US" sz="2100" dirty="0"/>
              <a:t>怎么样执行测试</a:t>
            </a:r>
            <a:r>
              <a:rPr lang="en-US" altLang="zh-CN" sz="2100" dirty="0"/>
              <a:t>?</a:t>
            </a:r>
          </a:p>
          <a:p>
            <a:pPr marL="342900" indent="-342900">
              <a:lnSpc>
                <a:spcPct val="120000"/>
              </a:lnSpc>
              <a:buFont typeface="+mj-lt"/>
              <a:buAutoNum type="arabicPeriod"/>
            </a:pPr>
            <a:r>
              <a:rPr lang="zh-CN" altLang="en-US" sz="2100" dirty="0"/>
              <a:t>测试时需要注意什么？提交什么</a:t>
            </a:r>
            <a:r>
              <a:rPr lang="en-US" altLang="zh-CN" sz="2100" dirty="0"/>
              <a:t>?</a:t>
            </a:r>
          </a:p>
          <a:p>
            <a:pPr marL="342900" indent="-342900">
              <a:lnSpc>
                <a:spcPct val="120000"/>
              </a:lnSpc>
              <a:buFont typeface="+mj-lt"/>
              <a:buAutoNum type="arabicPeriod"/>
            </a:pPr>
            <a:r>
              <a:rPr lang="zh-CN" altLang="en-US" sz="2100" dirty="0"/>
              <a:t>如何设计测试用例？</a:t>
            </a:r>
            <a:endParaRPr lang="en-US" altLang="zh-CN" sz="2100" dirty="0"/>
          </a:p>
          <a:p>
            <a:pPr marL="342900" indent="-342900">
              <a:lnSpc>
                <a:spcPct val="120000"/>
              </a:lnSpc>
              <a:buFont typeface="+mj-lt"/>
              <a:buAutoNum type="arabicPeriod"/>
            </a:pPr>
            <a:r>
              <a:rPr lang="zh-CN" altLang="en-US" sz="2100" dirty="0"/>
              <a:t>如何书写测试报告？</a:t>
            </a:r>
            <a:endParaRPr lang="en-US" altLang="zh-CN" sz="2100" dirty="0"/>
          </a:p>
        </p:txBody>
      </p:sp>
      <p:sp>
        <p:nvSpPr>
          <p:cNvPr id="113666" name="Rectangle 2"/>
          <p:cNvSpPr>
            <a:spLocks noGrp="1" noChangeArrowheads="1"/>
          </p:cNvSpPr>
          <p:nvPr>
            <p:ph type="title"/>
          </p:nvPr>
        </p:nvSpPr>
        <p:spPr/>
        <p:txBody>
          <a:bodyPr/>
          <a:lstStyle/>
          <a:p>
            <a:r>
              <a:rPr lang="zh-CN" altLang="en-US" dirty="0" smtClean="0"/>
              <a:t>本节课要</a:t>
            </a:r>
            <a:r>
              <a:rPr lang="zh-CN" altLang="en-US" dirty="0"/>
              <a:t>达到的目标</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4</a:t>
            </a:fld>
            <a:endParaRPr lang="zh-CN" altLang="en-US" dirty="0"/>
          </a:p>
        </p:txBody>
      </p:sp>
      <p:pic>
        <p:nvPicPr>
          <p:cNvPr id="5" name="Picture 2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94321" y="1823741"/>
            <a:ext cx="1259498" cy="2221706"/>
          </a:xfrm>
          <a:prstGeom prst="rect">
            <a:avLst/>
          </a:prstGeom>
          <a:noFill/>
          <a:ln w="9525">
            <a:noFill/>
            <a:miter lim="800000"/>
            <a:headEnd/>
            <a:tailEnd/>
          </a:ln>
        </p:spPr>
      </p:pic>
      <p:sp>
        <p:nvSpPr>
          <p:cNvPr id="3" name="日期占位符 2"/>
          <p:cNvSpPr>
            <a:spLocks noGrp="1"/>
          </p:cNvSpPr>
          <p:nvPr>
            <p:ph type="dt" sz="half" idx="10"/>
          </p:nvPr>
        </p:nvSpPr>
        <p:spPr/>
        <p:txBody>
          <a:bodyPr/>
          <a:lstStyle/>
          <a:p>
            <a:fld id="{19F62477-AD60-43AB-9B2D-DE37CE7B95E9}"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80501921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新魏" pitchFamily="2" charset="-122"/>
              </a:rPr>
              <a:t>动态测试</a:t>
            </a:r>
            <a:endParaRPr lang="zh-CN" altLang="en-US" dirty="0"/>
          </a:p>
        </p:txBody>
      </p:sp>
      <p:sp>
        <p:nvSpPr>
          <p:cNvPr id="4" name="日期占位符 3"/>
          <p:cNvSpPr>
            <a:spLocks noGrp="1"/>
          </p:cNvSpPr>
          <p:nvPr>
            <p:ph type="dt" sz="half" idx="10"/>
          </p:nvPr>
        </p:nvSpPr>
        <p:spPr/>
        <p:txBody>
          <a:bodyPr/>
          <a:lstStyle/>
          <a:p>
            <a:fld id="{65055368-E09C-42BE-8F72-814BC9037E8F}"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A09E2F8F-01C0-4938-8E73-D4546B4CE846}" type="slidenum">
              <a:rPr lang="zh-CN" altLang="en-US"/>
              <a:pPr>
                <a:defRPr/>
              </a:pPr>
              <a:t>40</a:t>
            </a:fld>
            <a:endParaRPr lang="en-US" altLang="zh-CN"/>
          </a:p>
        </p:txBody>
      </p:sp>
      <p:sp>
        <p:nvSpPr>
          <p:cNvPr id="58371" name="Rectangle 4"/>
          <p:cNvSpPr>
            <a:spLocks noChangeArrowheads="1"/>
          </p:cNvSpPr>
          <p:nvPr/>
        </p:nvSpPr>
        <p:spPr bwMode="auto">
          <a:xfrm>
            <a:off x="804315" y="1045510"/>
            <a:ext cx="7921127" cy="2431051"/>
          </a:xfrm>
          <a:prstGeom prst="rect">
            <a:avLst/>
          </a:prstGeom>
          <a:noFill/>
          <a:ln w="28575">
            <a:noFill/>
            <a:miter lim="800000"/>
            <a:headEnd/>
            <a:tailEnd/>
          </a:ln>
        </p:spPr>
        <p:txBody>
          <a:bodyPr wrap="square" lIns="67866" tIns="33338" rIns="67866" bIns="33338">
            <a:spAutoFit/>
          </a:bodyPr>
          <a:lstStyle/>
          <a:p>
            <a:pPr marL="257175" indent="-257175" eaLnBrk="0" hangingPunct="0">
              <a:lnSpc>
                <a:spcPct val="120000"/>
              </a:lnSpc>
              <a:spcBef>
                <a:spcPts val="1200"/>
              </a:spcBef>
              <a:buFont typeface="Arial" panose="020B0604020202020204" pitchFamily="34" charset="0"/>
              <a:buChar char="•"/>
            </a:pPr>
            <a:r>
              <a:rPr kumimoji="1" lang="zh-CN" altLang="en-US" sz="2100" dirty="0" smtClean="0">
                <a:latin typeface="+mj-ea"/>
                <a:ea typeface="+mj-ea"/>
              </a:rPr>
              <a:t>动态测试：通过</a:t>
            </a:r>
            <a:r>
              <a:rPr kumimoji="1" lang="zh-CN" altLang="en-US" sz="2100" dirty="0">
                <a:latin typeface="+mj-ea"/>
                <a:ea typeface="+mj-ea"/>
              </a:rPr>
              <a:t>输入数据，运行软件，观察执行状态和结果，来检验软件的动态行为和运行结果的正确性。</a:t>
            </a:r>
          </a:p>
          <a:p>
            <a:pPr marL="257175" indent="-257175">
              <a:lnSpc>
                <a:spcPct val="120000"/>
              </a:lnSpc>
              <a:spcBef>
                <a:spcPts val="1200"/>
              </a:spcBef>
              <a:buFont typeface="Arial" panose="020B0604020202020204" pitchFamily="34" charset="0"/>
              <a:buChar char="•"/>
            </a:pPr>
            <a:r>
              <a:rPr kumimoji="1" lang="zh-CN" altLang="en-US" sz="2100" dirty="0">
                <a:latin typeface="+mj-ea"/>
                <a:ea typeface="+mj-ea"/>
              </a:rPr>
              <a:t>动态测试的两个基本要素：</a:t>
            </a:r>
          </a:p>
          <a:p>
            <a:pPr marL="685800" lvl="1" indent="-342900">
              <a:lnSpc>
                <a:spcPct val="120000"/>
              </a:lnSpc>
              <a:spcBef>
                <a:spcPts val="1200"/>
              </a:spcBef>
              <a:buClr>
                <a:srgbClr val="2E6000"/>
              </a:buClr>
              <a:buSzPct val="145000"/>
              <a:buFont typeface="Wingdings" panose="05000000000000000000" pitchFamily="2" charset="2"/>
              <a:buChar char="ü"/>
            </a:pPr>
            <a:r>
              <a:rPr kumimoji="1" lang="zh-CN" altLang="en-US" sz="2000" dirty="0">
                <a:latin typeface="+mj-ea"/>
                <a:ea typeface="+mj-ea"/>
              </a:rPr>
              <a:t>被测试程序</a:t>
            </a:r>
          </a:p>
          <a:p>
            <a:pPr marL="685800" lvl="1" indent="-342900">
              <a:lnSpc>
                <a:spcPct val="120000"/>
              </a:lnSpc>
              <a:spcBef>
                <a:spcPts val="1200"/>
              </a:spcBef>
              <a:buClr>
                <a:srgbClr val="2E6000"/>
              </a:buClr>
              <a:buSzPct val="145000"/>
              <a:buFont typeface="Wingdings" panose="05000000000000000000" pitchFamily="2" charset="2"/>
              <a:buChar char="ü"/>
            </a:pPr>
            <a:r>
              <a:rPr kumimoji="1" lang="zh-CN" altLang="en-US" sz="2000" dirty="0">
                <a:latin typeface="+mj-ea"/>
                <a:ea typeface="+mj-ea"/>
              </a:rPr>
              <a:t>测试数据（测试用例）</a:t>
            </a:r>
          </a:p>
        </p:txBody>
      </p:sp>
      <p:sp>
        <p:nvSpPr>
          <p:cNvPr id="5" name="圆角矩形标注 4"/>
          <p:cNvSpPr/>
          <p:nvPr/>
        </p:nvSpPr>
        <p:spPr>
          <a:xfrm>
            <a:off x="4764879" y="2038120"/>
            <a:ext cx="3795227" cy="2500829"/>
          </a:xfrm>
          <a:prstGeom prst="wedgeRoundRectCallout">
            <a:avLst>
              <a:gd name="adj1" fmla="val -66754"/>
              <a:gd name="adj2" fmla="val -2647"/>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defRPr/>
            </a:pPr>
            <a:r>
              <a:rPr lang="zh-CN" altLang="en-US" dirty="0">
                <a:solidFill>
                  <a:schemeClr val="tx1"/>
                </a:solidFill>
                <a:latin typeface="+mj-ea"/>
                <a:ea typeface="+mj-ea"/>
              </a:rPr>
              <a:t>测试用例</a:t>
            </a:r>
            <a:r>
              <a:rPr lang="en-US" altLang="zh-CN" dirty="0">
                <a:solidFill>
                  <a:schemeClr val="tx1"/>
                </a:solidFill>
                <a:latin typeface="+mj-ea"/>
                <a:ea typeface="+mj-ea"/>
              </a:rPr>
              <a:t>ID</a:t>
            </a:r>
          </a:p>
          <a:p>
            <a:pPr>
              <a:defRPr/>
            </a:pPr>
            <a:r>
              <a:rPr lang="zh-CN" altLang="en-US" dirty="0">
                <a:solidFill>
                  <a:schemeClr val="tx1"/>
                </a:solidFill>
                <a:latin typeface="+mj-ea"/>
                <a:ea typeface="+mj-ea"/>
              </a:rPr>
              <a:t>目的</a:t>
            </a:r>
            <a:endParaRPr lang="en-US" altLang="zh-CN" dirty="0">
              <a:solidFill>
                <a:schemeClr val="tx1"/>
              </a:solidFill>
              <a:latin typeface="+mj-ea"/>
              <a:ea typeface="+mj-ea"/>
            </a:endParaRPr>
          </a:p>
          <a:p>
            <a:pPr>
              <a:defRPr/>
            </a:pPr>
            <a:r>
              <a:rPr lang="zh-CN" altLang="en-US" dirty="0">
                <a:solidFill>
                  <a:schemeClr val="tx1"/>
                </a:solidFill>
                <a:latin typeface="+mj-ea"/>
                <a:ea typeface="+mj-ea"/>
              </a:rPr>
              <a:t>前提</a:t>
            </a:r>
            <a:endParaRPr lang="en-US" altLang="zh-CN" dirty="0">
              <a:solidFill>
                <a:schemeClr val="tx1"/>
              </a:solidFill>
              <a:latin typeface="+mj-ea"/>
              <a:ea typeface="+mj-ea"/>
            </a:endParaRPr>
          </a:p>
          <a:p>
            <a:pPr>
              <a:defRPr/>
            </a:pPr>
            <a:r>
              <a:rPr lang="zh-CN" altLang="en-US" dirty="0">
                <a:solidFill>
                  <a:schemeClr val="tx1"/>
                </a:solidFill>
                <a:latin typeface="+mj-ea"/>
                <a:ea typeface="+mj-ea"/>
              </a:rPr>
              <a:t>输入</a:t>
            </a:r>
            <a:endParaRPr lang="en-US" altLang="zh-CN" dirty="0">
              <a:solidFill>
                <a:schemeClr val="tx1"/>
              </a:solidFill>
              <a:latin typeface="+mj-ea"/>
              <a:ea typeface="+mj-ea"/>
            </a:endParaRPr>
          </a:p>
          <a:p>
            <a:pPr>
              <a:defRPr/>
            </a:pPr>
            <a:r>
              <a:rPr lang="zh-CN" altLang="en-US" dirty="0">
                <a:solidFill>
                  <a:schemeClr val="tx1"/>
                </a:solidFill>
                <a:latin typeface="+mj-ea"/>
                <a:ea typeface="+mj-ea"/>
              </a:rPr>
              <a:t>预期输出</a:t>
            </a:r>
            <a:endParaRPr lang="en-US" altLang="zh-CN" dirty="0">
              <a:solidFill>
                <a:schemeClr val="tx1"/>
              </a:solidFill>
              <a:latin typeface="+mj-ea"/>
              <a:ea typeface="+mj-ea"/>
            </a:endParaRPr>
          </a:p>
          <a:p>
            <a:pPr>
              <a:defRPr/>
            </a:pPr>
            <a:r>
              <a:rPr lang="zh-CN" altLang="en-US" dirty="0">
                <a:solidFill>
                  <a:schemeClr val="tx1"/>
                </a:solidFill>
                <a:latin typeface="+mj-ea"/>
                <a:ea typeface="+mj-ea"/>
              </a:rPr>
              <a:t>后果</a:t>
            </a:r>
            <a:endParaRPr lang="en-US" altLang="zh-CN" dirty="0">
              <a:solidFill>
                <a:schemeClr val="tx1"/>
              </a:solidFill>
              <a:latin typeface="+mj-ea"/>
              <a:ea typeface="+mj-ea"/>
            </a:endParaRPr>
          </a:p>
          <a:p>
            <a:pPr>
              <a:defRPr/>
            </a:pPr>
            <a:r>
              <a:rPr lang="zh-CN" altLang="en-US" dirty="0">
                <a:solidFill>
                  <a:schemeClr val="tx1"/>
                </a:solidFill>
                <a:latin typeface="+mj-ea"/>
                <a:ea typeface="+mj-ea"/>
              </a:rPr>
              <a:t>执行历史</a:t>
            </a:r>
            <a:endParaRPr lang="en-US" altLang="zh-CN" dirty="0">
              <a:solidFill>
                <a:schemeClr val="tx1"/>
              </a:solidFill>
              <a:latin typeface="+mj-ea"/>
              <a:ea typeface="+mj-ea"/>
            </a:endParaRPr>
          </a:p>
          <a:p>
            <a:pPr>
              <a:defRPr/>
            </a:pPr>
            <a:r>
              <a:rPr lang="zh-CN" altLang="en-US" dirty="0">
                <a:solidFill>
                  <a:schemeClr val="tx1"/>
                </a:solidFill>
                <a:latin typeface="+mj-ea"/>
                <a:ea typeface="+mj-ea"/>
              </a:rPr>
              <a:t>日期     结果    版本    执行人</a:t>
            </a:r>
            <a:endParaRPr lang="en-US" altLang="zh-CN" dirty="0">
              <a:solidFill>
                <a:schemeClr val="tx1"/>
              </a:solidFill>
              <a:latin typeface="+mj-ea"/>
              <a:ea typeface="+mj-ea"/>
            </a:endParaRPr>
          </a:p>
        </p:txBody>
      </p:sp>
    </p:spTree>
    <p:extLst>
      <p:ext uri="{BB962C8B-B14F-4D97-AF65-F5344CB8AC3E}">
        <p14:creationId xmlns:p14="http://schemas.microsoft.com/office/powerpoint/2010/main" val="27236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测试用例</a:t>
            </a:r>
            <a:endParaRPr lang="zh-CN" altLang="en-US" dirty="0"/>
          </a:p>
        </p:txBody>
      </p:sp>
      <p:sp>
        <p:nvSpPr>
          <p:cNvPr id="2" name="文本占位符 1"/>
          <p:cNvSpPr>
            <a:spLocks noGrp="1"/>
          </p:cNvSpPr>
          <p:nvPr>
            <p:ph idx="1"/>
          </p:nvPr>
        </p:nvSpPr>
        <p:spPr>
          <a:xfrm>
            <a:off x="768096" y="937543"/>
            <a:ext cx="7913196" cy="3806854"/>
          </a:xfrm>
        </p:spPr>
        <p:txBody>
          <a:bodyPr>
            <a:normAutofit/>
          </a:bodyPr>
          <a:lstStyle/>
          <a:p>
            <a:pPr marL="342900" indent="-342900">
              <a:lnSpc>
                <a:spcPct val="100000"/>
              </a:lnSpc>
              <a:spcBef>
                <a:spcPts val="900"/>
              </a:spcBef>
            </a:pPr>
            <a:r>
              <a:rPr lang="zh-CN" altLang="en-US" sz="2000" dirty="0"/>
              <a:t>测试用例（</a:t>
            </a:r>
            <a:r>
              <a:rPr lang="en-US" altLang="zh-CN" sz="2000" dirty="0"/>
              <a:t>Test Case</a:t>
            </a:r>
            <a:r>
              <a:rPr lang="zh-CN" altLang="en-US" sz="2000" dirty="0"/>
              <a:t>）是为某个特殊目标而编制的一组测试输入、执行条件以及预期结果，以便测试某个程序路径或核实是否满足某个特定需求。 </a:t>
            </a:r>
          </a:p>
          <a:p>
            <a:pPr marL="342900" indent="-342900">
              <a:lnSpc>
                <a:spcPct val="100000"/>
              </a:lnSpc>
              <a:spcBef>
                <a:spcPts val="900"/>
              </a:spcBef>
            </a:pPr>
            <a:r>
              <a:rPr lang="zh-CN" altLang="en-US" sz="2000" dirty="0"/>
              <a:t>测试用例目前没有经典的定义，比较通常的说法是：指对一项特定的软件产品进行</a:t>
            </a:r>
            <a:r>
              <a:rPr lang="zh-CN" altLang="en-US" sz="2000" dirty="0">
                <a:solidFill>
                  <a:srgbClr val="FF0000"/>
                </a:solidFill>
              </a:rPr>
              <a:t>测试任务的描述</a:t>
            </a:r>
            <a:r>
              <a:rPr lang="zh-CN" altLang="en-US" sz="2000" dirty="0"/>
              <a:t>，体现测试方案、方法、技术和策略。</a:t>
            </a:r>
            <a:endParaRPr lang="en-US" altLang="zh-CN" sz="2000" dirty="0"/>
          </a:p>
          <a:p>
            <a:pPr marL="342900" indent="-342900">
              <a:lnSpc>
                <a:spcPct val="100000"/>
              </a:lnSpc>
              <a:spcBef>
                <a:spcPts val="900"/>
              </a:spcBef>
            </a:pPr>
            <a:r>
              <a:rPr lang="zh-CN" altLang="en-US" sz="2000" dirty="0">
                <a:solidFill>
                  <a:srgbClr val="FF0000"/>
                </a:solidFill>
              </a:rPr>
              <a:t>内容包括：</a:t>
            </a:r>
            <a:r>
              <a:rPr lang="zh-CN" altLang="en-US" sz="2000" dirty="0"/>
              <a:t>测试目标、测试环境、输入数据、测试步骤、预期结果、测试脚本等，并形成文档。 </a:t>
            </a:r>
          </a:p>
          <a:p>
            <a:pPr marL="342900" indent="-342900">
              <a:lnSpc>
                <a:spcPct val="100000"/>
              </a:lnSpc>
              <a:spcBef>
                <a:spcPts val="900"/>
              </a:spcBef>
            </a:pPr>
            <a:r>
              <a:rPr lang="zh-CN" altLang="en-US" sz="2000" dirty="0"/>
              <a:t>不同类别的软件，测试用例是不同的。</a:t>
            </a:r>
          </a:p>
          <a:p>
            <a:pPr marL="342900" indent="-342900">
              <a:lnSpc>
                <a:spcPct val="100000"/>
              </a:lnSpc>
              <a:spcBef>
                <a:spcPts val="900"/>
              </a:spcBef>
            </a:pPr>
            <a:r>
              <a:rPr lang="zh-CN" altLang="en-US" sz="2000" dirty="0"/>
              <a:t>三个要素：</a:t>
            </a:r>
            <a:r>
              <a:rPr lang="zh-CN" altLang="en-US" sz="2000" dirty="0">
                <a:solidFill>
                  <a:srgbClr val="FF0000"/>
                </a:solidFill>
              </a:rPr>
              <a:t>前提条件和操作步骤</a:t>
            </a:r>
            <a:r>
              <a:rPr lang="zh-CN" altLang="en-US" sz="2000" dirty="0"/>
              <a:t>、</a:t>
            </a:r>
            <a:r>
              <a:rPr lang="zh-CN" altLang="en-US" sz="2000" dirty="0">
                <a:solidFill>
                  <a:srgbClr val="FF0000"/>
                </a:solidFill>
              </a:rPr>
              <a:t>预期结果</a:t>
            </a:r>
            <a:r>
              <a:rPr lang="zh-CN" altLang="en-US" sz="2000" dirty="0"/>
              <a:t>、</a:t>
            </a:r>
            <a:r>
              <a:rPr lang="zh-CN" altLang="en-US" sz="2000" dirty="0">
                <a:solidFill>
                  <a:srgbClr val="FF0000"/>
                </a:solidFill>
              </a:rPr>
              <a:t>实际结果</a:t>
            </a:r>
            <a:r>
              <a:rPr lang="zh-CN" altLang="en-US" sz="2000" dirty="0"/>
              <a:t>。</a:t>
            </a:r>
          </a:p>
        </p:txBody>
      </p:sp>
      <p:sp>
        <p:nvSpPr>
          <p:cNvPr id="3" name="日期占位符 2"/>
          <p:cNvSpPr>
            <a:spLocks noGrp="1"/>
          </p:cNvSpPr>
          <p:nvPr>
            <p:ph type="dt" sz="half" idx="10"/>
          </p:nvPr>
        </p:nvSpPr>
        <p:spPr/>
        <p:txBody>
          <a:bodyPr/>
          <a:lstStyle/>
          <a:p>
            <a:fld id="{196BA399-40CA-4FC9-A4C7-898E1B95AA48}"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41</a:t>
            </a:fld>
            <a:endParaRPr lang="zh-CN" altLang="en-US" dirty="0"/>
          </a:p>
        </p:txBody>
      </p:sp>
    </p:spTree>
    <p:extLst>
      <p:ext uri="{BB962C8B-B14F-4D97-AF65-F5344CB8AC3E}">
        <p14:creationId xmlns:p14="http://schemas.microsoft.com/office/powerpoint/2010/main" val="2450486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动态测试</a:t>
            </a:r>
            <a:r>
              <a:rPr lang="zh-CN" altLang="en-US" dirty="0" smtClean="0"/>
              <a:t>方法</a:t>
            </a:r>
            <a:endParaRPr lang="zh-CN" altLang="en-US" dirty="0"/>
          </a:p>
        </p:txBody>
      </p:sp>
      <p:sp>
        <p:nvSpPr>
          <p:cNvPr id="4" name="文本占位符 3"/>
          <p:cNvSpPr>
            <a:spLocks noGrp="1"/>
          </p:cNvSpPr>
          <p:nvPr>
            <p:ph idx="1"/>
          </p:nvPr>
        </p:nvSpPr>
        <p:spPr>
          <a:xfrm>
            <a:off x="768097" y="925167"/>
            <a:ext cx="7832833" cy="3503614"/>
          </a:xfrm>
        </p:spPr>
        <p:txBody>
          <a:bodyPr>
            <a:noAutofit/>
          </a:bodyPr>
          <a:lstStyle/>
          <a:p>
            <a:pPr marL="0" indent="0">
              <a:lnSpc>
                <a:spcPct val="115000"/>
              </a:lnSpc>
              <a:spcBef>
                <a:spcPts val="0"/>
              </a:spcBef>
              <a:buClrTx/>
              <a:buSzTx/>
              <a:buNone/>
            </a:pPr>
            <a:r>
              <a:rPr kumimoji="1" lang="en-US" altLang="zh-CN" sz="2400" dirty="0"/>
              <a:t> (1) </a:t>
            </a:r>
            <a:r>
              <a:rPr kumimoji="1" lang="zh-CN" altLang="en-US" sz="2400" dirty="0"/>
              <a:t>选取定义域有效值</a:t>
            </a:r>
            <a:r>
              <a:rPr kumimoji="1" lang="en-US" altLang="zh-CN" sz="2400" dirty="0"/>
              <a:t>,</a:t>
            </a:r>
            <a:r>
              <a:rPr kumimoji="1" lang="zh-CN" altLang="en-US" sz="2400" dirty="0"/>
              <a:t>或定义域外无效值；</a:t>
            </a:r>
          </a:p>
          <a:p>
            <a:pPr marL="0" indent="0">
              <a:lnSpc>
                <a:spcPct val="115000"/>
              </a:lnSpc>
              <a:spcBef>
                <a:spcPts val="0"/>
              </a:spcBef>
              <a:buClrTx/>
              <a:buSzTx/>
              <a:buNone/>
            </a:pPr>
            <a:r>
              <a:rPr kumimoji="1" lang="en-US" altLang="zh-CN" sz="2400" dirty="0"/>
              <a:t> (2) </a:t>
            </a:r>
            <a:r>
              <a:rPr kumimoji="1" lang="zh-CN" altLang="en-US" sz="2400" dirty="0"/>
              <a:t>对已选取值决定</a:t>
            </a:r>
            <a:r>
              <a:rPr kumimoji="1" lang="zh-CN" altLang="en-US" sz="2400" dirty="0">
                <a:solidFill>
                  <a:srgbClr val="FF0000"/>
                </a:solidFill>
              </a:rPr>
              <a:t>预期的结果</a:t>
            </a:r>
            <a:r>
              <a:rPr kumimoji="1" lang="zh-CN" altLang="en-US" sz="2400" dirty="0"/>
              <a:t>；</a:t>
            </a:r>
          </a:p>
          <a:p>
            <a:pPr marL="0" indent="0">
              <a:lnSpc>
                <a:spcPct val="115000"/>
              </a:lnSpc>
              <a:spcBef>
                <a:spcPts val="0"/>
              </a:spcBef>
              <a:buClrTx/>
              <a:buSzTx/>
              <a:buNone/>
            </a:pPr>
            <a:r>
              <a:rPr kumimoji="1" lang="en-US" altLang="zh-CN" sz="2400" dirty="0"/>
              <a:t> (3) </a:t>
            </a:r>
            <a:r>
              <a:rPr kumimoji="1" lang="zh-CN" altLang="en-US" sz="2400" dirty="0"/>
              <a:t>用选取值执行程序；</a:t>
            </a:r>
          </a:p>
          <a:p>
            <a:pPr marL="0" indent="0">
              <a:lnSpc>
                <a:spcPct val="115000"/>
              </a:lnSpc>
              <a:spcBef>
                <a:spcPts val="0"/>
              </a:spcBef>
              <a:buClrTx/>
              <a:buSzTx/>
              <a:buNone/>
            </a:pPr>
            <a:r>
              <a:rPr kumimoji="1" lang="en-US" altLang="zh-CN" sz="2400" dirty="0"/>
              <a:t> (4) </a:t>
            </a:r>
            <a:r>
              <a:rPr kumimoji="1" lang="zh-CN" altLang="en-US" sz="2400" dirty="0">
                <a:solidFill>
                  <a:srgbClr val="FF0000"/>
                </a:solidFill>
              </a:rPr>
              <a:t>执行结果</a:t>
            </a:r>
            <a:r>
              <a:rPr kumimoji="1" lang="zh-CN" altLang="en-US" sz="2400" dirty="0"/>
              <a:t>与</a:t>
            </a:r>
            <a:r>
              <a:rPr kumimoji="1" lang="zh-CN" altLang="en-US" sz="2400" dirty="0">
                <a:solidFill>
                  <a:srgbClr val="FF0000"/>
                </a:solidFill>
              </a:rPr>
              <a:t>预期的结果</a:t>
            </a:r>
            <a:r>
              <a:rPr kumimoji="1" lang="zh-CN" altLang="en-US" sz="2400" dirty="0"/>
              <a:t>相比</a:t>
            </a:r>
            <a:r>
              <a:rPr kumimoji="1" lang="en-US" altLang="zh-CN" sz="2400" dirty="0"/>
              <a:t>,</a:t>
            </a:r>
            <a:r>
              <a:rPr kumimoji="1" lang="zh-CN" altLang="en-US" sz="2400" dirty="0"/>
              <a:t>不吻合则程序有错</a:t>
            </a:r>
            <a:r>
              <a:rPr kumimoji="1" lang="zh-CN" altLang="en-US" sz="2400" dirty="0" smtClean="0"/>
              <a:t>。</a:t>
            </a:r>
            <a:endParaRPr lang="en-US" altLang="zh-CN" sz="2400" dirty="0"/>
          </a:p>
          <a:p>
            <a:pPr marL="0" indent="0">
              <a:lnSpc>
                <a:spcPct val="115000"/>
              </a:lnSpc>
              <a:spcBef>
                <a:spcPts val="0"/>
              </a:spcBef>
              <a:buClrTx/>
              <a:buSzTx/>
              <a:buNone/>
            </a:pPr>
            <a:endParaRPr lang="en-US" altLang="zh-CN" sz="2400" dirty="0"/>
          </a:p>
          <a:p>
            <a:pPr marL="342900" indent="-342900">
              <a:lnSpc>
                <a:spcPct val="115000"/>
              </a:lnSpc>
              <a:spcBef>
                <a:spcPts val="0"/>
              </a:spcBef>
              <a:buClrTx/>
              <a:buSzTx/>
            </a:pPr>
            <a:r>
              <a:rPr lang="zh-CN" altLang="en-US" sz="2400" dirty="0">
                <a:solidFill>
                  <a:schemeClr val="tx2"/>
                </a:solidFill>
              </a:rPr>
              <a:t>一个好的测试人员，不会单纯发现</a:t>
            </a:r>
            <a:r>
              <a:rPr lang="en-US" altLang="zh-CN" sz="2400" dirty="0">
                <a:solidFill>
                  <a:schemeClr val="tx2"/>
                </a:solidFill>
              </a:rPr>
              <a:t>bug</a:t>
            </a:r>
            <a:r>
              <a:rPr lang="zh-CN" altLang="en-US" sz="2400" dirty="0">
                <a:solidFill>
                  <a:schemeClr val="tx2"/>
                </a:solidFill>
              </a:rPr>
              <a:t>就可以了，最好能够帮助开发人员定位</a:t>
            </a:r>
            <a:r>
              <a:rPr lang="en-US" altLang="zh-CN" sz="2400" dirty="0">
                <a:solidFill>
                  <a:schemeClr val="tx2"/>
                </a:solidFill>
              </a:rPr>
              <a:t>bug</a:t>
            </a:r>
            <a:r>
              <a:rPr lang="zh-CN" altLang="en-US" sz="2400" dirty="0">
                <a:solidFill>
                  <a:schemeClr val="tx2"/>
                </a:solidFill>
              </a:rPr>
              <a:t>，重复</a:t>
            </a:r>
            <a:r>
              <a:rPr lang="en-US" altLang="zh-CN" sz="2400" dirty="0">
                <a:solidFill>
                  <a:schemeClr val="tx2"/>
                </a:solidFill>
              </a:rPr>
              <a:t>bug</a:t>
            </a:r>
            <a:r>
              <a:rPr lang="zh-CN" altLang="en-US" sz="2400" dirty="0">
                <a:solidFill>
                  <a:schemeClr val="tx2"/>
                </a:solidFill>
              </a:rPr>
              <a:t>，发现</a:t>
            </a:r>
            <a:r>
              <a:rPr lang="en-US" altLang="zh-CN" sz="2400" dirty="0">
                <a:solidFill>
                  <a:schemeClr val="tx2"/>
                </a:solidFill>
              </a:rPr>
              <a:t>bug</a:t>
            </a:r>
            <a:r>
              <a:rPr lang="zh-CN" altLang="en-US" sz="2400" dirty="0">
                <a:solidFill>
                  <a:schemeClr val="tx2"/>
                </a:solidFill>
              </a:rPr>
              <a:t>出现的规律。</a:t>
            </a:r>
          </a:p>
        </p:txBody>
      </p:sp>
      <p:sp>
        <p:nvSpPr>
          <p:cNvPr id="3" name="日期占位符 2"/>
          <p:cNvSpPr>
            <a:spLocks noGrp="1"/>
          </p:cNvSpPr>
          <p:nvPr>
            <p:ph type="dt" sz="half" idx="10"/>
          </p:nvPr>
        </p:nvSpPr>
        <p:spPr/>
        <p:txBody>
          <a:bodyPr/>
          <a:lstStyle/>
          <a:p>
            <a:fld id="{5180F148-9004-4995-8228-C9A0112C6CFB}"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42</a:t>
            </a:fld>
            <a:endParaRPr lang="zh-CN" altLang="en-US" dirty="0"/>
          </a:p>
        </p:txBody>
      </p:sp>
    </p:spTree>
    <p:extLst>
      <p:ext uri="{BB962C8B-B14F-4D97-AF65-F5344CB8AC3E}">
        <p14:creationId xmlns:p14="http://schemas.microsoft.com/office/powerpoint/2010/main" val="241882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up)">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动态测试</a:t>
            </a:r>
            <a:r>
              <a:rPr lang="zh-CN" altLang="en-US" dirty="0" smtClean="0"/>
              <a:t>技术</a:t>
            </a:r>
            <a:endParaRPr lang="zh-CN" altLang="en-US" dirty="0"/>
          </a:p>
        </p:txBody>
      </p:sp>
      <p:sp>
        <p:nvSpPr>
          <p:cNvPr id="6" name="日期占位符 5"/>
          <p:cNvSpPr>
            <a:spLocks noGrp="1"/>
          </p:cNvSpPr>
          <p:nvPr>
            <p:ph type="dt" sz="half" idx="10"/>
          </p:nvPr>
        </p:nvSpPr>
        <p:spPr/>
        <p:txBody>
          <a:bodyPr/>
          <a:lstStyle/>
          <a:p>
            <a:fld id="{8A6469D3-1973-4845-81B9-1FE76F70E4E3}" type="datetime1">
              <a:rPr lang="zh-CN" altLang="en-US" smtClean="0"/>
              <a:t>2020/6/17</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10" name="灯片编号占位符 5"/>
          <p:cNvSpPr>
            <a:spLocks noGrp="1"/>
          </p:cNvSpPr>
          <p:nvPr>
            <p:ph type="sldNum" sz="quarter" idx="12"/>
          </p:nvPr>
        </p:nvSpPr>
        <p:spPr/>
        <p:txBody>
          <a:bodyPr/>
          <a:lstStyle/>
          <a:p>
            <a:pPr>
              <a:defRPr/>
            </a:pPr>
            <a:fld id="{120B4D54-E526-431E-AB66-6F9A52207403}" type="slidenum">
              <a:rPr lang="zh-CN" altLang="en-US"/>
              <a:pPr>
                <a:defRPr/>
              </a:pPr>
              <a:t>43</a:t>
            </a:fld>
            <a:endParaRPr lang="en-US" altLang="zh-CN"/>
          </a:p>
        </p:txBody>
      </p:sp>
      <p:grpSp>
        <p:nvGrpSpPr>
          <p:cNvPr id="4" name="组合 3"/>
          <p:cNvGrpSpPr/>
          <p:nvPr/>
        </p:nvGrpSpPr>
        <p:grpSpPr>
          <a:xfrm>
            <a:off x="5220998" y="1703070"/>
            <a:ext cx="3674559" cy="1371600"/>
            <a:chOff x="1215641" y="422275"/>
            <a:chExt cx="4899412" cy="1828800"/>
          </a:xfrm>
        </p:grpSpPr>
        <p:sp>
          <p:nvSpPr>
            <p:cNvPr id="59395" name="AutoShape 4"/>
            <p:cNvSpPr>
              <a:spLocks/>
            </p:cNvSpPr>
            <p:nvPr/>
          </p:nvSpPr>
          <p:spPr bwMode="auto">
            <a:xfrm>
              <a:off x="1215641" y="1412875"/>
              <a:ext cx="2085873" cy="609600"/>
            </a:xfrm>
            <a:prstGeom prst="borderCallout1">
              <a:avLst>
                <a:gd name="adj1" fmla="val 75000"/>
                <a:gd name="adj2" fmla="val 103736"/>
                <a:gd name="adj3" fmla="val -167778"/>
                <a:gd name="adj4" fmla="val 104546"/>
              </a:avLst>
            </a:prstGeom>
            <a:noFill/>
            <a:ln w="9525">
              <a:solidFill>
                <a:srgbClr val="EF8D2B"/>
              </a:solidFill>
              <a:miter lim="800000"/>
              <a:headEnd/>
              <a:tailEnd/>
            </a:ln>
          </p:spPr>
          <p:txBody>
            <a:bodyPr anchor="ctr"/>
            <a:lstStyle/>
            <a:p>
              <a:pPr algn="ctr" eaLnBrk="0" hangingPunct="0"/>
              <a:r>
                <a:rPr lang="zh-CN" altLang="en-US" b="1" dirty="0">
                  <a:latin typeface="+mj-ea"/>
                  <a:ea typeface="+mj-ea"/>
                </a:rPr>
                <a:t>动态测试技术</a:t>
              </a:r>
            </a:p>
          </p:txBody>
        </p:sp>
        <p:grpSp>
          <p:nvGrpSpPr>
            <p:cNvPr id="2" name="Group 5"/>
            <p:cNvGrpSpPr>
              <a:grpSpLocks/>
            </p:cNvGrpSpPr>
            <p:nvPr/>
          </p:nvGrpSpPr>
          <p:grpSpPr bwMode="auto">
            <a:xfrm>
              <a:off x="3442191" y="422275"/>
              <a:ext cx="2672862" cy="838200"/>
              <a:chOff x="2928" y="2448"/>
              <a:chExt cx="1824" cy="528"/>
            </a:xfrm>
          </p:grpSpPr>
          <p:sp>
            <p:nvSpPr>
              <p:cNvPr id="59401" name="Rectangle 6">
                <a:hlinkClick r:id="" action="ppaction://noaction"/>
              </p:cNvPr>
              <p:cNvSpPr>
                <a:spLocks noChangeArrowheads="1"/>
              </p:cNvSpPr>
              <p:nvPr/>
            </p:nvSpPr>
            <p:spPr bwMode="auto">
              <a:xfrm>
                <a:off x="3120" y="2448"/>
                <a:ext cx="1632" cy="528"/>
              </a:xfrm>
              <a:prstGeom prst="rect">
                <a:avLst/>
              </a:prstGeom>
              <a:noFill/>
              <a:ln w="38100" cmpd="dbl">
                <a:solidFill>
                  <a:srgbClr val="EF8D2B"/>
                </a:solidFill>
                <a:miter lim="800000"/>
                <a:headEnd/>
                <a:tailEnd/>
              </a:ln>
            </p:spPr>
            <p:txBody>
              <a:bodyPr wrap="none" anchor="ctr"/>
              <a:lstStyle/>
              <a:p>
                <a:pPr algn="ctr" eaLnBrk="0" hangingPunct="0"/>
                <a:r>
                  <a:rPr lang="zh-CN" altLang="en-US">
                    <a:latin typeface="+mj-ea"/>
                    <a:ea typeface="+mj-ea"/>
                  </a:rPr>
                  <a:t>1、白盒测试</a:t>
                </a:r>
              </a:p>
              <a:p>
                <a:pPr algn="ctr" eaLnBrk="0" hangingPunct="0"/>
                <a:r>
                  <a:rPr lang="zh-CN" altLang="en-US" sz="1350">
                    <a:latin typeface="+mj-ea"/>
                    <a:ea typeface="+mj-ea"/>
                  </a:rPr>
                  <a:t>(</a:t>
                </a:r>
                <a:r>
                  <a:rPr lang="en-US" altLang="zh-CN" sz="1350">
                    <a:latin typeface="+mj-ea"/>
                    <a:ea typeface="+mj-ea"/>
                  </a:rPr>
                  <a:t>White Box Testing)</a:t>
                </a:r>
              </a:p>
            </p:txBody>
          </p:sp>
          <p:sp>
            <p:nvSpPr>
              <p:cNvPr id="59402" name="Line 7"/>
              <p:cNvSpPr>
                <a:spLocks noChangeShapeType="1"/>
              </p:cNvSpPr>
              <p:nvPr/>
            </p:nvSpPr>
            <p:spPr bwMode="auto">
              <a:xfrm>
                <a:off x="2928" y="2688"/>
                <a:ext cx="192" cy="0"/>
              </a:xfrm>
              <a:prstGeom prst="line">
                <a:avLst/>
              </a:prstGeom>
              <a:noFill/>
              <a:ln w="38100" cmpd="dbl">
                <a:solidFill>
                  <a:srgbClr val="EF8D2B"/>
                </a:solidFill>
                <a:round/>
                <a:headEnd/>
                <a:tailEnd/>
              </a:ln>
            </p:spPr>
            <p:txBody>
              <a:bodyPr/>
              <a:lstStyle/>
              <a:p>
                <a:endParaRPr lang="zh-CN" altLang="en-US" sz="1350">
                  <a:latin typeface="+mj-ea"/>
                  <a:ea typeface="+mj-ea"/>
                </a:endParaRPr>
              </a:p>
            </p:txBody>
          </p:sp>
        </p:grpSp>
        <p:grpSp>
          <p:nvGrpSpPr>
            <p:cNvPr id="3" name="Group 8"/>
            <p:cNvGrpSpPr>
              <a:grpSpLocks/>
            </p:cNvGrpSpPr>
            <p:nvPr/>
          </p:nvGrpSpPr>
          <p:grpSpPr bwMode="auto">
            <a:xfrm>
              <a:off x="3442191" y="1412875"/>
              <a:ext cx="2672862" cy="838200"/>
              <a:chOff x="2928" y="2448"/>
              <a:chExt cx="1824" cy="528"/>
            </a:xfrm>
          </p:grpSpPr>
          <p:sp>
            <p:nvSpPr>
              <p:cNvPr id="59399" name="Rectangle 9">
                <a:hlinkClick r:id="" action="ppaction://noaction"/>
              </p:cNvPr>
              <p:cNvSpPr>
                <a:spLocks noChangeArrowheads="1"/>
              </p:cNvSpPr>
              <p:nvPr/>
            </p:nvSpPr>
            <p:spPr bwMode="auto">
              <a:xfrm>
                <a:off x="3120" y="2448"/>
                <a:ext cx="1632" cy="528"/>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2、黑盒测试</a:t>
                </a:r>
              </a:p>
              <a:p>
                <a:pPr algn="ctr" eaLnBrk="0" hangingPunct="0"/>
                <a:r>
                  <a:rPr lang="zh-CN" altLang="en-US" sz="1350" dirty="0">
                    <a:latin typeface="+mj-ea"/>
                    <a:ea typeface="+mj-ea"/>
                  </a:rPr>
                  <a:t>(</a:t>
                </a:r>
                <a:r>
                  <a:rPr lang="en-US" altLang="zh-CN" sz="1350" dirty="0">
                    <a:latin typeface="+mj-ea"/>
                    <a:ea typeface="+mj-ea"/>
                  </a:rPr>
                  <a:t>Black Box Testing)</a:t>
                </a:r>
                <a:endParaRPr lang="zh-CN" altLang="en-US" dirty="0">
                  <a:latin typeface="+mj-ea"/>
                  <a:ea typeface="+mj-ea"/>
                </a:endParaRPr>
              </a:p>
            </p:txBody>
          </p:sp>
          <p:sp>
            <p:nvSpPr>
              <p:cNvPr id="59400" name="Line 10"/>
              <p:cNvSpPr>
                <a:spLocks noChangeShapeType="1"/>
              </p:cNvSpPr>
              <p:nvPr/>
            </p:nvSpPr>
            <p:spPr bwMode="auto">
              <a:xfrm>
                <a:off x="2928" y="2688"/>
                <a:ext cx="192" cy="0"/>
              </a:xfrm>
              <a:prstGeom prst="line">
                <a:avLst/>
              </a:prstGeom>
              <a:noFill/>
              <a:ln w="38100" cmpd="dbl">
                <a:solidFill>
                  <a:srgbClr val="EF8D2B"/>
                </a:solidFill>
                <a:round/>
                <a:headEnd/>
                <a:tailEnd/>
              </a:ln>
            </p:spPr>
            <p:txBody>
              <a:bodyPr/>
              <a:lstStyle/>
              <a:p>
                <a:endParaRPr lang="zh-CN" altLang="en-US" sz="1350">
                  <a:latin typeface="+mj-ea"/>
                  <a:ea typeface="+mj-ea"/>
                </a:endParaRPr>
              </a:p>
            </p:txBody>
          </p:sp>
        </p:grpSp>
      </p:grpSp>
      <p:sp>
        <p:nvSpPr>
          <p:cNvPr id="59398" name="Rectangle 11"/>
          <p:cNvSpPr>
            <a:spLocks noChangeArrowheads="1"/>
          </p:cNvSpPr>
          <p:nvPr/>
        </p:nvSpPr>
        <p:spPr bwMode="auto">
          <a:xfrm>
            <a:off x="634406" y="1158788"/>
            <a:ext cx="4774876" cy="3123932"/>
          </a:xfrm>
          <a:prstGeom prst="rect">
            <a:avLst/>
          </a:prstGeom>
          <a:noFill/>
          <a:ln w="9525">
            <a:noFill/>
            <a:miter lim="800000"/>
            <a:headEnd/>
            <a:tailEnd/>
          </a:ln>
        </p:spPr>
        <p:txBody>
          <a:bodyPr wrap="square">
            <a:spAutoFit/>
          </a:bodyPr>
          <a:lstStyle/>
          <a:p>
            <a:pPr>
              <a:lnSpc>
                <a:spcPct val="135000"/>
              </a:lnSpc>
              <a:spcBef>
                <a:spcPct val="20000"/>
              </a:spcBef>
            </a:pPr>
            <a:r>
              <a:rPr lang="zh-CN" altLang="en-US" sz="2000" dirty="0">
                <a:latin typeface="+mj-ea"/>
                <a:ea typeface="+mj-ea"/>
              </a:rPr>
              <a:t>       如果知道产品的</a:t>
            </a:r>
            <a:r>
              <a:rPr lang="zh-CN" altLang="en-US" sz="2000" dirty="0">
                <a:solidFill>
                  <a:srgbClr val="FF0000"/>
                </a:solidFill>
                <a:latin typeface="+mj-ea"/>
                <a:ea typeface="+mj-ea"/>
              </a:rPr>
              <a:t>内部工作过程</a:t>
            </a:r>
            <a:r>
              <a:rPr lang="zh-CN" altLang="en-US" sz="2000" dirty="0">
                <a:latin typeface="+mj-ea"/>
                <a:ea typeface="+mj-ea"/>
              </a:rPr>
              <a:t>，可以通过测试来检验产品内部动作是否按照规格说明书的规定正常进行 </a:t>
            </a:r>
            <a:r>
              <a:rPr lang="en-US" altLang="zh-CN" sz="2000" dirty="0">
                <a:latin typeface="+mj-ea"/>
                <a:ea typeface="+mj-ea"/>
              </a:rPr>
              <a:t> ---- </a:t>
            </a:r>
            <a:r>
              <a:rPr lang="zh-CN" altLang="en-US" sz="2000" dirty="0" smtClean="0">
                <a:solidFill>
                  <a:srgbClr val="FF0000"/>
                </a:solidFill>
                <a:latin typeface="+mj-ea"/>
                <a:ea typeface="+mj-ea"/>
              </a:rPr>
              <a:t>称为</a:t>
            </a:r>
            <a:r>
              <a:rPr lang="zh-CN" altLang="en-US" sz="2000" dirty="0">
                <a:solidFill>
                  <a:srgbClr val="FF0000"/>
                </a:solidFill>
                <a:latin typeface="+mj-ea"/>
                <a:ea typeface="+mj-ea"/>
              </a:rPr>
              <a:t>白盒测试。</a:t>
            </a:r>
          </a:p>
          <a:p>
            <a:pPr>
              <a:lnSpc>
                <a:spcPct val="135000"/>
              </a:lnSpc>
              <a:spcBef>
                <a:spcPct val="20000"/>
              </a:spcBef>
            </a:pPr>
            <a:r>
              <a:rPr lang="zh-CN" altLang="en-US" sz="2000" dirty="0">
                <a:latin typeface="+mj-ea"/>
                <a:ea typeface="+mj-ea"/>
              </a:rPr>
              <a:t>       如果已经知道了产品应该具有的功能，可以通过测试来检验是否每个功能都能正常使用 </a:t>
            </a:r>
            <a:r>
              <a:rPr lang="en-US" altLang="zh-CN" sz="2000" dirty="0">
                <a:latin typeface="+mj-ea"/>
                <a:ea typeface="+mj-ea"/>
              </a:rPr>
              <a:t>---- </a:t>
            </a:r>
            <a:r>
              <a:rPr lang="zh-CN" altLang="en-US" sz="2000" dirty="0">
                <a:solidFill>
                  <a:srgbClr val="FF0000"/>
                </a:solidFill>
                <a:latin typeface="+mj-ea"/>
                <a:ea typeface="+mj-ea"/>
              </a:rPr>
              <a:t>称为黑盒测试。</a:t>
            </a:r>
          </a:p>
        </p:txBody>
      </p:sp>
    </p:spTree>
    <p:extLst>
      <p:ext uri="{BB962C8B-B14F-4D97-AF65-F5344CB8AC3E}">
        <p14:creationId xmlns:p14="http://schemas.microsoft.com/office/powerpoint/2010/main" val="398725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9398">
                                            <p:txEl>
                                              <p:pRg st="0" end="0"/>
                                            </p:txEl>
                                          </p:spTgt>
                                        </p:tgtEl>
                                        <p:attrNameLst>
                                          <p:attrName>style.visibility</p:attrName>
                                        </p:attrNameLst>
                                      </p:cBhvr>
                                      <p:to>
                                        <p:strVal val="visible"/>
                                      </p:to>
                                    </p:set>
                                    <p:animEffect transition="in" filter="wipe(up)">
                                      <p:cBhvr>
                                        <p:cTn id="11" dur="500"/>
                                        <p:tgtEl>
                                          <p:spTgt spid="5939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9398">
                                            <p:txEl>
                                              <p:pRg st="1" end="1"/>
                                            </p:txEl>
                                          </p:spTgt>
                                        </p:tgtEl>
                                        <p:attrNameLst>
                                          <p:attrName>style.visibility</p:attrName>
                                        </p:attrNameLst>
                                      </p:cBhvr>
                                      <p:to>
                                        <p:strVal val="visible"/>
                                      </p:to>
                                    </p:set>
                                    <p:animEffect transition="in" filter="wipe(up)">
                                      <p:cBhvr>
                                        <p:cTn id="15" dur="500"/>
                                        <p:tgtEl>
                                          <p:spTgt spid="593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12"/>
          </p:nvPr>
        </p:nvSpPr>
        <p:spPr/>
        <p:txBody>
          <a:bodyPr/>
          <a:lstStyle/>
          <a:p>
            <a:pPr>
              <a:defRPr/>
            </a:pPr>
            <a:fld id="{5A596C93-B930-4DB9-8A2F-40DF38C6BB49}" type="slidenum">
              <a:rPr lang="zh-CN" altLang="en-US"/>
              <a:pPr>
                <a:defRPr/>
              </a:pPr>
              <a:t>44</a:t>
            </a:fld>
            <a:endParaRPr lang="en-US" altLang="zh-CN"/>
          </a:p>
        </p:txBody>
      </p:sp>
      <p:sp>
        <p:nvSpPr>
          <p:cNvPr id="6" name="标题 5"/>
          <p:cNvSpPr>
            <a:spLocks noGrp="1"/>
          </p:cNvSpPr>
          <p:nvPr>
            <p:ph type="title"/>
          </p:nvPr>
        </p:nvSpPr>
        <p:spPr/>
        <p:txBody>
          <a:bodyPr/>
          <a:lstStyle/>
          <a:p>
            <a:r>
              <a:rPr lang="zh-CN" altLang="en-US" dirty="0"/>
              <a:t>白盒测试(</a:t>
            </a:r>
            <a:r>
              <a:rPr lang="en-US" altLang="zh-CN" dirty="0"/>
              <a:t>White Box Testing</a:t>
            </a:r>
            <a:r>
              <a:rPr lang="en-US" altLang="zh-CN" dirty="0" smtClean="0"/>
              <a:t>)</a:t>
            </a:r>
            <a:endParaRPr lang="zh-CN" altLang="en-US" dirty="0"/>
          </a:p>
        </p:txBody>
      </p:sp>
      <p:sp>
        <p:nvSpPr>
          <p:cNvPr id="60419" name="Rectangle 6"/>
          <p:cNvSpPr>
            <a:spLocks noChangeArrowheads="1"/>
          </p:cNvSpPr>
          <p:nvPr/>
        </p:nvSpPr>
        <p:spPr bwMode="auto">
          <a:xfrm>
            <a:off x="709312" y="921182"/>
            <a:ext cx="3363323" cy="3593291"/>
          </a:xfrm>
          <a:prstGeom prst="rect">
            <a:avLst/>
          </a:prstGeom>
          <a:noFill/>
          <a:ln w="57150" cmpd="thinThick">
            <a:noFill/>
            <a:miter lim="800000"/>
            <a:headEnd/>
            <a:tailEnd/>
          </a:ln>
        </p:spPr>
        <p:txBody>
          <a:bodyPr wrap="square">
            <a:spAutoFit/>
          </a:bodyPr>
          <a:lstStyle/>
          <a:p>
            <a:pPr algn="just">
              <a:lnSpc>
                <a:spcPct val="110000"/>
              </a:lnSpc>
              <a:spcBef>
                <a:spcPts val="900"/>
              </a:spcBef>
            </a:pPr>
            <a:r>
              <a:rPr lang="zh-CN" altLang="en-US" sz="2000" dirty="0">
                <a:latin typeface="+mj-ea"/>
                <a:ea typeface="+mj-ea"/>
              </a:rPr>
              <a:t>也叫</a:t>
            </a:r>
            <a:r>
              <a:rPr lang="zh-CN" altLang="en-US" sz="2000" dirty="0">
                <a:solidFill>
                  <a:srgbClr val="FF0000"/>
                </a:solidFill>
                <a:latin typeface="+mj-ea"/>
                <a:ea typeface="+mj-ea"/>
              </a:rPr>
              <a:t>玻璃盒测试(</a:t>
            </a:r>
            <a:r>
              <a:rPr lang="en-US" altLang="zh-CN" sz="2000" dirty="0">
                <a:solidFill>
                  <a:srgbClr val="FF0000"/>
                </a:solidFill>
                <a:latin typeface="+mj-ea"/>
                <a:ea typeface="+mj-ea"/>
              </a:rPr>
              <a:t>Glass Box Testing)</a:t>
            </a:r>
            <a:r>
              <a:rPr lang="zh-CN" altLang="en-US" sz="2000" dirty="0">
                <a:solidFill>
                  <a:srgbClr val="FF0000"/>
                </a:solidFill>
                <a:latin typeface="+mj-ea"/>
                <a:ea typeface="+mj-ea"/>
              </a:rPr>
              <a:t>，结构测试、逻辑驱动测试。</a:t>
            </a:r>
            <a:endParaRPr lang="en-US" altLang="zh-CN" sz="2000" dirty="0">
              <a:solidFill>
                <a:srgbClr val="FF0000"/>
              </a:solidFill>
              <a:latin typeface="+mj-ea"/>
              <a:ea typeface="+mj-ea"/>
            </a:endParaRPr>
          </a:p>
          <a:p>
            <a:pPr algn="just">
              <a:lnSpc>
                <a:spcPct val="110000"/>
              </a:lnSpc>
              <a:spcBef>
                <a:spcPts val="900"/>
              </a:spcBef>
            </a:pPr>
            <a:r>
              <a:rPr kumimoji="1" lang="zh-CN" altLang="en-US" sz="2000" dirty="0" smtClean="0">
                <a:latin typeface="+mj-ea"/>
                <a:ea typeface="+mj-ea"/>
              </a:rPr>
              <a:t>是对</a:t>
            </a:r>
            <a:r>
              <a:rPr kumimoji="1" lang="zh-CN" altLang="en-US" sz="2000" dirty="0">
                <a:latin typeface="+mj-ea"/>
                <a:ea typeface="+mj-ea"/>
              </a:rPr>
              <a:t>软件的过程性细节做细致的检查。这一方法是把测试对象看作一个打开的盒子，它允许测试人员利用程序内部的逻辑结构及有关信息，来设计或选择测试用例，对程序所有逻辑路径进行测试。</a:t>
            </a:r>
          </a:p>
        </p:txBody>
      </p:sp>
      <p:grpSp>
        <p:nvGrpSpPr>
          <p:cNvPr id="10" name="组合 9"/>
          <p:cNvGrpSpPr/>
          <p:nvPr/>
        </p:nvGrpSpPr>
        <p:grpSpPr>
          <a:xfrm>
            <a:off x="4142342" y="1273513"/>
            <a:ext cx="4715907" cy="3086100"/>
            <a:chOff x="3999187" y="1715513"/>
            <a:chExt cx="5014989" cy="4114800"/>
          </a:xfrm>
        </p:grpSpPr>
        <p:sp>
          <p:nvSpPr>
            <p:cNvPr id="60421" name="AutoShape 8"/>
            <p:cNvSpPr>
              <a:spLocks/>
            </p:cNvSpPr>
            <p:nvPr/>
          </p:nvSpPr>
          <p:spPr bwMode="auto">
            <a:xfrm>
              <a:off x="3999187" y="1791713"/>
              <a:ext cx="1441938" cy="838200"/>
            </a:xfrm>
            <a:prstGeom prst="borderCallout1">
              <a:avLst>
                <a:gd name="adj1" fmla="val 13634"/>
                <a:gd name="adj2" fmla="val 104880"/>
                <a:gd name="adj3" fmla="val 428787"/>
                <a:gd name="adj4" fmla="val 104880"/>
              </a:avLst>
            </a:prstGeom>
            <a:noFill/>
            <a:ln w="9525">
              <a:solidFill>
                <a:srgbClr val="EF8D2B"/>
              </a:solidFill>
              <a:miter lim="800000"/>
              <a:headEnd/>
              <a:tailEnd/>
            </a:ln>
          </p:spPr>
          <p:txBody>
            <a:bodyPr anchor="ctr"/>
            <a:lstStyle/>
            <a:p>
              <a:pPr algn="ctr" eaLnBrk="0" hangingPunct="0"/>
              <a:r>
                <a:rPr lang="zh-CN" altLang="en-US" dirty="0">
                  <a:latin typeface="+mn-ea"/>
                </a:rPr>
                <a:t>白盒测试</a:t>
              </a:r>
            </a:p>
            <a:p>
              <a:pPr algn="ctr" eaLnBrk="0" hangingPunct="0"/>
              <a:r>
                <a:rPr lang="zh-CN" altLang="en-US" dirty="0">
                  <a:latin typeface="+mn-ea"/>
                </a:rPr>
                <a:t>的内容</a:t>
              </a:r>
            </a:p>
          </p:txBody>
        </p:sp>
        <p:grpSp>
          <p:nvGrpSpPr>
            <p:cNvPr id="2" name="Group 9"/>
            <p:cNvGrpSpPr>
              <a:grpSpLocks/>
            </p:cNvGrpSpPr>
            <p:nvPr/>
          </p:nvGrpSpPr>
          <p:grpSpPr bwMode="auto">
            <a:xfrm>
              <a:off x="5607993" y="1715513"/>
              <a:ext cx="3009794" cy="914400"/>
              <a:chOff x="2448" y="1296"/>
              <a:chExt cx="1806" cy="576"/>
            </a:xfrm>
          </p:grpSpPr>
          <p:sp>
            <p:nvSpPr>
              <p:cNvPr id="60433" name="Rectangle 10">
                <a:hlinkClick r:id="" action="ppaction://noaction"/>
              </p:cNvPr>
              <p:cNvSpPr>
                <a:spLocks noChangeArrowheads="1"/>
              </p:cNvSpPr>
              <p:nvPr/>
            </p:nvSpPr>
            <p:spPr bwMode="auto">
              <a:xfrm>
                <a:off x="2622" y="1296"/>
                <a:ext cx="1632" cy="576"/>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n-ea"/>
                  </a:rPr>
                  <a:t>对程序模块的所有独立</a:t>
                </a:r>
              </a:p>
              <a:p>
                <a:pPr algn="ctr" eaLnBrk="0" hangingPunct="0"/>
                <a:r>
                  <a:rPr lang="zh-CN" altLang="en-US" dirty="0">
                    <a:latin typeface="+mn-ea"/>
                  </a:rPr>
                  <a:t>执行路径至少测试一次</a:t>
                </a:r>
              </a:p>
            </p:txBody>
          </p:sp>
          <p:sp>
            <p:nvSpPr>
              <p:cNvPr id="60434" name="Line 11"/>
              <p:cNvSpPr>
                <a:spLocks noChangeShapeType="1"/>
              </p:cNvSpPr>
              <p:nvPr/>
            </p:nvSpPr>
            <p:spPr bwMode="auto">
              <a:xfrm>
                <a:off x="2448" y="1584"/>
                <a:ext cx="192" cy="0"/>
              </a:xfrm>
              <a:prstGeom prst="line">
                <a:avLst/>
              </a:prstGeom>
              <a:noFill/>
              <a:ln w="38100" cmpd="dbl">
                <a:solidFill>
                  <a:srgbClr val="EF8D2B"/>
                </a:solidFill>
                <a:round/>
                <a:headEnd/>
                <a:tailEnd/>
              </a:ln>
            </p:spPr>
            <p:txBody>
              <a:bodyPr/>
              <a:lstStyle/>
              <a:p>
                <a:endParaRPr lang="zh-CN" altLang="en-US">
                  <a:latin typeface="+mn-ea"/>
                </a:endParaRPr>
              </a:p>
            </p:txBody>
          </p:sp>
        </p:grpSp>
        <p:grpSp>
          <p:nvGrpSpPr>
            <p:cNvPr id="3" name="Group 12"/>
            <p:cNvGrpSpPr>
              <a:grpSpLocks/>
            </p:cNvGrpSpPr>
            <p:nvPr/>
          </p:nvGrpSpPr>
          <p:grpSpPr bwMode="auto">
            <a:xfrm>
              <a:off x="5607991" y="2706113"/>
              <a:ext cx="3406185" cy="1143000"/>
              <a:chOff x="2448" y="1920"/>
              <a:chExt cx="2293" cy="720"/>
            </a:xfrm>
          </p:grpSpPr>
          <p:sp>
            <p:nvSpPr>
              <p:cNvPr id="60431" name="Rectangle 13">
                <a:hlinkClick r:id="" action="ppaction://noaction"/>
              </p:cNvPr>
              <p:cNvSpPr>
                <a:spLocks noChangeArrowheads="1"/>
              </p:cNvSpPr>
              <p:nvPr/>
            </p:nvSpPr>
            <p:spPr bwMode="auto">
              <a:xfrm>
                <a:off x="2640" y="1920"/>
                <a:ext cx="2101" cy="720"/>
              </a:xfrm>
              <a:prstGeom prst="rect">
                <a:avLst/>
              </a:prstGeom>
              <a:noFill/>
              <a:ln w="38100" cmpd="dbl">
                <a:solidFill>
                  <a:srgbClr val="EF8D2B"/>
                </a:solidFill>
                <a:miter lim="800000"/>
                <a:headEnd/>
                <a:tailEnd/>
              </a:ln>
            </p:spPr>
            <p:txBody>
              <a:bodyPr wrap="none" anchor="ctr"/>
              <a:lstStyle/>
              <a:p>
                <a:pPr eaLnBrk="0" hangingPunct="0"/>
                <a:r>
                  <a:rPr lang="zh-CN" altLang="en-US" dirty="0">
                    <a:latin typeface="+mn-ea"/>
                  </a:rPr>
                  <a:t>对所有的逻辑判定</a:t>
                </a:r>
                <a:r>
                  <a:rPr lang="en-US" altLang="zh-CN" dirty="0">
                    <a:latin typeface="+mn-ea"/>
                  </a:rPr>
                  <a:t>,</a:t>
                </a:r>
                <a:r>
                  <a:rPr lang="zh-CN" altLang="en-US" dirty="0">
                    <a:latin typeface="+mn-ea"/>
                  </a:rPr>
                  <a:t>取“真”</a:t>
                </a:r>
                <a:endParaRPr lang="en-US" altLang="zh-CN" dirty="0">
                  <a:latin typeface="+mn-ea"/>
                </a:endParaRPr>
              </a:p>
              <a:p>
                <a:pPr eaLnBrk="0" hangingPunct="0"/>
                <a:r>
                  <a:rPr lang="zh-CN" altLang="en-US" dirty="0">
                    <a:latin typeface="+mn-ea"/>
                  </a:rPr>
                  <a:t>与取“假”的两种情况都</a:t>
                </a:r>
                <a:endParaRPr lang="en-US" altLang="zh-CN" dirty="0">
                  <a:latin typeface="+mn-ea"/>
                </a:endParaRPr>
              </a:p>
              <a:p>
                <a:pPr eaLnBrk="0" hangingPunct="0"/>
                <a:r>
                  <a:rPr lang="zh-CN" altLang="en-US" dirty="0">
                    <a:latin typeface="+mn-ea"/>
                  </a:rPr>
                  <a:t>能至少测试一次。   </a:t>
                </a:r>
              </a:p>
            </p:txBody>
          </p:sp>
          <p:sp>
            <p:nvSpPr>
              <p:cNvPr id="60432" name="Line 14"/>
              <p:cNvSpPr>
                <a:spLocks noChangeShapeType="1"/>
              </p:cNvSpPr>
              <p:nvPr/>
            </p:nvSpPr>
            <p:spPr bwMode="auto">
              <a:xfrm>
                <a:off x="2448" y="2256"/>
                <a:ext cx="192" cy="0"/>
              </a:xfrm>
              <a:prstGeom prst="line">
                <a:avLst/>
              </a:prstGeom>
              <a:noFill/>
              <a:ln w="38100" cmpd="dbl">
                <a:solidFill>
                  <a:srgbClr val="EF8D2B"/>
                </a:solidFill>
                <a:round/>
                <a:headEnd/>
                <a:tailEnd/>
              </a:ln>
            </p:spPr>
            <p:txBody>
              <a:bodyPr/>
              <a:lstStyle/>
              <a:p>
                <a:endParaRPr lang="zh-CN" altLang="en-US">
                  <a:latin typeface="+mn-ea"/>
                </a:endParaRPr>
              </a:p>
            </p:txBody>
          </p:sp>
        </p:grpSp>
        <p:grpSp>
          <p:nvGrpSpPr>
            <p:cNvPr id="4" name="Group 15"/>
            <p:cNvGrpSpPr>
              <a:grpSpLocks/>
            </p:cNvGrpSpPr>
            <p:nvPr/>
          </p:nvGrpSpPr>
          <p:grpSpPr bwMode="auto">
            <a:xfrm>
              <a:off x="5577513" y="3925313"/>
              <a:ext cx="3039792" cy="914400"/>
              <a:chOff x="2448" y="2688"/>
              <a:chExt cx="1824" cy="576"/>
            </a:xfrm>
          </p:grpSpPr>
          <p:sp>
            <p:nvSpPr>
              <p:cNvPr id="60429" name="Rectangle 16">
                <a:hlinkClick r:id="" action="ppaction://noaction"/>
              </p:cNvPr>
              <p:cNvSpPr>
                <a:spLocks noChangeArrowheads="1"/>
              </p:cNvSpPr>
              <p:nvPr/>
            </p:nvSpPr>
            <p:spPr bwMode="auto">
              <a:xfrm>
                <a:off x="2640" y="2688"/>
                <a:ext cx="1632" cy="576"/>
              </a:xfrm>
              <a:prstGeom prst="rect">
                <a:avLst/>
              </a:prstGeom>
              <a:noFill/>
              <a:ln w="38100" cmpd="dbl">
                <a:solidFill>
                  <a:srgbClr val="EF8D2B"/>
                </a:solidFill>
                <a:miter lim="800000"/>
                <a:headEnd/>
                <a:tailEnd/>
              </a:ln>
            </p:spPr>
            <p:txBody>
              <a:bodyPr wrap="none" anchor="ctr"/>
              <a:lstStyle/>
              <a:p>
                <a:pPr algn="ctr" eaLnBrk="0" hangingPunct="0"/>
                <a:r>
                  <a:rPr lang="zh-CN" altLang="en-US">
                    <a:latin typeface="+mn-ea"/>
                  </a:rPr>
                  <a:t>在循环的边界和运行边</a:t>
                </a:r>
              </a:p>
              <a:p>
                <a:pPr algn="ctr" eaLnBrk="0" hangingPunct="0"/>
                <a:r>
                  <a:rPr lang="zh-CN" altLang="en-US">
                    <a:latin typeface="+mn-ea"/>
                  </a:rPr>
                  <a:t>界限内执行循环体    </a:t>
                </a:r>
              </a:p>
            </p:txBody>
          </p:sp>
          <p:sp>
            <p:nvSpPr>
              <p:cNvPr id="60430" name="Line 17"/>
              <p:cNvSpPr>
                <a:spLocks noChangeShapeType="1"/>
              </p:cNvSpPr>
              <p:nvPr/>
            </p:nvSpPr>
            <p:spPr bwMode="auto">
              <a:xfrm>
                <a:off x="2448" y="2976"/>
                <a:ext cx="192" cy="0"/>
              </a:xfrm>
              <a:prstGeom prst="line">
                <a:avLst/>
              </a:prstGeom>
              <a:noFill/>
              <a:ln w="38100" cmpd="dbl">
                <a:solidFill>
                  <a:srgbClr val="EF8D2B"/>
                </a:solidFill>
                <a:round/>
                <a:headEnd/>
                <a:tailEnd/>
              </a:ln>
            </p:spPr>
            <p:txBody>
              <a:bodyPr/>
              <a:lstStyle/>
              <a:p>
                <a:endParaRPr lang="zh-CN" altLang="en-US">
                  <a:latin typeface="+mn-ea"/>
                </a:endParaRPr>
              </a:p>
            </p:txBody>
          </p:sp>
        </p:grpSp>
        <p:grpSp>
          <p:nvGrpSpPr>
            <p:cNvPr id="5" name="Group 18"/>
            <p:cNvGrpSpPr>
              <a:grpSpLocks/>
            </p:cNvGrpSpPr>
            <p:nvPr/>
          </p:nvGrpSpPr>
          <p:grpSpPr bwMode="auto">
            <a:xfrm>
              <a:off x="5607993" y="4915913"/>
              <a:ext cx="3009312" cy="914400"/>
              <a:chOff x="2448" y="3312"/>
              <a:chExt cx="1824" cy="576"/>
            </a:xfrm>
          </p:grpSpPr>
          <p:sp>
            <p:nvSpPr>
              <p:cNvPr id="60427" name="Rectangle 19">
                <a:hlinkClick r:id="" action="ppaction://noaction"/>
              </p:cNvPr>
              <p:cNvSpPr>
                <a:spLocks noChangeArrowheads="1"/>
              </p:cNvSpPr>
              <p:nvPr/>
            </p:nvSpPr>
            <p:spPr bwMode="auto">
              <a:xfrm>
                <a:off x="2640" y="3312"/>
                <a:ext cx="1632" cy="576"/>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n-ea"/>
                  </a:rPr>
                  <a:t>测试内部数据结构的有</a:t>
                </a:r>
              </a:p>
              <a:p>
                <a:pPr algn="ctr" eaLnBrk="0" hangingPunct="0"/>
                <a:r>
                  <a:rPr lang="zh-CN" altLang="en-US" dirty="0">
                    <a:latin typeface="+mn-ea"/>
                  </a:rPr>
                  <a:t>效性。              </a:t>
                </a:r>
              </a:p>
            </p:txBody>
          </p:sp>
          <p:sp>
            <p:nvSpPr>
              <p:cNvPr id="60428" name="Line 20"/>
              <p:cNvSpPr>
                <a:spLocks noChangeShapeType="1"/>
              </p:cNvSpPr>
              <p:nvPr/>
            </p:nvSpPr>
            <p:spPr bwMode="auto">
              <a:xfrm>
                <a:off x="2448" y="3552"/>
                <a:ext cx="192" cy="0"/>
              </a:xfrm>
              <a:prstGeom prst="line">
                <a:avLst/>
              </a:prstGeom>
              <a:noFill/>
              <a:ln w="38100" cmpd="dbl">
                <a:solidFill>
                  <a:srgbClr val="EF8D2B"/>
                </a:solidFill>
                <a:round/>
                <a:headEnd/>
                <a:tailEnd/>
              </a:ln>
            </p:spPr>
            <p:txBody>
              <a:bodyPr/>
              <a:lstStyle/>
              <a:p>
                <a:endParaRPr lang="zh-CN" altLang="en-US">
                  <a:latin typeface="+mn-ea"/>
                </a:endParaRPr>
              </a:p>
            </p:txBody>
          </p:sp>
        </p:grpSp>
      </p:grpSp>
      <p:pic>
        <p:nvPicPr>
          <p:cNvPr id="60426" name="Picture 22" descr="MCj03325600000[1]"/>
          <p:cNvPicPr>
            <a:picLocks noChangeAspect="1" noChangeArrowheads="1"/>
          </p:cNvPicPr>
          <p:nvPr/>
        </p:nvPicPr>
        <p:blipFill>
          <a:blip r:embed="rId3"/>
          <a:srcRect/>
          <a:stretch>
            <a:fillRect/>
          </a:stretch>
        </p:blipFill>
        <p:spPr bwMode="auto">
          <a:xfrm>
            <a:off x="4274679" y="2887105"/>
            <a:ext cx="1059473" cy="1202531"/>
          </a:xfrm>
          <a:prstGeom prst="rect">
            <a:avLst/>
          </a:prstGeom>
          <a:noFill/>
          <a:ln w="9525">
            <a:noFill/>
            <a:miter lim="800000"/>
            <a:headEnd/>
            <a:tailEnd/>
          </a:ln>
        </p:spPr>
      </p:pic>
      <p:sp>
        <p:nvSpPr>
          <p:cNvPr id="7" name="日期占位符 6"/>
          <p:cNvSpPr>
            <a:spLocks noGrp="1"/>
          </p:cNvSpPr>
          <p:nvPr>
            <p:ph type="dt" sz="half" idx="10"/>
          </p:nvPr>
        </p:nvSpPr>
        <p:spPr/>
        <p:txBody>
          <a:bodyPr/>
          <a:lstStyle/>
          <a:p>
            <a:fld id="{E977AA50-BD25-4424-BC5E-67F827DC2C69}" type="datetime1">
              <a:rPr lang="zh-CN" altLang="en-US" smtClean="0"/>
              <a:t>2020/6/17</a:t>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358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wipe(up)">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wipe(up)">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500"/>
                            </p:stCondLst>
                            <p:childTnLst>
                              <p:par>
                                <p:cTn id="19" presetID="14" presetClass="entr" presetSubtype="10" fill="hold" nodeType="afterEffect">
                                  <p:stCondLst>
                                    <p:cond delay="0"/>
                                  </p:stCondLst>
                                  <p:childTnLst>
                                    <p:set>
                                      <p:cBhvr>
                                        <p:cTn id="20" dur="1" fill="hold">
                                          <p:stCondLst>
                                            <p:cond delay="0"/>
                                          </p:stCondLst>
                                        </p:cTn>
                                        <p:tgtEl>
                                          <p:spTgt spid="60426"/>
                                        </p:tgtEl>
                                        <p:attrNameLst>
                                          <p:attrName>style.visibility</p:attrName>
                                        </p:attrNameLst>
                                      </p:cBhvr>
                                      <p:to>
                                        <p:strVal val="visible"/>
                                      </p:to>
                                    </p:set>
                                    <p:animEffect transition="in" filter="randombar(horizontal)">
                                      <p:cBhvr>
                                        <p:cTn id="21" dur="500"/>
                                        <p:tgtEl>
                                          <p:spTgt spid="60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白盒测试</a:t>
            </a:r>
            <a:r>
              <a:rPr lang="zh-CN" altLang="en-US" dirty="0" smtClean="0"/>
              <a:t>技术</a:t>
            </a:r>
            <a:endParaRPr lang="zh-CN" altLang="en-US" dirty="0"/>
          </a:p>
        </p:txBody>
      </p:sp>
      <p:sp>
        <p:nvSpPr>
          <p:cNvPr id="2" name="文本占位符 1"/>
          <p:cNvSpPr>
            <a:spLocks noGrp="1"/>
          </p:cNvSpPr>
          <p:nvPr>
            <p:ph idx="1"/>
          </p:nvPr>
        </p:nvSpPr>
        <p:spPr>
          <a:xfrm>
            <a:off x="878266" y="828913"/>
            <a:ext cx="7832833" cy="3806854"/>
          </a:xfrm>
        </p:spPr>
        <p:txBody>
          <a:bodyPr>
            <a:normAutofit/>
          </a:bodyPr>
          <a:lstStyle/>
          <a:p>
            <a:pPr>
              <a:lnSpc>
                <a:spcPct val="120000"/>
              </a:lnSpc>
              <a:spcBef>
                <a:spcPts val="900"/>
              </a:spcBef>
              <a:buNone/>
              <a:defRPr/>
            </a:pPr>
            <a:r>
              <a:rPr lang="en-US" altLang="zh-CN" sz="2400" b="1" dirty="0">
                <a:solidFill>
                  <a:srgbClr val="FF0000"/>
                </a:solidFill>
              </a:rPr>
              <a:t> </a:t>
            </a:r>
            <a:r>
              <a:rPr lang="zh-CN" altLang="en-US" sz="2400" b="1" dirty="0">
                <a:solidFill>
                  <a:srgbClr val="FF0000"/>
                </a:solidFill>
              </a:rPr>
              <a:t>逻辑覆盖</a:t>
            </a:r>
          </a:p>
          <a:p>
            <a:pPr>
              <a:lnSpc>
                <a:spcPct val="120000"/>
              </a:lnSpc>
              <a:buNone/>
              <a:defRPr/>
            </a:pPr>
            <a:r>
              <a:rPr kumimoji="1" lang="en-US" altLang="zh-CN" sz="2000" dirty="0">
                <a:effectLst>
                  <a:outerShdw blurRad="38100" dist="38100" dir="2700000" algn="tl">
                    <a:srgbClr val="C0C0C0"/>
                  </a:outerShdw>
                </a:effectLst>
              </a:rPr>
              <a:t>        </a:t>
            </a:r>
            <a:r>
              <a:rPr kumimoji="1" lang="zh-CN" altLang="en-US" sz="2000" dirty="0"/>
              <a:t>是以程序内部的逻辑结构为基础的设计测试用例的技术</a:t>
            </a:r>
            <a:r>
              <a:rPr kumimoji="1" lang="zh-CN" altLang="en-US" sz="2000" dirty="0" smtClean="0"/>
              <a:t>。</a:t>
            </a:r>
            <a:r>
              <a:rPr kumimoji="1" lang="en-US" altLang="zh-CN" sz="2000" dirty="0"/>
              <a:t>	</a:t>
            </a:r>
            <a:r>
              <a:rPr kumimoji="1" lang="en-US" altLang="zh-CN" sz="1600" dirty="0"/>
              <a:t>	</a:t>
            </a:r>
            <a:endParaRPr lang="zh-CN" altLang="en-US" sz="2800" dirty="0"/>
          </a:p>
        </p:txBody>
      </p:sp>
      <p:sp>
        <p:nvSpPr>
          <p:cNvPr id="3" name="日期占位符 2"/>
          <p:cNvSpPr>
            <a:spLocks noGrp="1"/>
          </p:cNvSpPr>
          <p:nvPr>
            <p:ph type="dt" sz="half" idx="10"/>
          </p:nvPr>
        </p:nvSpPr>
        <p:spPr/>
        <p:txBody>
          <a:bodyPr/>
          <a:lstStyle/>
          <a:p>
            <a:fld id="{D53AC0F5-D918-434D-BB6E-6C33CCF01660}"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5"/>
          <p:cNvSpPr>
            <a:spLocks noGrp="1"/>
          </p:cNvSpPr>
          <p:nvPr>
            <p:ph type="sldNum" sz="quarter" idx="12"/>
          </p:nvPr>
        </p:nvSpPr>
        <p:spPr/>
        <p:txBody>
          <a:bodyPr/>
          <a:lstStyle/>
          <a:p>
            <a:pPr>
              <a:defRPr/>
            </a:pPr>
            <a:fld id="{F8B13591-32DD-4E37-87A8-798A838648A3}" type="slidenum">
              <a:rPr lang="zh-CN" altLang="en-US"/>
              <a:pPr>
                <a:defRPr/>
              </a:pPr>
              <a:t>45</a:t>
            </a:fld>
            <a:endParaRPr lang="en-US" altLang="zh-CN"/>
          </a:p>
        </p:txBody>
      </p:sp>
      <p:pic>
        <p:nvPicPr>
          <p:cNvPr id="6" name="图片 5"/>
          <p:cNvPicPr>
            <a:picLocks noChangeAspect="1"/>
          </p:cNvPicPr>
          <p:nvPr/>
        </p:nvPicPr>
        <p:blipFill>
          <a:blip r:embed="rId3"/>
          <a:stretch>
            <a:fillRect/>
          </a:stretch>
        </p:blipFill>
        <p:spPr>
          <a:xfrm>
            <a:off x="1094321" y="1865579"/>
            <a:ext cx="7245493" cy="2586492"/>
          </a:xfrm>
          <a:prstGeom prst="rect">
            <a:avLst/>
          </a:prstGeom>
        </p:spPr>
      </p:pic>
    </p:spTree>
    <p:extLst>
      <p:ext uri="{BB962C8B-B14F-4D97-AF65-F5344CB8AC3E}">
        <p14:creationId xmlns:p14="http://schemas.microsoft.com/office/powerpoint/2010/main" val="3596728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逻辑覆盖测试的</a:t>
            </a:r>
            <a:r>
              <a:rPr lang="en-US" altLang="zh-CN" dirty="0"/>
              <a:t>5</a:t>
            </a:r>
            <a:r>
              <a:rPr lang="zh-CN" altLang="en-US" dirty="0"/>
              <a:t>种</a:t>
            </a:r>
            <a:r>
              <a:rPr lang="zh-CN" altLang="en-US" dirty="0" smtClean="0"/>
              <a:t>标准</a:t>
            </a:r>
            <a:endParaRPr lang="zh-CN" altLang="en-US" dirty="0"/>
          </a:p>
        </p:txBody>
      </p:sp>
      <p:sp>
        <p:nvSpPr>
          <p:cNvPr id="3" name="日期占位符 2"/>
          <p:cNvSpPr>
            <a:spLocks noGrp="1"/>
          </p:cNvSpPr>
          <p:nvPr>
            <p:ph type="dt" sz="half" idx="10"/>
          </p:nvPr>
        </p:nvSpPr>
        <p:spPr/>
        <p:txBody>
          <a:bodyPr/>
          <a:lstStyle/>
          <a:p>
            <a:fld id="{B78F0452-2C57-4571-9FCB-96795D9D426E}"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3" name="灯片编号占位符 5"/>
          <p:cNvSpPr>
            <a:spLocks noGrp="1"/>
          </p:cNvSpPr>
          <p:nvPr>
            <p:ph type="sldNum" sz="quarter" idx="12"/>
          </p:nvPr>
        </p:nvSpPr>
        <p:spPr/>
        <p:txBody>
          <a:bodyPr/>
          <a:lstStyle/>
          <a:p>
            <a:pPr>
              <a:defRPr/>
            </a:pPr>
            <a:fld id="{A2A4E28F-A86B-4A93-93A6-A6FC4FABD759}" type="slidenum">
              <a:rPr lang="zh-CN" altLang="en-US"/>
              <a:pPr>
                <a:defRPr/>
              </a:pPr>
              <a:t>46</a:t>
            </a:fld>
            <a:endParaRPr lang="en-US" altLang="zh-CN"/>
          </a:p>
        </p:txBody>
      </p:sp>
      <p:graphicFrame>
        <p:nvGraphicFramePr>
          <p:cNvPr id="122916" name="Group 36"/>
          <p:cNvGraphicFramePr>
            <a:graphicFrameLocks noGrp="1"/>
          </p:cNvGraphicFramePr>
          <p:nvPr>
            <p:extLst>
              <p:ext uri="{D42A27DB-BD31-4B8C-83A1-F6EECF244321}">
                <p14:modId xmlns:p14="http://schemas.microsoft.com/office/powerpoint/2010/main" val="1404606025"/>
              </p:ext>
            </p:extLst>
          </p:nvPr>
        </p:nvGraphicFramePr>
        <p:xfrm>
          <a:off x="1094321" y="950721"/>
          <a:ext cx="7260115" cy="3566494"/>
        </p:xfrm>
        <a:graphic>
          <a:graphicData uri="http://schemas.openxmlformats.org/drawingml/2006/table">
            <a:tbl>
              <a:tblPr>
                <a:tableStyleId>{BC89EF96-8CEA-46FF-86C4-4CE0E7609802}</a:tableStyleId>
              </a:tblPr>
              <a:tblGrid>
                <a:gridCol w="1262447">
                  <a:extLst>
                    <a:ext uri="{9D8B030D-6E8A-4147-A177-3AD203B41FA5}">
                      <a16:colId xmlns:a16="http://schemas.microsoft.com/office/drawing/2014/main" xmlns="" val="20000"/>
                    </a:ext>
                  </a:extLst>
                </a:gridCol>
                <a:gridCol w="1748218">
                  <a:extLst>
                    <a:ext uri="{9D8B030D-6E8A-4147-A177-3AD203B41FA5}">
                      <a16:colId xmlns:a16="http://schemas.microsoft.com/office/drawing/2014/main" xmlns="" val="20001"/>
                    </a:ext>
                  </a:extLst>
                </a:gridCol>
                <a:gridCol w="4249450">
                  <a:extLst>
                    <a:ext uri="{9D8B030D-6E8A-4147-A177-3AD203B41FA5}">
                      <a16:colId xmlns:a16="http://schemas.microsoft.com/office/drawing/2014/main" xmlns="" val="20002"/>
                    </a:ext>
                  </a:extLst>
                </a:gridCol>
              </a:tblGrid>
              <a:tr h="6167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发现错误</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的能力</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标  准</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含      义</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solidFill>
                      <a:schemeClr val="accent1">
                        <a:lumMod val="20000"/>
                        <a:lumOff val="80000"/>
                      </a:schemeClr>
                    </a:solidFill>
                  </a:tcPr>
                </a:tc>
                <a:extLst>
                  <a:ext uri="{0D108BD9-81ED-4DB2-BD59-A6C34878D82A}">
                    <a16:rowId xmlns:a16="http://schemas.microsoft.com/office/drawing/2014/main" xmlns="" val="10000"/>
                  </a:ext>
                </a:extLst>
              </a:tr>
              <a:tr h="428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outerShdw blurRad="38100" dist="38100" dir="2700000" algn="tl">
                              <a:srgbClr val="C0C0C0"/>
                            </a:outerShdw>
                          </a:effectLst>
                          <a:latin typeface="+mj-ea"/>
                          <a:ea typeface="+mj-ea"/>
                        </a:rPr>
                        <a:t> 1</a:t>
                      </a:r>
                      <a:r>
                        <a:rPr kumimoji="0" lang="zh-CN" altLang="en-US" sz="1800" u="none" strike="noStrike" cap="none" normalizeH="0" baseline="0" dirty="0">
                          <a:ln>
                            <a:noFill/>
                          </a:ln>
                          <a:effectLst/>
                          <a:latin typeface="+mj-ea"/>
                          <a:ea typeface="+mj-ea"/>
                        </a:rPr>
                        <a:t>(弱)</a:t>
                      </a:r>
                      <a:endParaRPr kumimoji="0" lang="zh-CN" altLang="en-US" sz="1800" b="0" i="0" u="none" strike="noStrike" cap="none" normalizeH="0" baseline="0" dirty="0">
                        <a:ln>
                          <a:noFill/>
                        </a:ln>
                        <a:solidFill>
                          <a:schemeClr val="tx1"/>
                        </a:solidFill>
                        <a:effectLst>
                          <a:outerShdw blurRad="38100" dist="38100" dir="2700000" algn="tl">
                            <a:srgbClr val="C0C0C0"/>
                          </a:outerShdw>
                        </a:effectLst>
                        <a:latin typeface="+mj-ea"/>
                        <a:ea typeface="+mj-ea"/>
                      </a:endParaRPr>
                    </a:p>
                  </a:txBody>
                  <a:tcPr marL="63305" marR="63305"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语句覆盖</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每条语句至少执行一次</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extLst>
                  <a:ext uri="{0D108BD9-81ED-4DB2-BD59-A6C34878D82A}">
                    <a16:rowId xmlns:a16="http://schemas.microsoft.com/office/drawing/2014/main" xmlns="" val="10001"/>
                  </a:ext>
                </a:extLst>
              </a:tr>
              <a:tr h="4905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outerShdw blurRad="38100" dist="38100" dir="2700000" algn="tl">
                              <a:srgbClr val="C0C0C0"/>
                            </a:outerShdw>
                          </a:effectLst>
                          <a:latin typeface="+mj-ea"/>
                          <a:ea typeface="+mj-ea"/>
                        </a:rPr>
                        <a:t> 2</a:t>
                      </a:r>
                      <a:endParaRPr kumimoji="0" lang="zh-CN" altLang="en-US" sz="1800" b="0" i="0" u="none" strike="noStrike" cap="none" normalizeH="0" baseline="0">
                        <a:ln>
                          <a:noFill/>
                        </a:ln>
                        <a:solidFill>
                          <a:schemeClr val="tx1"/>
                        </a:solidFill>
                        <a:effectLst>
                          <a:outerShdw blurRad="38100" dist="38100" dir="2700000" algn="tl">
                            <a:srgbClr val="C0C0C0"/>
                          </a:outerShdw>
                        </a:effectLst>
                        <a:latin typeface="+mj-ea"/>
                        <a:ea typeface="+mj-ea"/>
                      </a:endParaRPr>
                    </a:p>
                  </a:txBody>
                  <a:tcPr marL="63305" marR="63305"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判定覆盖</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每一判定的每个分支至少执行一次</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tc>
                <a:extLst>
                  <a:ext uri="{0D108BD9-81ED-4DB2-BD59-A6C34878D82A}">
                    <a16:rowId xmlns:a16="http://schemas.microsoft.com/office/drawing/2014/main" xmlns="" val="10002"/>
                  </a:ext>
                </a:extLst>
              </a:tr>
              <a:tr h="676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outerShdw blurRad="38100" dist="38100" dir="2700000" algn="tl">
                              <a:srgbClr val="C0C0C0"/>
                            </a:outerShdw>
                          </a:effectLst>
                          <a:latin typeface="+mj-ea"/>
                          <a:ea typeface="+mj-ea"/>
                        </a:rPr>
                        <a:t> 3</a:t>
                      </a:r>
                      <a:endParaRPr kumimoji="0" lang="zh-CN" altLang="en-US" sz="1800" b="0" i="0" u="none" strike="noStrike" cap="none" normalizeH="0" baseline="0">
                        <a:ln>
                          <a:noFill/>
                        </a:ln>
                        <a:solidFill>
                          <a:schemeClr val="tx1"/>
                        </a:solidFill>
                        <a:effectLst>
                          <a:outerShdw blurRad="38100" dist="38100" dir="2700000" algn="tl">
                            <a:srgbClr val="C0C0C0"/>
                          </a:outerShdw>
                        </a:effectLst>
                        <a:latin typeface="+mj-ea"/>
                        <a:ea typeface="+mj-ea"/>
                      </a:endParaRPr>
                    </a:p>
                  </a:txBody>
                  <a:tcPr marL="63305" marR="63305"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条件覆盖</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每一判定中的每个条件，分别按“真”、</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“假”至少各执行一次</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extLst>
                  <a:ext uri="{0D108BD9-81ED-4DB2-BD59-A6C34878D82A}">
                    <a16:rowId xmlns:a16="http://schemas.microsoft.com/office/drawing/2014/main" xmlns="" val="10003"/>
                  </a:ext>
                </a:extLst>
              </a:tr>
              <a:tr h="552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outerShdw blurRad="38100" dist="38100" dir="2700000" algn="tl">
                              <a:srgbClr val="C0C0C0"/>
                            </a:outerShdw>
                          </a:effectLst>
                          <a:latin typeface="+mj-ea"/>
                          <a:ea typeface="+mj-ea"/>
                        </a:rPr>
                        <a:t>4 </a:t>
                      </a:r>
                      <a:endParaRPr kumimoji="0" lang="zh-CN" altLang="en-US" sz="1800" b="0" i="0" u="none" strike="noStrike" cap="none" normalizeH="0" baseline="0">
                        <a:ln>
                          <a:noFill/>
                        </a:ln>
                        <a:solidFill>
                          <a:schemeClr val="tx1"/>
                        </a:solidFill>
                        <a:effectLst>
                          <a:outerShdw blurRad="38100" dist="38100" dir="2700000" algn="tl">
                            <a:srgbClr val="C0C0C0"/>
                          </a:outerShdw>
                        </a:effectLst>
                        <a:latin typeface="+mj-ea"/>
                        <a:ea typeface="+mj-ea"/>
                      </a:endParaRPr>
                    </a:p>
                  </a:txBody>
                  <a:tcPr marL="63305" marR="63305"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判定/条件覆盖</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a:ln>
                            <a:noFill/>
                          </a:ln>
                          <a:effectLst/>
                          <a:latin typeface="+mj-ea"/>
                          <a:ea typeface="+mj-ea"/>
                        </a:rPr>
                        <a:t>同时满足判定覆盖和条件覆盖的要求</a:t>
                      </a:r>
                      <a:endParaRPr kumimoji="0" lang="zh-CN" altLang="en-US" sz="1800" b="0" i="0" u="none" strike="noStrike" cap="none" normalizeH="0" baseline="0">
                        <a:ln>
                          <a:noFill/>
                        </a:ln>
                        <a:solidFill>
                          <a:schemeClr val="tx1"/>
                        </a:solidFill>
                        <a:effectLst/>
                        <a:latin typeface="+mj-ea"/>
                        <a:ea typeface="+mj-ea"/>
                      </a:endParaRPr>
                    </a:p>
                  </a:txBody>
                  <a:tcPr marL="63305" marR="63305" marT="34290" marB="34290" anchor="ctr" horzOverflow="overflow"/>
                </a:tc>
                <a:extLst>
                  <a:ext uri="{0D108BD9-81ED-4DB2-BD59-A6C34878D82A}">
                    <a16:rowId xmlns:a16="http://schemas.microsoft.com/office/drawing/2014/main" xmlns="" val="10004"/>
                  </a:ext>
                </a:extLst>
              </a:tr>
              <a:tr h="7465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outerShdw blurRad="38100" dist="38100" dir="2700000" algn="tl">
                              <a:srgbClr val="C0C0C0"/>
                            </a:outerShdw>
                          </a:effectLst>
                          <a:latin typeface="+mj-ea"/>
                          <a:ea typeface="+mj-ea"/>
                        </a:rPr>
                        <a:t>5 </a:t>
                      </a:r>
                      <a:r>
                        <a:rPr kumimoji="0" lang="zh-CN" altLang="en-US" sz="1800" u="none" strike="noStrike" cap="none" normalizeH="0" baseline="0" dirty="0">
                          <a:ln>
                            <a:noFill/>
                          </a:ln>
                          <a:effectLst/>
                          <a:latin typeface="+mj-ea"/>
                          <a:ea typeface="+mj-ea"/>
                        </a:rPr>
                        <a:t>(强) </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条件组合覆盖</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求出判定中所有条件的各种可能组合</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u="none" strike="noStrike" cap="none" normalizeH="0" baseline="0" dirty="0">
                          <a:ln>
                            <a:noFill/>
                          </a:ln>
                          <a:effectLst/>
                          <a:latin typeface="+mj-ea"/>
                          <a:ea typeface="+mj-ea"/>
                        </a:rPr>
                        <a:t>值，每一可能的条件组合至少执行一次</a:t>
                      </a:r>
                      <a:endParaRPr kumimoji="0" lang="zh-CN" altLang="en-US" sz="1800" b="0" i="0" u="none" strike="noStrike" cap="none" normalizeH="0" baseline="0" dirty="0">
                        <a:ln>
                          <a:noFill/>
                        </a:ln>
                        <a:solidFill>
                          <a:schemeClr val="tx1"/>
                        </a:solidFill>
                        <a:effectLst/>
                        <a:latin typeface="+mj-ea"/>
                        <a:ea typeface="+mj-ea"/>
                      </a:endParaRPr>
                    </a:p>
                  </a:txBody>
                  <a:tcPr marL="63305" marR="63305" marT="34290" marB="34290" anchor="ctr" horzOverflow="overflow"/>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134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 </a:t>
            </a:r>
            <a:r>
              <a:rPr lang="en-US" altLang="zh-CN" dirty="0"/>
              <a:t>1</a:t>
            </a:r>
            <a:r>
              <a:rPr lang="zh-CN" altLang="en-US" dirty="0"/>
              <a:t>、语句</a:t>
            </a:r>
            <a:r>
              <a:rPr lang="zh-CN" altLang="en-US" dirty="0" smtClean="0"/>
              <a:t>覆盖</a:t>
            </a:r>
            <a:endParaRPr lang="zh-CN" altLang="en-US" dirty="0"/>
          </a:p>
        </p:txBody>
      </p:sp>
      <p:sp>
        <p:nvSpPr>
          <p:cNvPr id="3" name="日期占位符 2"/>
          <p:cNvSpPr>
            <a:spLocks noGrp="1"/>
          </p:cNvSpPr>
          <p:nvPr>
            <p:ph type="dt" sz="half" idx="10"/>
          </p:nvPr>
        </p:nvSpPr>
        <p:spPr/>
        <p:txBody>
          <a:bodyPr/>
          <a:lstStyle/>
          <a:p>
            <a:fld id="{D9BA0606-C4ED-4B1A-B26F-16BBD73B2831}"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5" name="灯片编号占位符 5"/>
          <p:cNvSpPr>
            <a:spLocks noGrp="1"/>
          </p:cNvSpPr>
          <p:nvPr>
            <p:ph type="sldNum" sz="quarter" idx="12"/>
          </p:nvPr>
        </p:nvSpPr>
        <p:spPr/>
        <p:txBody>
          <a:bodyPr/>
          <a:lstStyle/>
          <a:p>
            <a:pPr>
              <a:defRPr/>
            </a:pPr>
            <a:fld id="{606502BB-87EE-47EE-9134-D55E740B7E32}" type="slidenum">
              <a:rPr lang="zh-CN" altLang="en-US"/>
              <a:pPr>
                <a:defRPr/>
              </a:pPr>
              <a:t>47</a:t>
            </a:fld>
            <a:endParaRPr lang="en-US" altLang="zh-CN"/>
          </a:p>
        </p:txBody>
      </p:sp>
      <p:sp>
        <p:nvSpPr>
          <p:cNvPr id="80899" name="Rectangle 5"/>
          <p:cNvSpPr>
            <a:spLocks noGrp="1" noChangeArrowheads="1"/>
          </p:cNvSpPr>
          <p:nvPr>
            <p:ph idx="4294967295"/>
          </p:nvPr>
        </p:nvSpPr>
        <p:spPr>
          <a:xfrm>
            <a:off x="1246645" y="843264"/>
            <a:ext cx="6276975" cy="928687"/>
          </a:xfrm>
          <a:noFill/>
        </p:spPr>
        <p:txBody>
          <a:bodyPr vert="horz" lIns="67866" tIns="33338" rIns="67866" bIns="33338" rtlCol="0">
            <a:normAutofit/>
          </a:bodyPr>
          <a:lstStyle/>
          <a:p>
            <a:pPr eaLnBrk="1" hangingPunct="1">
              <a:buFontTx/>
              <a:buNone/>
            </a:pPr>
            <a:r>
              <a:rPr lang="zh-CN" altLang="en-US" sz="2400" b="1" dirty="0" smtClean="0">
                <a:solidFill>
                  <a:srgbClr val="FF0000"/>
                </a:solidFill>
                <a:latin typeface="+mn-ea"/>
              </a:rPr>
              <a:t>使</a:t>
            </a:r>
            <a:r>
              <a:rPr lang="zh-CN" altLang="en-US" sz="2400" b="1" dirty="0">
                <a:solidFill>
                  <a:srgbClr val="FF0000"/>
                </a:solidFill>
                <a:latin typeface="+mn-ea"/>
              </a:rPr>
              <a:t>程序中每个语句至少执行一次。</a:t>
            </a:r>
          </a:p>
        </p:txBody>
      </p:sp>
      <p:grpSp>
        <p:nvGrpSpPr>
          <p:cNvPr id="2" name="组合 1"/>
          <p:cNvGrpSpPr/>
          <p:nvPr/>
        </p:nvGrpSpPr>
        <p:grpSpPr>
          <a:xfrm>
            <a:off x="1221001" y="1415982"/>
            <a:ext cx="3569678" cy="3362329"/>
            <a:chOff x="325964" y="1458693"/>
            <a:chExt cx="4759571" cy="4483105"/>
          </a:xfrm>
        </p:grpSpPr>
        <p:sp>
          <p:nvSpPr>
            <p:cNvPr id="80900" name="AutoShape 6"/>
            <p:cNvSpPr>
              <a:spLocks noChangeArrowheads="1"/>
            </p:cNvSpPr>
            <p:nvPr/>
          </p:nvSpPr>
          <p:spPr bwMode="auto">
            <a:xfrm>
              <a:off x="1706356" y="1458693"/>
              <a:ext cx="1006720" cy="503238"/>
            </a:xfrm>
            <a:prstGeom prst="octagon">
              <a:avLst>
                <a:gd name="adj" fmla="val 29282"/>
              </a:avLst>
            </a:prstGeom>
            <a:solidFill>
              <a:srgbClr val="E9FFFF"/>
            </a:solidFill>
            <a:ln w="25400">
              <a:solidFill>
                <a:schemeClr val="tx1"/>
              </a:solidFill>
              <a:miter lim="800000"/>
              <a:headEnd/>
              <a:tailEnd/>
            </a:ln>
          </p:spPr>
          <p:txBody>
            <a:bodyPr wrap="none" anchor="ctr"/>
            <a:lstStyle/>
            <a:p>
              <a:pPr algn="ctr" eaLnBrk="0" hangingPunct="0"/>
              <a:r>
                <a:rPr kumimoji="1" lang="zh-CN" altLang="en-US" sz="1500" b="1" dirty="0">
                  <a:latin typeface="宋体" pitchFamily="2" charset="-122"/>
                  <a:ea typeface="宋体" pitchFamily="2" charset="-122"/>
                </a:rPr>
                <a:t>开始</a:t>
              </a:r>
              <a:endParaRPr kumimoji="1" lang="zh-CN" altLang="en-US" sz="1500" dirty="0">
                <a:latin typeface="宋体" pitchFamily="2" charset="-122"/>
                <a:ea typeface="宋体" pitchFamily="2" charset="-122"/>
              </a:endParaRPr>
            </a:p>
          </p:txBody>
        </p:sp>
        <p:sp>
          <p:nvSpPr>
            <p:cNvPr id="80901" name="AutoShape 7"/>
            <p:cNvSpPr>
              <a:spLocks noChangeArrowheads="1"/>
            </p:cNvSpPr>
            <p:nvPr/>
          </p:nvSpPr>
          <p:spPr bwMode="auto">
            <a:xfrm>
              <a:off x="657143" y="2293718"/>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rgbClr val="FF0000"/>
                  </a:solidFill>
                  <a:latin typeface="Times New Roman" pitchFamily="18" charset="0"/>
                  <a:ea typeface="黑体" pitchFamily="2" charset="-122"/>
                </a:rPr>
                <a:t>(A&gt;1) AND (B=0)</a:t>
              </a:r>
              <a:endParaRPr kumimoji="1" lang="en-US" altLang="zh-CN" sz="1500">
                <a:solidFill>
                  <a:srgbClr val="FF0000"/>
                </a:solidFill>
                <a:latin typeface="Times New Roman" pitchFamily="18" charset="0"/>
                <a:ea typeface="宋体" pitchFamily="2" charset="-122"/>
              </a:endParaRPr>
            </a:p>
          </p:txBody>
        </p:sp>
        <p:sp>
          <p:nvSpPr>
            <p:cNvPr id="80902" name="AutoShape 8"/>
            <p:cNvSpPr>
              <a:spLocks noChangeArrowheads="1"/>
            </p:cNvSpPr>
            <p:nvPr/>
          </p:nvSpPr>
          <p:spPr bwMode="auto">
            <a:xfrm>
              <a:off x="699640" y="3898681"/>
              <a:ext cx="3033346" cy="887412"/>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dirty="0">
                  <a:solidFill>
                    <a:srgbClr val="FF0000"/>
                  </a:solidFill>
                  <a:latin typeface="Times New Roman" pitchFamily="18" charset="0"/>
                  <a:ea typeface="黑体" pitchFamily="2" charset="-122"/>
                </a:rPr>
                <a:t>(A=2) OR (X&gt;1)</a:t>
              </a:r>
              <a:endParaRPr kumimoji="1" lang="en-US" altLang="zh-CN" sz="1500" dirty="0">
                <a:solidFill>
                  <a:srgbClr val="FF0000"/>
                </a:solidFill>
                <a:latin typeface="Times New Roman" pitchFamily="18" charset="0"/>
                <a:ea typeface="宋体" pitchFamily="2" charset="-122"/>
              </a:endParaRPr>
            </a:p>
          </p:txBody>
        </p:sp>
        <p:sp>
          <p:nvSpPr>
            <p:cNvPr id="80903" name="AutoShape 9"/>
            <p:cNvSpPr>
              <a:spLocks noChangeArrowheads="1"/>
            </p:cNvSpPr>
            <p:nvPr/>
          </p:nvSpPr>
          <p:spPr bwMode="auto">
            <a:xfrm>
              <a:off x="1706359" y="5438561"/>
              <a:ext cx="964223" cy="503237"/>
            </a:xfrm>
            <a:prstGeom prst="octagon">
              <a:avLst>
                <a:gd name="adj" fmla="val 29282"/>
              </a:avLst>
            </a:prstGeom>
            <a:solidFill>
              <a:srgbClr val="E9FFFF"/>
            </a:solidFill>
            <a:ln w="25400">
              <a:solidFill>
                <a:schemeClr val="tx1"/>
              </a:solidFill>
              <a:miter lim="800000"/>
              <a:headEnd/>
              <a:tailEnd/>
            </a:ln>
          </p:spPr>
          <p:txBody>
            <a:bodyPr wrap="none" anchor="ctr"/>
            <a:lstStyle/>
            <a:p>
              <a:pPr algn="ctr"/>
              <a:r>
                <a:rPr kumimoji="1" lang="zh-CN" altLang="en-US" sz="1500" b="1">
                  <a:latin typeface="宋体" pitchFamily="2" charset="-122"/>
                  <a:ea typeface="宋体" pitchFamily="2" charset="-122"/>
                </a:rPr>
                <a:t>返回</a:t>
              </a:r>
            </a:p>
          </p:txBody>
        </p:sp>
        <p:sp>
          <p:nvSpPr>
            <p:cNvPr id="80904" name="Rectangle 10"/>
            <p:cNvSpPr>
              <a:spLocks noChangeArrowheads="1"/>
            </p:cNvSpPr>
            <p:nvPr/>
          </p:nvSpPr>
          <p:spPr bwMode="auto">
            <a:xfrm>
              <a:off x="3960120" y="3000156"/>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dirty="0">
                  <a:solidFill>
                    <a:srgbClr val="FF0000"/>
                  </a:solidFill>
                  <a:latin typeface="Times New Roman" pitchFamily="18" charset="0"/>
                  <a:ea typeface="黑体" pitchFamily="2" charset="-122"/>
                </a:rPr>
                <a:t>X=X/A</a:t>
              </a:r>
            </a:p>
          </p:txBody>
        </p:sp>
        <p:sp>
          <p:nvSpPr>
            <p:cNvPr id="80905" name="Rectangle 11"/>
            <p:cNvSpPr>
              <a:spLocks noChangeArrowheads="1"/>
            </p:cNvSpPr>
            <p:nvPr/>
          </p:nvSpPr>
          <p:spPr bwMode="auto">
            <a:xfrm>
              <a:off x="4036320" y="4679731"/>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rgbClr val="FF0000"/>
                  </a:solidFill>
                  <a:latin typeface="Times New Roman" pitchFamily="18" charset="0"/>
                  <a:ea typeface="黑体" pitchFamily="2" charset="-122"/>
                </a:rPr>
                <a:t>X=X+1</a:t>
              </a:r>
              <a:endParaRPr kumimoji="1" lang="en-US" altLang="zh-CN" sz="1500">
                <a:solidFill>
                  <a:srgbClr val="FF0000"/>
                </a:solidFill>
                <a:latin typeface="Times New Roman" pitchFamily="18" charset="0"/>
                <a:ea typeface="宋体" pitchFamily="2" charset="-122"/>
              </a:endParaRPr>
            </a:p>
          </p:txBody>
        </p:sp>
        <p:sp>
          <p:nvSpPr>
            <p:cNvPr id="80906" name="Line 12"/>
            <p:cNvSpPr>
              <a:spLocks noChangeShapeType="1"/>
            </p:cNvSpPr>
            <p:nvPr/>
          </p:nvSpPr>
          <p:spPr bwMode="auto">
            <a:xfrm>
              <a:off x="2163556" y="1982568"/>
              <a:ext cx="0" cy="3635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0907" name="Line 13"/>
            <p:cNvSpPr>
              <a:spLocks noChangeShapeType="1"/>
            </p:cNvSpPr>
            <p:nvPr/>
          </p:nvSpPr>
          <p:spPr bwMode="auto">
            <a:xfrm>
              <a:off x="2213379" y="3576423"/>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0908" name="Line 14"/>
            <p:cNvSpPr>
              <a:spLocks noChangeShapeType="1"/>
            </p:cNvSpPr>
            <p:nvPr/>
          </p:nvSpPr>
          <p:spPr bwMode="auto">
            <a:xfrm flipH="1">
              <a:off x="346481" y="2793781"/>
              <a:ext cx="310662" cy="0"/>
            </a:xfrm>
            <a:prstGeom prst="line">
              <a:avLst/>
            </a:prstGeom>
            <a:noFill/>
            <a:ln w="25400">
              <a:solidFill>
                <a:schemeClr val="tx1"/>
              </a:solidFill>
              <a:round/>
              <a:headEnd/>
              <a:tailEnd/>
            </a:ln>
          </p:spPr>
          <p:txBody>
            <a:bodyPr wrap="none" anchor="ctr"/>
            <a:lstStyle/>
            <a:p>
              <a:endParaRPr lang="zh-CN" altLang="en-US" sz="1500"/>
            </a:p>
          </p:txBody>
        </p:sp>
        <p:sp>
          <p:nvSpPr>
            <p:cNvPr id="80909" name="Line 15"/>
            <p:cNvSpPr>
              <a:spLocks noChangeShapeType="1"/>
            </p:cNvSpPr>
            <p:nvPr/>
          </p:nvSpPr>
          <p:spPr bwMode="auto">
            <a:xfrm>
              <a:off x="353807" y="2804897"/>
              <a:ext cx="0" cy="771525"/>
            </a:xfrm>
            <a:prstGeom prst="line">
              <a:avLst/>
            </a:prstGeom>
            <a:noFill/>
            <a:ln w="25400">
              <a:solidFill>
                <a:schemeClr val="tx1"/>
              </a:solidFill>
              <a:round/>
              <a:headEnd/>
              <a:tailEnd/>
            </a:ln>
          </p:spPr>
          <p:txBody>
            <a:bodyPr wrap="none" anchor="ctr"/>
            <a:lstStyle/>
            <a:p>
              <a:endParaRPr lang="zh-CN" altLang="en-US" sz="1500"/>
            </a:p>
          </p:txBody>
        </p:sp>
        <p:sp>
          <p:nvSpPr>
            <p:cNvPr id="80910" name="Line 16"/>
            <p:cNvSpPr>
              <a:spLocks noChangeShapeType="1"/>
            </p:cNvSpPr>
            <p:nvPr/>
          </p:nvSpPr>
          <p:spPr bwMode="auto">
            <a:xfrm flipV="1">
              <a:off x="361133" y="3576423"/>
              <a:ext cx="4174881" cy="11113"/>
            </a:xfrm>
            <a:prstGeom prst="line">
              <a:avLst/>
            </a:prstGeom>
            <a:noFill/>
            <a:ln w="25400">
              <a:solidFill>
                <a:schemeClr val="tx1"/>
              </a:solidFill>
              <a:round/>
              <a:headEnd/>
              <a:tailEnd/>
            </a:ln>
          </p:spPr>
          <p:txBody>
            <a:bodyPr wrap="none" anchor="ctr"/>
            <a:lstStyle/>
            <a:p>
              <a:endParaRPr lang="zh-CN" altLang="en-US" sz="1500"/>
            </a:p>
          </p:txBody>
        </p:sp>
        <p:sp>
          <p:nvSpPr>
            <p:cNvPr id="80911" name="Line 17"/>
            <p:cNvSpPr>
              <a:spLocks noChangeShapeType="1"/>
            </p:cNvSpPr>
            <p:nvPr/>
          </p:nvSpPr>
          <p:spPr bwMode="auto">
            <a:xfrm>
              <a:off x="4544807" y="3458943"/>
              <a:ext cx="0" cy="107950"/>
            </a:xfrm>
            <a:prstGeom prst="line">
              <a:avLst/>
            </a:prstGeom>
            <a:noFill/>
            <a:ln w="25400">
              <a:solidFill>
                <a:schemeClr val="tx1"/>
              </a:solidFill>
              <a:round/>
              <a:headEnd/>
              <a:tailEnd/>
            </a:ln>
          </p:spPr>
          <p:txBody>
            <a:bodyPr wrap="none" anchor="ctr"/>
            <a:lstStyle/>
            <a:p>
              <a:endParaRPr lang="zh-CN" altLang="en-US" sz="1500"/>
            </a:p>
          </p:txBody>
        </p:sp>
        <p:sp>
          <p:nvSpPr>
            <p:cNvPr id="80912" name="Line 18"/>
            <p:cNvSpPr>
              <a:spLocks noChangeShapeType="1"/>
            </p:cNvSpPr>
            <p:nvPr/>
          </p:nvSpPr>
          <p:spPr bwMode="auto">
            <a:xfrm>
              <a:off x="3664112" y="2793781"/>
              <a:ext cx="873369" cy="0"/>
            </a:xfrm>
            <a:prstGeom prst="line">
              <a:avLst/>
            </a:prstGeom>
            <a:noFill/>
            <a:ln w="25400">
              <a:solidFill>
                <a:schemeClr val="tx1"/>
              </a:solidFill>
              <a:round/>
              <a:headEnd/>
              <a:tailEnd/>
            </a:ln>
          </p:spPr>
          <p:txBody>
            <a:bodyPr wrap="none" anchor="ctr"/>
            <a:lstStyle/>
            <a:p>
              <a:endParaRPr lang="zh-CN" altLang="en-US" sz="1500"/>
            </a:p>
          </p:txBody>
        </p:sp>
        <p:sp>
          <p:nvSpPr>
            <p:cNvPr id="80913" name="Line 19"/>
            <p:cNvSpPr>
              <a:spLocks noChangeShapeType="1"/>
            </p:cNvSpPr>
            <p:nvPr/>
          </p:nvSpPr>
          <p:spPr bwMode="auto">
            <a:xfrm>
              <a:off x="4544807" y="2804893"/>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0914" name="Line 20"/>
            <p:cNvSpPr>
              <a:spLocks noChangeShapeType="1"/>
            </p:cNvSpPr>
            <p:nvPr/>
          </p:nvSpPr>
          <p:spPr bwMode="auto">
            <a:xfrm flipV="1">
              <a:off x="3732986" y="4333661"/>
              <a:ext cx="804496" cy="14287"/>
            </a:xfrm>
            <a:prstGeom prst="line">
              <a:avLst/>
            </a:prstGeom>
            <a:noFill/>
            <a:ln w="25400">
              <a:solidFill>
                <a:schemeClr val="tx1"/>
              </a:solidFill>
              <a:round/>
              <a:headEnd/>
              <a:tailEnd/>
            </a:ln>
          </p:spPr>
          <p:txBody>
            <a:bodyPr wrap="none" anchor="ctr"/>
            <a:lstStyle/>
            <a:p>
              <a:endParaRPr lang="zh-CN" altLang="en-US" sz="1500"/>
            </a:p>
          </p:txBody>
        </p:sp>
        <p:sp>
          <p:nvSpPr>
            <p:cNvPr id="80915" name="Line 21"/>
            <p:cNvSpPr>
              <a:spLocks noChangeShapeType="1"/>
            </p:cNvSpPr>
            <p:nvPr/>
          </p:nvSpPr>
          <p:spPr bwMode="auto">
            <a:xfrm>
              <a:off x="4544807" y="4344768"/>
              <a:ext cx="0" cy="3000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0916" name="Line 22"/>
            <p:cNvSpPr>
              <a:spLocks noChangeShapeType="1"/>
            </p:cNvSpPr>
            <p:nvPr/>
          </p:nvSpPr>
          <p:spPr bwMode="auto">
            <a:xfrm>
              <a:off x="2170883" y="5246468"/>
              <a:ext cx="0" cy="19208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0917" name="Line 23"/>
            <p:cNvSpPr>
              <a:spLocks noChangeShapeType="1"/>
            </p:cNvSpPr>
            <p:nvPr/>
          </p:nvSpPr>
          <p:spPr bwMode="auto">
            <a:xfrm flipH="1">
              <a:off x="381648" y="4347943"/>
              <a:ext cx="353158" cy="0"/>
            </a:xfrm>
            <a:prstGeom prst="line">
              <a:avLst/>
            </a:prstGeom>
            <a:noFill/>
            <a:ln w="25400">
              <a:solidFill>
                <a:schemeClr val="tx1"/>
              </a:solidFill>
              <a:round/>
              <a:headEnd/>
              <a:tailEnd/>
            </a:ln>
          </p:spPr>
          <p:txBody>
            <a:bodyPr wrap="none" anchor="ctr"/>
            <a:lstStyle/>
            <a:p>
              <a:endParaRPr lang="zh-CN" altLang="en-US" sz="1500"/>
            </a:p>
          </p:txBody>
        </p:sp>
        <p:sp>
          <p:nvSpPr>
            <p:cNvPr id="80918" name="Line 24"/>
            <p:cNvSpPr>
              <a:spLocks noChangeShapeType="1"/>
            </p:cNvSpPr>
            <p:nvPr/>
          </p:nvSpPr>
          <p:spPr bwMode="auto">
            <a:xfrm flipH="1">
              <a:off x="353807" y="4347943"/>
              <a:ext cx="0" cy="876300"/>
            </a:xfrm>
            <a:prstGeom prst="line">
              <a:avLst/>
            </a:prstGeom>
            <a:noFill/>
            <a:ln w="25400">
              <a:solidFill>
                <a:schemeClr val="tx1"/>
              </a:solidFill>
              <a:round/>
              <a:headEnd/>
              <a:tailEnd/>
            </a:ln>
          </p:spPr>
          <p:txBody>
            <a:bodyPr wrap="none" anchor="ctr"/>
            <a:lstStyle/>
            <a:p>
              <a:endParaRPr lang="zh-CN" altLang="en-US" sz="1500"/>
            </a:p>
          </p:txBody>
        </p:sp>
        <p:sp>
          <p:nvSpPr>
            <p:cNvPr id="80919" name="Line 25"/>
            <p:cNvSpPr>
              <a:spLocks noChangeShapeType="1"/>
            </p:cNvSpPr>
            <p:nvPr/>
          </p:nvSpPr>
          <p:spPr bwMode="auto">
            <a:xfrm>
              <a:off x="325964" y="5246468"/>
              <a:ext cx="4210050" cy="0"/>
            </a:xfrm>
            <a:prstGeom prst="line">
              <a:avLst/>
            </a:prstGeom>
            <a:noFill/>
            <a:ln w="25400">
              <a:solidFill>
                <a:schemeClr val="tx1"/>
              </a:solidFill>
              <a:round/>
              <a:headEnd/>
              <a:tailEnd/>
            </a:ln>
          </p:spPr>
          <p:txBody>
            <a:bodyPr wrap="none" anchor="ctr"/>
            <a:lstStyle/>
            <a:p>
              <a:endParaRPr lang="zh-CN" altLang="en-US" sz="1500"/>
            </a:p>
          </p:txBody>
        </p:sp>
        <p:sp>
          <p:nvSpPr>
            <p:cNvPr id="80920" name="Line 26"/>
            <p:cNvSpPr>
              <a:spLocks noChangeShapeType="1"/>
            </p:cNvSpPr>
            <p:nvPr/>
          </p:nvSpPr>
          <p:spPr bwMode="auto">
            <a:xfrm>
              <a:off x="4536014" y="5140106"/>
              <a:ext cx="0" cy="106362"/>
            </a:xfrm>
            <a:prstGeom prst="line">
              <a:avLst/>
            </a:prstGeom>
            <a:noFill/>
            <a:ln w="25400">
              <a:solidFill>
                <a:schemeClr val="tx1"/>
              </a:solidFill>
              <a:round/>
              <a:headEnd/>
              <a:tailEnd/>
            </a:ln>
          </p:spPr>
          <p:txBody>
            <a:bodyPr wrap="none" anchor="ctr"/>
            <a:lstStyle/>
            <a:p>
              <a:endParaRPr lang="zh-CN" altLang="en-US" sz="1500"/>
            </a:p>
          </p:txBody>
        </p:sp>
        <p:sp>
          <p:nvSpPr>
            <p:cNvPr id="80921" name="Rectangle 27"/>
            <p:cNvSpPr>
              <a:spLocks noChangeArrowheads="1"/>
            </p:cNvSpPr>
            <p:nvPr/>
          </p:nvSpPr>
          <p:spPr bwMode="auto">
            <a:xfrm>
              <a:off x="443196" y="2317536"/>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0922" name="Rectangle 28"/>
            <p:cNvSpPr>
              <a:spLocks noChangeArrowheads="1"/>
            </p:cNvSpPr>
            <p:nvPr/>
          </p:nvSpPr>
          <p:spPr bwMode="auto">
            <a:xfrm>
              <a:off x="472501" y="3841535"/>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0923" name="Rectangle 29"/>
            <p:cNvSpPr>
              <a:spLocks noChangeArrowheads="1"/>
            </p:cNvSpPr>
            <p:nvPr/>
          </p:nvSpPr>
          <p:spPr bwMode="auto">
            <a:xfrm>
              <a:off x="3605495" y="2300073"/>
              <a:ext cx="424961"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0924" name="Rectangle 30"/>
            <p:cNvSpPr>
              <a:spLocks noChangeArrowheads="1"/>
            </p:cNvSpPr>
            <p:nvPr/>
          </p:nvSpPr>
          <p:spPr bwMode="auto">
            <a:xfrm>
              <a:off x="3564464" y="3841535"/>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0925" name="Rectangle 31"/>
            <p:cNvSpPr>
              <a:spLocks noChangeArrowheads="1"/>
            </p:cNvSpPr>
            <p:nvPr/>
          </p:nvSpPr>
          <p:spPr bwMode="auto">
            <a:xfrm>
              <a:off x="2170883" y="1890158"/>
              <a:ext cx="41763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rgbClr val="FF0000"/>
                  </a:solidFill>
                  <a:latin typeface="Times New Roman" pitchFamily="18" charset="0"/>
                  <a:ea typeface="黑体" pitchFamily="2" charset="-122"/>
                </a:rPr>
                <a:t>a</a:t>
              </a:r>
            </a:p>
          </p:txBody>
        </p:sp>
        <p:sp>
          <p:nvSpPr>
            <p:cNvPr id="80926" name="Rectangle 32"/>
            <p:cNvSpPr>
              <a:spLocks noChangeArrowheads="1"/>
            </p:cNvSpPr>
            <p:nvPr/>
          </p:nvSpPr>
          <p:spPr bwMode="auto">
            <a:xfrm>
              <a:off x="346479" y="2806481"/>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80927" name="Rectangle 33"/>
            <p:cNvSpPr>
              <a:spLocks noChangeArrowheads="1"/>
            </p:cNvSpPr>
            <p:nvPr/>
          </p:nvSpPr>
          <p:spPr bwMode="auto">
            <a:xfrm>
              <a:off x="430009" y="4540031"/>
              <a:ext cx="39565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80928" name="Rectangle 34"/>
            <p:cNvSpPr>
              <a:spLocks noChangeArrowheads="1"/>
            </p:cNvSpPr>
            <p:nvPr/>
          </p:nvSpPr>
          <p:spPr bwMode="auto">
            <a:xfrm>
              <a:off x="4536018" y="2422306"/>
              <a:ext cx="25937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rgbClr val="FF0000"/>
                  </a:solidFill>
                  <a:latin typeface="Times New Roman" pitchFamily="18" charset="0"/>
                  <a:ea typeface="黑体" pitchFamily="2" charset="-122"/>
                </a:rPr>
                <a:t>c</a:t>
              </a:r>
            </a:p>
          </p:txBody>
        </p:sp>
        <p:sp>
          <p:nvSpPr>
            <p:cNvPr id="80929" name="Rectangle 35"/>
            <p:cNvSpPr>
              <a:spLocks noChangeArrowheads="1"/>
            </p:cNvSpPr>
            <p:nvPr/>
          </p:nvSpPr>
          <p:spPr bwMode="auto">
            <a:xfrm>
              <a:off x="4536018" y="4027267"/>
              <a:ext cx="25937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rgbClr val="FF0000"/>
                  </a:solidFill>
                  <a:latin typeface="Times New Roman" pitchFamily="18" charset="0"/>
                  <a:ea typeface="黑体" pitchFamily="2" charset="-122"/>
                </a:rPr>
                <a:t>e</a:t>
              </a:r>
            </a:p>
          </p:txBody>
        </p:sp>
      </p:grpSp>
      <p:sp>
        <p:nvSpPr>
          <p:cNvPr id="124964" name="Rectangle 36"/>
          <p:cNvSpPr>
            <a:spLocks noChangeArrowheads="1"/>
          </p:cNvSpPr>
          <p:nvPr/>
        </p:nvSpPr>
        <p:spPr bwMode="auto">
          <a:xfrm>
            <a:off x="5299171" y="1457433"/>
            <a:ext cx="3499703" cy="1477328"/>
          </a:xfrm>
          <a:prstGeom prst="rect">
            <a:avLst/>
          </a:prstGeom>
          <a:noFill/>
          <a:ln w="9525">
            <a:noFill/>
            <a:miter lim="800000"/>
            <a:headEnd/>
            <a:tailEnd/>
          </a:ln>
        </p:spPr>
        <p:txBody>
          <a:bodyPr wrap="square">
            <a:spAutoFit/>
          </a:bodyPr>
          <a:lstStyle/>
          <a:p>
            <a:r>
              <a:rPr kumimoji="1" lang="zh-CN" altLang="en-US" b="1" dirty="0">
                <a:latin typeface="+mj-ea"/>
                <a:ea typeface="+mj-ea"/>
              </a:rPr>
              <a:t>只需设计一个测试用例</a:t>
            </a:r>
            <a:r>
              <a:rPr kumimoji="1" lang="en-US" altLang="zh-CN" b="1" dirty="0">
                <a:latin typeface="+mj-ea"/>
                <a:ea typeface="+mj-ea"/>
              </a:rPr>
              <a:t>:</a:t>
            </a:r>
          </a:p>
          <a:p>
            <a:r>
              <a:rPr kumimoji="1" lang="en-US" altLang="zh-CN" b="1" dirty="0">
                <a:latin typeface="+mj-ea"/>
                <a:ea typeface="+mj-ea"/>
              </a:rPr>
              <a:t>    </a:t>
            </a:r>
            <a:r>
              <a:rPr kumimoji="1" lang="zh-CN" altLang="en-US" b="1" dirty="0">
                <a:latin typeface="+mj-ea"/>
                <a:ea typeface="+mj-ea"/>
              </a:rPr>
              <a:t>输入数据：</a:t>
            </a:r>
            <a:r>
              <a:rPr kumimoji="1" lang="en-US" altLang="zh-CN" b="1" dirty="0">
                <a:solidFill>
                  <a:srgbClr val="2E6000"/>
                </a:solidFill>
                <a:latin typeface="+mj-ea"/>
                <a:ea typeface="+mj-ea"/>
              </a:rPr>
              <a:t>A=2</a:t>
            </a:r>
            <a:r>
              <a:rPr kumimoji="1" lang="zh-CN" altLang="en-US" b="1" dirty="0">
                <a:solidFill>
                  <a:srgbClr val="2E6000"/>
                </a:solidFill>
                <a:latin typeface="+mj-ea"/>
                <a:ea typeface="+mj-ea"/>
              </a:rPr>
              <a:t>，</a:t>
            </a:r>
          </a:p>
          <a:p>
            <a:r>
              <a:rPr kumimoji="1" lang="en-US" altLang="zh-CN" b="1" dirty="0" smtClean="0">
                <a:solidFill>
                  <a:srgbClr val="2E6000"/>
                </a:solidFill>
                <a:latin typeface="+mj-ea"/>
                <a:ea typeface="+mj-ea"/>
              </a:rPr>
              <a:t>                     B=0</a:t>
            </a:r>
            <a:r>
              <a:rPr kumimoji="1" lang="zh-CN" altLang="en-US" b="1" dirty="0">
                <a:solidFill>
                  <a:srgbClr val="2E6000"/>
                </a:solidFill>
                <a:latin typeface="+mj-ea"/>
                <a:ea typeface="+mj-ea"/>
              </a:rPr>
              <a:t>，</a:t>
            </a:r>
          </a:p>
          <a:p>
            <a:r>
              <a:rPr kumimoji="1" lang="en-US" altLang="zh-CN" b="1" dirty="0" smtClean="0">
                <a:solidFill>
                  <a:srgbClr val="2E6000"/>
                </a:solidFill>
                <a:latin typeface="+mj-ea"/>
                <a:ea typeface="+mj-ea"/>
              </a:rPr>
              <a:t>                     X=4</a:t>
            </a:r>
            <a:endParaRPr kumimoji="1" lang="en-US" altLang="zh-CN" b="1" dirty="0">
              <a:latin typeface="+mj-ea"/>
              <a:ea typeface="+mj-ea"/>
            </a:endParaRPr>
          </a:p>
          <a:p>
            <a:r>
              <a:rPr kumimoji="1" lang="en-US" altLang="zh-CN" b="1" dirty="0">
                <a:latin typeface="+mj-ea"/>
                <a:ea typeface="+mj-ea"/>
              </a:rPr>
              <a:t>  </a:t>
            </a:r>
            <a:r>
              <a:rPr kumimoji="1" lang="en-US" altLang="zh-CN" b="1" dirty="0" smtClean="0">
                <a:latin typeface="+mj-ea"/>
                <a:ea typeface="+mj-ea"/>
              </a:rPr>
              <a:t>  </a:t>
            </a:r>
            <a:r>
              <a:rPr kumimoji="1" lang="zh-CN" altLang="en-US" b="1" dirty="0">
                <a:latin typeface="+mj-ea"/>
                <a:ea typeface="+mj-ea"/>
              </a:rPr>
              <a:t>即达到了语句覆盖。</a:t>
            </a:r>
            <a:endParaRPr kumimoji="1" lang="en-US" altLang="zh-CN" b="1" dirty="0">
              <a:latin typeface="+mj-ea"/>
              <a:ea typeface="+mj-ea"/>
            </a:endParaRPr>
          </a:p>
        </p:txBody>
      </p:sp>
      <p:sp>
        <p:nvSpPr>
          <p:cNvPr id="124965" name="Rectangle 37"/>
          <p:cNvSpPr>
            <a:spLocks noChangeArrowheads="1"/>
          </p:cNvSpPr>
          <p:nvPr/>
        </p:nvSpPr>
        <p:spPr bwMode="auto">
          <a:xfrm>
            <a:off x="5330283" y="3208834"/>
            <a:ext cx="3736778" cy="1047979"/>
          </a:xfrm>
          <a:prstGeom prst="rect">
            <a:avLst/>
          </a:prstGeom>
          <a:noFill/>
          <a:ln w="9525">
            <a:noFill/>
            <a:miter lim="800000"/>
            <a:headEnd/>
            <a:tailEnd/>
          </a:ln>
        </p:spPr>
        <p:txBody>
          <a:bodyPr wrap="square">
            <a:spAutoFit/>
          </a:bodyPr>
          <a:lstStyle/>
          <a:p>
            <a:pPr>
              <a:lnSpc>
                <a:spcPct val="115000"/>
              </a:lnSpc>
            </a:pPr>
            <a:r>
              <a:rPr kumimoji="1" lang="zh-CN" altLang="en-US" b="1" dirty="0">
                <a:solidFill>
                  <a:schemeClr val="accent2"/>
                </a:solidFill>
                <a:latin typeface="+mj-ea"/>
                <a:ea typeface="+mj-ea"/>
              </a:rPr>
              <a:t>语句覆盖是</a:t>
            </a:r>
            <a:r>
              <a:rPr kumimoji="1" lang="zh-CN" altLang="en-US" b="1" dirty="0">
                <a:solidFill>
                  <a:srgbClr val="FC0128"/>
                </a:solidFill>
                <a:latin typeface="+mj-ea"/>
                <a:ea typeface="+mj-ea"/>
              </a:rPr>
              <a:t>最弱</a:t>
            </a:r>
            <a:r>
              <a:rPr kumimoji="1" lang="zh-CN" altLang="en-US" b="1" dirty="0">
                <a:solidFill>
                  <a:schemeClr val="accent2"/>
                </a:solidFill>
                <a:latin typeface="+mj-ea"/>
                <a:ea typeface="+mj-ea"/>
              </a:rPr>
              <a:t>的逻辑覆盖</a:t>
            </a:r>
          </a:p>
          <a:p>
            <a:pPr>
              <a:lnSpc>
                <a:spcPct val="115000"/>
              </a:lnSpc>
            </a:pPr>
            <a:r>
              <a:rPr kumimoji="1" lang="zh-CN" altLang="en-US" b="1" dirty="0">
                <a:solidFill>
                  <a:schemeClr val="accent2"/>
                </a:solidFill>
                <a:latin typeface="+mj-ea"/>
                <a:ea typeface="+mj-ea"/>
              </a:rPr>
              <a:t>（如：</a:t>
            </a:r>
            <a:r>
              <a:rPr kumimoji="1" lang="en-US" altLang="zh-CN" b="1" dirty="0">
                <a:solidFill>
                  <a:srgbClr val="FF0000"/>
                </a:solidFill>
                <a:latin typeface="+mj-ea"/>
                <a:ea typeface="+mj-ea"/>
              </a:rPr>
              <a:t>AND </a:t>
            </a:r>
            <a:r>
              <a:rPr kumimoji="1" lang="zh-CN" altLang="en-US" b="1" dirty="0">
                <a:solidFill>
                  <a:schemeClr val="accent2"/>
                </a:solidFill>
                <a:latin typeface="+mj-ea"/>
                <a:ea typeface="+mj-ea"/>
              </a:rPr>
              <a:t>写成 </a:t>
            </a:r>
            <a:r>
              <a:rPr kumimoji="1" lang="en-US" altLang="zh-CN" b="1" dirty="0">
                <a:solidFill>
                  <a:srgbClr val="FF0000"/>
                </a:solidFill>
                <a:latin typeface="+mj-ea"/>
                <a:ea typeface="+mj-ea"/>
              </a:rPr>
              <a:t>OR</a:t>
            </a:r>
            <a:r>
              <a:rPr kumimoji="1" lang="zh-CN" altLang="en-US" b="1" dirty="0">
                <a:solidFill>
                  <a:schemeClr val="accent2"/>
                </a:solidFill>
                <a:latin typeface="+mj-ea"/>
                <a:ea typeface="+mj-ea"/>
              </a:rPr>
              <a:t>，</a:t>
            </a:r>
            <a:r>
              <a:rPr kumimoji="1" lang="en-US" altLang="zh-CN" b="1" dirty="0">
                <a:solidFill>
                  <a:srgbClr val="FF0000"/>
                </a:solidFill>
                <a:latin typeface="+mj-ea"/>
                <a:ea typeface="+mj-ea"/>
              </a:rPr>
              <a:t>X&gt;1 </a:t>
            </a:r>
          </a:p>
          <a:p>
            <a:pPr>
              <a:lnSpc>
                <a:spcPct val="115000"/>
              </a:lnSpc>
            </a:pPr>
            <a:r>
              <a:rPr kumimoji="1" lang="zh-CN" altLang="en-US" b="1" dirty="0">
                <a:solidFill>
                  <a:srgbClr val="FF0000"/>
                </a:solidFill>
                <a:latin typeface="+mj-ea"/>
                <a:ea typeface="+mj-ea"/>
              </a:rPr>
              <a:t>写成 </a:t>
            </a:r>
            <a:r>
              <a:rPr kumimoji="1" lang="en-US" altLang="zh-CN" b="1" dirty="0">
                <a:solidFill>
                  <a:srgbClr val="FF0000"/>
                </a:solidFill>
                <a:latin typeface="+mj-ea"/>
                <a:ea typeface="+mj-ea"/>
              </a:rPr>
              <a:t>X &lt;1,</a:t>
            </a:r>
            <a:r>
              <a:rPr kumimoji="1" lang="zh-CN" altLang="en-US" b="1" dirty="0">
                <a:solidFill>
                  <a:srgbClr val="0000FF"/>
                </a:solidFill>
                <a:latin typeface="+mj-ea"/>
                <a:ea typeface="+mj-ea"/>
              </a:rPr>
              <a:t>查不出来</a:t>
            </a:r>
            <a:r>
              <a:rPr kumimoji="1" lang="zh-CN" altLang="en-US" b="1" dirty="0">
                <a:solidFill>
                  <a:srgbClr val="FF0000"/>
                </a:solidFill>
                <a:latin typeface="+mj-ea"/>
                <a:ea typeface="+mj-ea"/>
              </a:rPr>
              <a:t>）</a:t>
            </a:r>
            <a:endParaRPr kumimoji="1" lang="en-US" altLang="zh-CN" b="1" dirty="0">
              <a:solidFill>
                <a:srgbClr val="FF0000"/>
              </a:solidFill>
              <a:latin typeface="+mj-ea"/>
              <a:ea typeface="+mj-ea"/>
            </a:endParaRPr>
          </a:p>
        </p:txBody>
      </p:sp>
    </p:spTree>
    <p:extLst>
      <p:ext uri="{BB962C8B-B14F-4D97-AF65-F5344CB8AC3E}">
        <p14:creationId xmlns:p14="http://schemas.microsoft.com/office/powerpoint/2010/main" val="76864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4964"/>
                                        </p:tgtEl>
                                        <p:attrNameLst>
                                          <p:attrName>style.visibility</p:attrName>
                                        </p:attrNameLst>
                                      </p:cBhvr>
                                      <p:to>
                                        <p:strVal val="visible"/>
                                      </p:to>
                                    </p:set>
                                    <p:animEffect transition="in" filter="randombar(horizontal)">
                                      <p:cBhvr>
                                        <p:cTn id="7" dur="500"/>
                                        <p:tgtEl>
                                          <p:spTgt spid="12496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4965"/>
                                        </p:tgtEl>
                                        <p:attrNameLst>
                                          <p:attrName>style.visibility</p:attrName>
                                        </p:attrNameLst>
                                      </p:cBhvr>
                                      <p:to>
                                        <p:strVal val="visible"/>
                                      </p:to>
                                    </p:set>
                                    <p:animEffect transition="in" filter="randombar(horizontal)">
                                      <p:cBhvr>
                                        <p:cTn id="12" dur="500"/>
                                        <p:tgtEl>
                                          <p:spTgt spid="124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64" grpId="0"/>
      <p:bldP spid="12496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 </a:t>
            </a:r>
            <a:r>
              <a:rPr lang="en-US" altLang="zh-CN" dirty="0"/>
              <a:t>2</a:t>
            </a:r>
            <a:r>
              <a:rPr lang="zh-CN" altLang="en-US" dirty="0"/>
              <a:t>、 判定覆盖</a:t>
            </a:r>
            <a:r>
              <a:rPr lang="en-US" altLang="zh-CN" dirty="0"/>
              <a:t>(</a:t>
            </a:r>
            <a:r>
              <a:rPr lang="zh-CN" altLang="en-US" dirty="0"/>
              <a:t>分支覆盖</a:t>
            </a:r>
            <a:r>
              <a:rPr lang="en-US" altLang="zh-CN" dirty="0"/>
              <a:t>) </a:t>
            </a:r>
            <a:endParaRPr lang="zh-CN" altLang="en-US" dirty="0"/>
          </a:p>
        </p:txBody>
      </p:sp>
      <p:sp>
        <p:nvSpPr>
          <p:cNvPr id="3" name="日期占位符 2"/>
          <p:cNvSpPr>
            <a:spLocks noGrp="1"/>
          </p:cNvSpPr>
          <p:nvPr>
            <p:ph type="dt" sz="half" idx="10"/>
          </p:nvPr>
        </p:nvSpPr>
        <p:spPr/>
        <p:txBody>
          <a:bodyPr/>
          <a:lstStyle/>
          <a:p>
            <a:fld id="{C50DD2E0-1118-40DB-A63E-B2D591ECBA3F}"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5" name="灯片编号占位符 5"/>
          <p:cNvSpPr>
            <a:spLocks noGrp="1"/>
          </p:cNvSpPr>
          <p:nvPr>
            <p:ph type="sldNum" sz="quarter" idx="12"/>
          </p:nvPr>
        </p:nvSpPr>
        <p:spPr/>
        <p:txBody>
          <a:bodyPr/>
          <a:lstStyle/>
          <a:p>
            <a:pPr>
              <a:defRPr/>
            </a:pPr>
            <a:fld id="{75ACD6E0-0DBF-41B6-A884-298AD45E7DBF}" type="slidenum">
              <a:rPr lang="zh-CN" altLang="en-US"/>
              <a:pPr>
                <a:defRPr/>
              </a:pPr>
              <a:t>48</a:t>
            </a:fld>
            <a:endParaRPr lang="en-US" altLang="zh-CN"/>
          </a:p>
        </p:txBody>
      </p:sp>
      <p:sp>
        <p:nvSpPr>
          <p:cNvPr id="81923" name="Rectangle 2"/>
          <p:cNvSpPr>
            <a:spLocks noGrp="1" noChangeArrowheads="1"/>
          </p:cNvSpPr>
          <p:nvPr>
            <p:ph idx="4294967295"/>
          </p:nvPr>
        </p:nvSpPr>
        <p:spPr>
          <a:xfrm>
            <a:off x="1132179" y="828101"/>
            <a:ext cx="6278563" cy="749300"/>
          </a:xfrm>
          <a:noFill/>
        </p:spPr>
        <p:txBody>
          <a:bodyPr vert="horz" lIns="67866" tIns="33338" rIns="67866" bIns="33338" rtlCol="0">
            <a:normAutofit/>
          </a:bodyPr>
          <a:lstStyle/>
          <a:p>
            <a:pPr eaLnBrk="1" hangingPunct="1">
              <a:lnSpc>
                <a:spcPct val="115000"/>
              </a:lnSpc>
              <a:buFontTx/>
              <a:buNone/>
            </a:pPr>
            <a:r>
              <a:rPr lang="zh-CN" altLang="en-US" sz="2400" b="1" dirty="0" smtClean="0">
                <a:solidFill>
                  <a:srgbClr val="FF0000"/>
                </a:solidFill>
                <a:latin typeface="+mn-ea"/>
              </a:rPr>
              <a:t>使</a:t>
            </a:r>
            <a:r>
              <a:rPr lang="zh-CN" altLang="en-US" sz="2400" b="1" dirty="0">
                <a:solidFill>
                  <a:srgbClr val="FF0000"/>
                </a:solidFill>
                <a:latin typeface="+mn-ea"/>
              </a:rPr>
              <a:t>每个判定的真假分支都至少执行一次。</a:t>
            </a:r>
          </a:p>
        </p:txBody>
      </p:sp>
      <p:grpSp>
        <p:nvGrpSpPr>
          <p:cNvPr id="2" name="组合 1"/>
          <p:cNvGrpSpPr/>
          <p:nvPr/>
        </p:nvGrpSpPr>
        <p:grpSpPr>
          <a:xfrm>
            <a:off x="1132179" y="1408088"/>
            <a:ext cx="3569678" cy="3362329"/>
            <a:chOff x="314633" y="1657449"/>
            <a:chExt cx="4759571" cy="4483105"/>
          </a:xfrm>
        </p:grpSpPr>
        <p:sp>
          <p:nvSpPr>
            <p:cNvPr id="81924" name="AutoShape 3"/>
            <p:cNvSpPr>
              <a:spLocks noChangeArrowheads="1"/>
            </p:cNvSpPr>
            <p:nvPr/>
          </p:nvSpPr>
          <p:spPr bwMode="auto">
            <a:xfrm>
              <a:off x="1695027" y="1657449"/>
              <a:ext cx="1006719" cy="503238"/>
            </a:xfrm>
            <a:prstGeom prst="octagon">
              <a:avLst>
                <a:gd name="adj" fmla="val 29282"/>
              </a:avLst>
            </a:prstGeom>
            <a:solidFill>
              <a:srgbClr val="E9FFFF"/>
            </a:solidFill>
            <a:ln w="25400">
              <a:solidFill>
                <a:schemeClr val="tx1"/>
              </a:solidFill>
              <a:miter lim="800000"/>
              <a:headEnd/>
              <a:tailEnd/>
            </a:ln>
          </p:spPr>
          <p:txBody>
            <a:bodyPr wrap="none" anchor="ctr"/>
            <a:lstStyle/>
            <a:p>
              <a:pPr algn="ctr" eaLnBrk="0" hangingPunct="0"/>
              <a:r>
                <a:rPr kumimoji="1" lang="zh-CN" altLang="en-US" sz="1500" b="1">
                  <a:latin typeface="宋体" pitchFamily="2" charset="-122"/>
                  <a:ea typeface="宋体" pitchFamily="2" charset="-122"/>
                </a:rPr>
                <a:t>开始</a:t>
              </a:r>
              <a:endParaRPr kumimoji="1" lang="zh-CN" altLang="en-US" sz="1500">
                <a:latin typeface="宋体" pitchFamily="2" charset="-122"/>
                <a:ea typeface="宋体" pitchFamily="2" charset="-122"/>
              </a:endParaRPr>
            </a:p>
          </p:txBody>
        </p:sp>
        <p:sp>
          <p:nvSpPr>
            <p:cNvPr id="81925" name="AutoShape 4"/>
            <p:cNvSpPr>
              <a:spLocks noChangeArrowheads="1"/>
            </p:cNvSpPr>
            <p:nvPr/>
          </p:nvSpPr>
          <p:spPr bwMode="auto">
            <a:xfrm>
              <a:off x="645812" y="2492474"/>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dirty="0">
                  <a:solidFill>
                    <a:srgbClr val="FF0000"/>
                  </a:solidFill>
                  <a:latin typeface="Times New Roman" pitchFamily="18" charset="0"/>
                  <a:ea typeface="黑体" pitchFamily="2" charset="-122"/>
                </a:rPr>
                <a:t>(A&gt;1) AND (B=0)</a:t>
              </a:r>
              <a:endParaRPr kumimoji="1" lang="en-US" altLang="zh-CN" sz="1500" dirty="0">
                <a:solidFill>
                  <a:srgbClr val="FF0000"/>
                </a:solidFill>
                <a:latin typeface="Times New Roman" pitchFamily="18" charset="0"/>
                <a:ea typeface="宋体" pitchFamily="2" charset="-122"/>
              </a:endParaRPr>
            </a:p>
          </p:txBody>
        </p:sp>
        <p:sp>
          <p:nvSpPr>
            <p:cNvPr id="81926" name="AutoShape 5"/>
            <p:cNvSpPr>
              <a:spLocks noChangeArrowheads="1"/>
            </p:cNvSpPr>
            <p:nvPr/>
          </p:nvSpPr>
          <p:spPr bwMode="auto">
            <a:xfrm>
              <a:off x="688308" y="4097437"/>
              <a:ext cx="3033346" cy="887412"/>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rgbClr val="FF0000"/>
                  </a:solidFill>
                  <a:latin typeface="Times New Roman" pitchFamily="18" charset="0"/>
                  <a:ea typeface="黑体" pitchFamily="2" charset="-122"/>
                </a:rPr>
                <a:t>(A=2) OR (X&gt;1)</a:t>
              </a:r>
              <a:endParaRPr kumimoji="1" lang="en-US" altLang="zh-CN" sz="1500">
                <a:solidFill>
                  <a:srgbClr val="FF0000"/>
                </a:solidFill>
                <a:latin typeface="Times New Roman" pitchFamily="18" charset="0"/>
                <a:ea typeface="宋体" pitchFamily="2" charset="-122"/>
              </a:endParaRPr>
            </a:p>
          </p:txBody>
        </p:sp>
        <p:sp>
          <p:nvSpPr>
            <p:cNvPr id="81927" name="AutoShape 6"/>
            <p:cNvSpPr>
              <a:spLocks noChangeArrowheads="1"/>
            </p:cNvSpPr>
            <p:nvPr/>
          </p:nvSpPr>
          <p:spPr bwMode="auto">
            <a:xfrm>
              <a:off x="1695027" y="5637317"/>
              <a:ext cx="964223" cy="503237"/>
            </a:xfrm>
            <a:prstGeom prst="octagon">
              <a:avLst>
                <a:gd name="adj" fmla="val 29282"/>
              </a:avLst>
            </a:prstGeom>
            <a:solidFill>
              <a:srgbClr val="E9FFFF"/>
            </a:solidFill>
            <a:ln w="25400">
              <a:solidFill>
                <a:schemeClr val="tx1"/>
              </a:solidFill>
              <a:miter lim="800000"/>
              <a:headEnd/>
              <a:tailEnd/>
            </a:ln>
          </p:spPr>
          <p:txBody>
            <a:bodyPr wrap="none" anchor="ctr"/>
            <a:lstStyle/>
            <a:p>
              <a:pPr algn="ctr"/>
              <a:r>
                <a:rPr kumimoji="1" lang="zh-CN" altLang="en-US" sz="1500" b="1">
                  <a:latin typeface="宋体" pitchFamily="2" charset="-122"/>
                  <a:ea typeface="宋体" pitchFamily="2" charset="-122"/>
                </a:rPr>
                <a:t>返回</a:t>
              </a:r>
            </a:p>
          </p:txBody>
        </p:sp>
        <p:sp>
          <p:nvSpPr>
            <p:cNvPr id="81928" name="Rectangle 7"/>
            <p:cNvSpPr>
              <a:spLocks noChangeArrowheads="1"/>
            </p:cNvSpPr>
            <p:nvPr/>
          </p:nvSpPr>
          <p:spPr bwMode="auto">
            <a:xfrm>
              <a:off x="3948789" y="3198912"/>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a:solidFill>
                    <a:srgbClr val="FF0000"/>
                  </a:solidFill>
                  <a:latin typeface="Times New Roman" pitchFamily="18" charset="0"/>
                  <a:ea typeface="黑体" pitchFamily="2" charset="-122"/>
                </a:rPr>
                <a:t>X=X/A</a:t>
              </a:r>
            </a:p>
          </p:txBody>
        </p:sp>
        <p:sp>
          <p:nvSpPr>
            <p:cNvPr id="81929" name="Rectangle 8"/>
            <p:cNvSpPr>
              <a:spLocks noChangeArrowheads="1"/>
            </p:cNvSpPr>
            <p:nvPr/>
          </p:nvSpPr>
          <p:spPr bwMode="auto">
            <a:xfrm>
              <a:off x="4024989" y="4878487"/>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rgbClr val="FF0000"/>
                  </a:solidFill>
                  <a:latin typeface="Times New Roman" pitchFamily="18" charset="0"/>
                  <a:ea typeface="黑体" pitchFamily="2" charset="-122"/>
                </a:rPr>
                <a:t>X=X+1</a:t>
              </a:r>
              <a:endParaRPr kumimoji="1" lang="en-US" altLang="zh-CN" sz="1500">
                <a:solidFill>
                  <a:srgbClr val="FF0000"/>
                </a:solidFill>
                <a:latin typeface="Times New Roman" pitchFamily="18" charset="0"/>
                <a:ea typeface="宋体" pitchFamily="2" charset="-122"/>
              </a:endParaRPr>
            </a:p>
          </p:txBody>
        </p:sp>
        <p:sp>
          <p:nvSpPr>
            <p:cNvPr id="81930" name="Line 9"/>
            <p:cNvSpPr>
              <a:spLocks noChangeShapeType="1"/>
            </p:cNvSpPr>
            <p:nvPr/>
          </p:nvSpPr>
          <p:spPr bwMode="auto">
            <a:xfrm>
              <a:off x="2152225" y="2181324"/>
              <a:ext cx="0" cy="3635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1931" name="Line 10"/>
            <p:cNvSpPr>
              <a:spLocks noChangeShapeType="1"/>
            </p:cNvSpPr>
            <p:nvPr/>
          </p:nvSpPr>
          <p:spPr bwMode="auto">
            <a:xfrm>
              <a:off x="2202048" y="3775179"/>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1932" name="Line 11"/>
            <p:cNvSpPr>
              <a:spLocks noChangeShapeType="1"/>
            </p:cNvSpPr>
            <p:nvPr/>
          </p:nvSpPr>
          <p:spPr bwMode="auto">
            <a:xfrm flipH="1">
              <a:off x="335150" y="2992542"/>
              <a:ext cx="310662" cy="1587"/>
            </a:xfrm>
            <a:prstGeom prst="line">
              <a:avLst/>
            </a:prstGeom>
            <a:noFill/>
            <a:ln w="25400">
              <a:solidFill>
                <a:schemeClr val="tx1"/>
              </a:solidFill>
              <a:round/>
              <a:headEnd/>
              <a:tailEnd/>
            </a:ln>
          </p:spPr>
          <p:txBody>
            <a:bodyPr wrap="none" anchor="ctr"/>
            <a:lstStyle/>
            <a:p>
              <a:endParaRPr lang="zh-CN" altLang="en-US" sz="1500"/>
            </a:p>
          </p:txBody>
        </p:sp>
        <p:sp>
          <p:nvSpPr>
            <p:cNvPr id="81933" name="Line 12"/>
            <p:cNvSpPr>
              <a:spLocks noChangeShapeType="1"/>
            </p:cNvSpPr>
            <p:nvPr/>
          </p:nvSpPr>
          <p:spPr bwMode="auto">
            <a:xfrm>
              <a:off x="342474" y="3003653"/>
              <a:ext cx="0" cy="771525"/>
            </a:xfrm>
            <a:prstGeom prst="line">
              <a:avLst/>
            </a:prstGeom>
            <a:noFill/>
            <a:ln w="25400">
              <a:solidFill>
                <a:schemeClr val="tx1"/>
              </a:solidFill>
              <a:round/>
              <a:headEnd/>
              <a:tailEnd/>
            </a:ln>
          </p:spPr>
          <p:txBody>
            <a:bodyPr wrap="none" anchor="ctr"/>
            <a:lstStyle/>
            <a:p>
              <a:endParaRPr lang="zh-CN" altLang="en-US" sz="1500"/>
            </a:p>
          </p:txBody>
        </p:sp>
        <p:sp>
          <p:nvSpPr>
            <p:cNvPr id="81934" name="Line 13"/>
            <p:cNvSpPr>
              <a:spLocks noChangeShapeType="1"/>
            </p:cNvSpPr>
            <p:nvPr/>
          </p:nvSpPr>
          <p:spPr bwMode="auto">
            <a:xfrm flipV="1">
              <a:off x="349802" y="3775179"/>
              <a:ext cx="4174880" cy="11113"/>
            </a:xfrm>
            <a:prstGeom prst="line">
              <a:avLst/>
            </a:prstGeom>
            <a:noFill/>
            <a:ln w="25400">
              <a:solidFill>
                <a:schemeClr val="tx1"/>
              </a:solidFill>
              <a:round/>
              <a:headEnd/>
              <a:tailEnd/>
            </a:ln>
          </p:spPr>
          <p:txBody>
            <a:bodyPr wrap="none" anchor="ctr"/>
            <a:lstStyle/>
            <a:p>
              <a:endParaRPr lang="zh-CN" altLang="en-US" sz="1500"/>
            </a:p>
          </p:txBody>
        </p:sp>
        <p:sp>
          <p:nvSpPr>
            <p:cNvPr id="81935" name="Line 14"/>
            <p:cNvSpPr>
              <a:spLocks noChangeShapeType="1"/>
            </p:cNvSpPr>
            <p:nvPr/>
          </p:nvSpPr>
          <p:spPr bwMode="auto">
            <a:xfrm>
              <a:off x="4533474" y="3657699"/>
              <a:ext cx="0" cy="107950"/>
            </a:xfrm>
            <a:prstGeom prst="line">
              <a:avLst/>
            </a:prstGeom>
            <a:noFill/>
            <a:ln w="25400">
              <a:solidFill>
                <a:schemeClr val="tx1"/>
              </a:solidFill>
              <a:round/>
              <a:headEnd/>
              <a:tailEnd/>
            </a:ln>
          </p:spPr>
          <p:txBody>
            <a:bodyPr wrap="none" anchor="ctr"/>
            <a:lstStyle/>
            <a:p>
              <a:endParaRPr lang="zh-CN" altLang="en-US" sz="1500"/>
            </a:p>
          </p:txBody>
        </p:sp>
        <p:sp>
          <p:nvSpPr>
            <p:cNvPr id="81936" name="Line 15"/>
            <p:cNvSpPr>
              <a:spLocks noChangeShapeType="1"/>
            </p:cNvSpPr>
            <p:nvPr/>
          </p:nvSpPr>
          <p:spPr bwMode="auto">
            <a:xfrm>
              <a:off x="3652781" y="2992542"/>
              <a:ext cx="873369" cy="1587"/>
            </a:xfrm>
            <a:prstGeom prst="line">
              <a:avLst/>
            </a:prstGeom>
            <a:noFill/>
            <a:ln w="25400">
              <a:solidFill>
                <a:schemeClr val="tx1"/>
              </a:solidFill>
              <a:round/>
              <a:headEnd/>
              <a:tailEnd/>
            </a:ln>
          </p:spPr>
          <p:txBody>
            <a:bodyPr wrap="none" anchor="ctr"/>
            <a:lstStyle/>
            <a:p>
              <a:endParaRPr lang="zh-CN" altLang="en-US" sz="1500"/>
            </a:p>
          </p:txBody>
        </p:sp>
        <p:sp>
          <p:nvSpPr>
            <p:cNvPr id="81937" name="Line 16"/>
            <p:cNvSpPr>
              <a:spLocks noChangeShapeType="1"/>
            </p:cNvSpPr>
            <p:nvPr/>
          </p:nvSpPr>
          <p:spPr bwMode="auto">
            <a:xfrm>
              <a:off x="4533474" y="3003649"/>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1938" name="Line 17"/>
            <p:cNvSpPr>
              <a:spLocks noChangeShapeType="1"/>
            </p:cNvSpPr>
            <p:nvPr/>
          </p:nvSpPr>
          <p:spPr bwMode="auto">
            <a:xfrm flipV="1">
              <a:off x="3721651" y="4532417"/>
              <a:ext cx="804497" cy="14287"/>
            </a:xfrm>
            <a:prstGeom prst="line">
              <a:avLst/>
            </a:prstGeom>
            <a:noFill/>
            <a:ln w="25400">
              <a:solidFill>
                <a:schemeClr val="tx1"/>
              </a:solidFill>
              <a:round/>
              <a:headEnd/>
              <a:tailEnd/>
            </a:ln>
          </p:spPr>
          <p:txBody>
            <a:bodyPr wrap="none" anchor="ctr"/>
            <a:lstStyle/>
            <a:p>
              <a:endParaRPr lang="zh-CN" altLang="en-US" sz="1500"/>
            </a:p>
          </p:txBody>
        </p:sp>
        <p:sp>
          <p:nvSpPr>
            <p:cNvPr id="81939" name="Line 18"/>
            <p:cNvSpPr>
              <a:spLocks noChangeShapeType="1"/>
            </p:cNvSpPr>
            <p:nvPr/>
          </p:nvSpPr>
          <p:spPr bwMode="auto">
            <a:xfrm>
              <a:off x="4533474" y="4543524"/>
              <a:ext cx="0" cy="3000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1940" name="Line 19"/>
            <p:cNvSpPr>
              <a:spLocks noChangeShapeType="1"/>
            </p:cNvSpPr>
            <p:nvPr/>
          </p:nvSpPr>
          <p:spPr bwMode="auto">
            <a:xfrm>
              <a:off x="2159551" y="5445224"/>
              <a:ext cx="0" cy="19208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1941" name="Line 20"/>
            <p:cNvSpPr>
              <a:spLocks noChangeShapeType="1"/>
            </p:cNvSpPr>
            <p:nvPr/>
          </p:nvSpPr>
          <p:spPr bwMode="auto">
            <a:xfrm flipH="1">
              <a:off x="370320" y="4546699"/>
              <a:ext cx="353157" cy="1588"/>
            </a:xfrm>
            <a:prstGeom prst="line">
              <a:avLst/>
            </a:prstGeom>
            <a:noFill/>
            <a:ln w="25400">
              <a:solidFill>
                <a:schemeClr val="tx1"/>
              </a:solidFill>
              <a:round/>
              <a:headEnd/>
              <a:tailEnd/>
            </a:ln>
          </p:spPr>
          <p:txBody>
            <a:bodyPr wrap="none" anchor="ctr"/>
            <a:lstStyle/>
            <a:p>
              <a:endParaRPr lang="zh-CN" altLang="en-US" sz="1500"/>
            </a:p>
          </p:txBody>
        </p:sp>
        <p:sp>
          <p:nvSpPr>
            <p:cNvPr id="81942" name="Line 21"/>
            <p:cNvSpPr>
              <a:spLocks noChangeShapeType="1"/>
            </p:cNvSpPr>
            <p:nvPr/>
          </p:nvSpPr>
          <p:spPr bwMode="auto">
            <a:xfrm flipH="1">
              <a:off x="342474" y="4546699"/>
              <a:ext cx="0" cy="876300"/>
            </a:xfrm>
            <a:prstGeom prst="line">
              <a:avLst/>
            </a:prstGeom>
            <a:noFill/>
            <a:ln w="25400">
              <a:solidFill>
                <a:schemeClr val="tx1"/>
              </a:solidFill>
              <a:round/>
              <a:headEnd/>
              <a:tailEnd/>
            </a:ln>
          </p:spPr>
          <p:txBody>
            <a:bodyPr wrap="none" anchor="ctr"/>
            <a:lstStyle/>
            <a:p>
              <a:endParaRPr lang="zh-CN" altLang="en-US" sz="1500"/>
            </a:p>
          </p:txBody>
        </p:sp>
        <p:sp>
          <p:nvSpPr>
            <p:cNvPr id="81943" name="Line 22"/>
            <p:cNvSpPr>
              <a:spLocks noChangeShapeType="1"/>
            </p:cNvSpPr>
            <p:nvPr/>
          </p:nvSpPr>
          <p:spPr bwMode="auto">
            <a:xfrm>
              <a:off x="314633" y="5445224"/>
              <a:ext cx="4210050" cy="1588"/>
            </a:xfrm>
            <a:prstGeom prst="line">
              <a:avLst/>
            </a:prstGeom>
            <a:noFill/>
            <a:ln w="25400">
              <a:solidFill>
                <a:schemeClr val="tx1"/>
              </a:solidFill>
              <a:round/>
              <a:headEnd/>
              <a:tailEnd/>
            </a:ln>
          </p:spPr>
          <p:txBody>
            <a:bodyPr wrap="none" anchor="ctr"/>
            <a:lstStyle/>
            <a:p>
              <a:endParaRPr lang="zh-CN" altLang="en-US" sz="1500"/>
            </a:p>
          </p:txBody>
        </p:sp>
        <p:sp>
          <p:nvSpPr>
            <p:cNvPr id="81944" name="Line 23"/>
            <p:cNvSpPr>
              <a:spLocks noChangeShapeType="1"/>
            </p:cNvSpPr>
            <p:nvPr/>
          </p:nvSpPr>
          <p:spPr bwMode="auto">
            <a:xfrm>
              <a:off x="4524682" y="5338862"/>
              <a:ext cx="0" cy="106362"/>
            </a:xfrm>
            <a:prstGeom prst="line">
              <a:avLst/>
            </a:prstGeom>
            <a:noFill/>
            <a:ln w="25400">
              <a:solidFill>
                <a:schemeClr val="tx1"/>
              </a:solidFill>
              <a:round/>
              <a:headEnd/>
              <a:tailEnd/>
            </a:ln>
          </p:spPr>
          <p:txBody>
            <a:bodyPr wrap="none" anchor="ctr"/>
            <a:lstStyle/>
            <a:p>
              <a:endParaRPr lang="zh-CN" altLang="en-US" sz="1500"/>
            </a:p>
          </p:txBody>
        </p:sp>
        <p:sp>
          <p:nvSpPr>
            <p:cNvPr id="81945" name="Rectangle 24"/>
            <p:cNvSpPr>
              <a:spLocks noChangeArrowheads="1"/>
            </p:cNvSpPr>
            <p:nvPr/>
          </p:nvSpPr>
          <p:spPr bwMode="auto">
            <a:xfrm>
              <a:off x="431862" y="2516292"/>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1946" name="Rectangle 25"/>
            <p:cNvSpPr>
              <a:spLocks noChangeArrowheads="1"/>
            </p:cNvSpPr>
            <p:nvPr/>
          </p:nvSpPr>
          <p:spPr bwMode="auto">
            <a:xfrm>
              <a:off x="461170" y="4040291"/>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1947" name="Rectangle 26"/>
            <p:cNvSpPr>
              <a:spLocks noChangeArrowheads="1"/>
            </p:cNvSpPr>
            <p:nvPr/>
          </p:nvSpPr>
          <p:spPr bwMode="auto">
            <a:xfrm>
              <a:off x="3594164" y="2498829"/>
              <a:ext cx="424961"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1948" name="Rectangle 27"/>
            <p:cNvSpPr>
              <a:spLocks noChangeArrowheads="1"/>
            </p:cNvSpPr>
            <p:nvPr/>
          </p:nvSpPr>
          <p:spPr bwMode="auto">
            <a:xfrm>
              <a:off x="3553133" y="4040291"/>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1949" name="Rectangle 28"/>
            <p:cNvSpPr>
              <a:spLocks noChangeArrowheads="1"/>
            </p:cNvSpPr>
            <p:nvPr/>
          </p:nvSpPr>
          <p:spPr bwMode="auto">
            <a:xfrm>
              <a:off x="2082621" y="2088914"/>
              <a:ext cx="41763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rgbClr val="FF0000"/>
                  </a:solidFill>
                  <a:latin typeface="Times New Roman" pitchFamily="18" charset="0"/>
                  <a:ea typeface="黑体" pitchFamily="2" charset="-122"/>
                </a:rPr>
                <a:t>a</a:t>
              </a:r>
            </a:p>
          </p:txBody>
        </p:sp>
        <p:sp>
          <p:nvSpPr>
            <p:cNvPr id="81950" name="Rectangle 29"/>
            <p:cNvSpPr>
              <a:spLocks noChangeArrowheads="1"/>
            </p:cNvSpPr>
            <p:nvPr/>
          </p:nvSpPr>
          <p:spPr bwMode="auto">
            <a:xfrm>
              <a:off x="335148" y="3005237"/>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81951" name="Rectangle 30"/>
            <p:cNvSpPr>
              <a:spLocks noChangeArrowheads="1"/>
            </p:cNvSpPr>
            <p:nvPr/>
          </p:nvSpPr>
          <p:spPr bwMode="auto">
            <a:xfrm>
              <a:off x="418677" y="4738787"/>
              <a:ext cx="39565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81952" name="Rectangle 31"/>
            <p:cNvSpPr>
              <a:spLocks noChangeArrowheads="1"/>
            </p:cNvSpPr>
            <p:nvPr/>
          </p:nvSpPr>
          <p:spPr bwMode="auto">
            <a:xfrm>
              <a:off x="4524684" y="2621062"/>
              <a:ext cx="25937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rgbClr val="FF0000"/>
                  </a:solidFill>
                  <a:latin typeface="Times New Roman" pitchFamily="18" charset="0"/>
                  <a:ea typeface="黑体" pitchFamily="2" charset="-122"/>
                </a:rPr>
                <a:t>c</a:t>
              </a:r>
            </a:p>
          </p:txBody>
        </p:sp>
        <p:sp>
          <p:nvSpPr>
            <p:cNvPr id="81953" name="Rectangle 32"/>
            <p:cNvSpPr>
              <a:spLocks noChangeArrowheads="1"/>
            </p:cNvSpPr>
            <p:nvPr/>
          </p:nvSpPr>
          <p:spPr bwMode="auto">
            <a:xfrm>
              <a:off x="4524684" y="4226023"/>
              <a:ext cx="25937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rgbClr val="FF0000"/>
                  </a:solidFill>
                  <a:latin typeface="Times New Roman" pitchFamily="18" charset="0"/>
                  <a:ea typeface="黑体" pitchFamily="2" charset="-122"/>
                </a:rPr>
                <a:t>e</a:t>
              </a:r>
            </a:p>
          </p:txBody>
        </p:sp>
      </p:grpSp>
      <p:sp>
        <p:nvSpPr>
          <p:cNvPr id="127011" name="Rectangle 35"/>
          <p:cNvSpPr>
            <a:spLocks noChangeArrowheads="1"/>
          </p:cNvSpPr>
          <p:nvPr/>
        </p:nvSpPr>
        <p:spPr bwMode="auto">
          <a:xfrm>
            <a:off x="5238796" y="1267863"/>
            <a:ext cx="3619453" cy="2322174"/>
          </a:xfrm>
          <a:prstGeom prst="rect">
            <a:avLst/>
          </a:prstGeom>
          <a:noFill/>
          <a:ln w="9525">
            <a:noFill/>
            <a:miter lim="800000"/>
            <a:headEnd/>
            <a:tailEnd/>
          </a:ln>
        </p:spPr>
        <p:txBody>
          <a:bodyPr wrap="square">
            <a:spAutoFit/>
          </a:bodyPr>
          <a:lstStyle/>
          <a:p>
            <a:pPr>
              <a:lnSpc>
                <a:spcPct val="115000"/>
              </a:lnSpc>
            </a:pPr>
            <a:r>
              <a:rPr kumimoji="1" lang="zh-CN" altLang="en-US" b="1" dirty="0">
                <a:latin typeface="+mj-ea"/>
                <a:ea typeface="+mj-ea"/>
              </a:rPr>
              <a:t>可设计两组测试用例</a:t>
            </a:r>
            <a:r>
              <a:rPr kumimoji="1" lang="en-US" altLang="zh-CN" b="1" dirty="0">
                <a:latin typeface="+mj-ea"/>
                <a:ea typeface="+mj-ea"/>
              </a:rPr>
              <a:t>:</a:t>
            </a:r>
          </a:p>
          <a:p>
            <a:pPr>
              <a:lnSpc>
                <a:spcPct val="115000"/>
              </a:lnSpc>
            </a:pPr>
            <a:r>
              <a:rPr kumimoji="1" lang="en-US" altLang="zh-CN" b="1" dirty="0">
                <a:solidFill>
                  <a:schemeClr val="accent2"/>
                </a:solidFill>
                <a:latin typeface="+mj-ea"/>
                <a:ea typeface="+mj-ea"/>
              </a:rPr>
              <a:t>      A=3</a:t>
            </a:r>
            <a:r>
              <a:rPr kumimoji="1" lang="zh-CN" altLang="en-US" b="1" dirty="0">
                <a:solidFill>
                  <a:schemeClr val="accent2"/>
                </a:solidFill>
                <a:latin typeface="+mj-ea"/>
                <a:ea typeface="+mj-ea"/>
              </a:rPr>
              <a:t>，</a:t>
            </a:r>
            <a:r>
              <a:rPr kumimoji="1" lang="en-US" altLang="zh-CN" b="1" dirty="0">
                <a:solidFill>
                  <a:schemeClr val="accent2"/>
                </a:solidFill>
                <a:latin typeface="+mj-ea"/>
                <a:ea typeface="+mj-ea"/>
              </a:rPr>
              <a:t>B=0 </a:t>
            </a:r>
            <a:r>
              <a:rPr kumimoji="1" lang="zh-CN" altLang="en-US" b="1" dirty="0">
                <a:solidFill>
                  <a:schemeClr val="accent2"/>
                </a:solidFill>
                <a:latin typeface="+mj-ea"/>
                <a:ea typeface="+mj-ea"/>
              </a:rPr>
              <a:t>，</a:t>
            </a:r>
            <a:r>
              <a:rPr kumimoji="1" lang="en-US" altLang="zh-CN" b="1" dirty="0">
                <a:solidFill>
                  <a:schemeClr val="accent2"/>
                </a:solidFill>
                <a:latin typeface="+mj-ea"/>
                <a:ea typeface="+mj-ea"/>
              </a:rPr>
              <a:t>X=3  </a:t>
            </a:r>
          </a:p>
          <a:p>
            <a:pPr>
              <a:lnSpc>
                <a:spcPct val="115000"/>
              </a:lnSpc>
            </a:pPr>
            <a:r>
              <a:rPr kumimoji="1" lang="zh-CN" altLang="en-US" b="1" dirty="0">
                <a:solidFill>
                  <a:schemeClr val="accent2"/>
                </a:solidFill>
                <a:latin typeface="+mj-ea"/>
                <a:ea typeface="+mj-ea"/>
              </a:rPr>
              <a:t>       可覆盖</a:t>
            </a:r>
            <a:r>
              <a:rPr kumimoji="1" lang="en-US" altLang="zh-CN" b="1" dirty="0">
                <a:solidFill>
                  <a:srgbClr val="FC0128"/>
                </a:solidFill>
                <a:latin typeface="+mj-ea"/>
                <a:ea typeface="+mj-ea"/>
              </a:rPr>
              <a:t>c</a:t>
            </a:r>
            <a:r>
              <a:rPr kumimoji="1" lang="zh-CN" altLang="en-US" b="1" dirty="0">
                <a:solidFill>
                  <a:srgbClr val="FC0128"/>
                </a:solidFill>
                <a:latin typeface="+mj-ea"/>
                <a:ea typeface="+mj-ea"/>
              </a:rPr>
              <a:t>、</a:t>
            </a:r>
            <a:r>
              <a:rPr kumimoji="1" lang="en-US" altLang="zh-CN" b="1" dirty="0">
                <a:solidFill>
                  <a:srgbClr val="FC0128"/>
                </a:solidFill>
                <a:latin typeface="+mj-ea"/>
                <a:ea typeface="+mj-ea"/>
              </a:rPr>
              <a:t>d</a:t>
            </a:r>
            <a:r>
              <a:rPr kumimoji="1" lang="zh-CN" altLang="en-US" b="1" dirty="0">
                <a:solidFill>
                  <a:schemeClr val="accent2"/>
                </a:solidFill>
                <a:latin typeface="+mj-ea"/>
                <a:ea typeface="+mj-ea"/>
              </a:rPr>
              <a:t>分支</a:t>
            </a:r>
            <a:r>
              <a:rPr kumimoji="1" lang="en-US" altLang="en-US" b="1" dirty="0">
                <a:latin typeface="+mj-ea"/>
                <a:ea typeface="+mj-ea"/>
              </a:rPr>
              <a:t>  </a:t>
            </a:r>
          </a:p>
          <a:p>
            <a:pPr>
              <a:lnSpc>
                <a:spcPct val="115000"/>
              </a:lnSpc>
            </a:pPr>
            <a:r>
              <a:rPr kumimoji="1" lang="en-US" altLang="zh-CN" b="1" dirty="0">
                <a:solidFill>
                  <a:schemeClr val="accent2"/>
                </a:solidFill>
                <a:latin typeface="+mj-ea"/>
                <a:ea typeface="+mj-ea"/>
              </a:rPr>
              <a:t>      A=2</a:t>
            </a:r>
            <a:r>
              <a:rPr kumimoji="1" lang="zh-CN" altLang="en-US" b="1" dirty="0">
                <a:solidFill>
                  <a:schemeClr val="accent2"/>
                </a:solidFill>
                <a:latin typeface="+mj-ea"/>
                <a:ea typeface="+mj-ea"/>
              </a:rPr>
              <a:t>，</a:t>
            </a:r>
            <a:r>
              <a:rPr kumimoji="1" lang="en-US" altLang="zh-CN" b="1" dirty="0">
                <a:solidFill>
                  <a:schemeClr val="accent2"/>
                </a:solidFill>
                <a:latin typeface="+mj-ea"/>
                <a:ea typeface="+mj-ea"/>
              </a:rPr>
              <a:t>B=1 </a:t>
            </a:r>
            <a:r>
              <a:rPr kumimoji="1" lang="zh-CN" altLang="en-US" b="1" dirty="0">
                <a:solidFill>
                  <a:schemeClr val="accent2"/>
                </a:solidFill>
                <a:latin typeface="+mj-ea"/>
                <a:ea typeface="+mj-ea"/>
              </a:rPr>
              <a:t>，</a:t>
            </a:r>
            <a:r>
              <a:rPr kumimoji="1" lang="en-US" altLang="zh-CN" b="1" dirty="0">
                <a:solidFill>
                  <a:schemeClr val="accent2"/>
                </a:solidFill>
                <a:latin typeface="+mj-ea"/>
                <a:ea typeface="+mj-ea"/>
              </a:rPr>
              <a:t>X=1  </a:t>
            </a:r>
          </a:p>
          <a:p>
            <a:pPr>
              <a:lnSpc>
                <a:spcPct val="115000"/>
              </a:lnSpc>
            </a:pPr>
            <a:r>
              <a:rPr kumimoji="1" lang="zh-CN" altLang="en-US" b="1" dirty="0">
                <a:solidFill>
                  <a:schemeClr val="accent2"/>
                </a:solidFill>
                <a:latin typeface="+mj-ea"/>
                <a:ea typeface="+mj-ea"/>
              </a:rPr>
              <a:t>       可覆盖</a:t>
            </a:r>
            <a:r>
              <a:rPr kumimoji="1" lang="en-US" altLang="zh-CN" b="1" dirty="0">
                <a:solidFill>
                  <a:srgbClr val="FC0128"/>
                </a:solidFill>
                <a:latin typeface="+mj-ea"/>
                <a:ea typeface="+mj-ea"/>
              </a:rPr>
              <a:t>b</a:t>
            </a:r>
            <a:r>
              <a:rPr kumimoji="1" lang="zh-CN" altLang="en-US" b="1" dirty="0">
                <a:solidFill>
                  <a:srgbClr val="FC0128"/>
                </a:solidFill>
                <a:latin typeface="+mj-ea"/>
                <a:ea typeface="+mj-ea"/>
              </a:rPr>
              <a:t>、</a:t>
            </a:r>
            <a:r>
              <a:rPr kumimoji="1" lang="en-US" altLang="zh-CN" b="1" dirty="0">
                <a:solidFill>
                  <a:srgbClr val="FC0128"/>
                </a:solidFill>
                <a:latin typeface="+mj-ea"/>
                <a:ea typeface="+mj-ea"/>
              </a:rPr>
              <a:t>e</a:t>
            </a:r>
            <a:r>
              <a:rPr kumimoji="1" lang="zh-CN" altLang="en-US" b="1" dirty="0">
                <a:solidFill>
                  <a:schemeClr val="accent2"/>
                </a:solidFill>
                <a:latin typeface="+mj-ea"/>
                <a:ea typeface="+mj-ea"/>
              </a:rPr>
              <a:t>分支</a:t>
            </a:r>
            <a:r>
              <a:rPr kumimoji="1" lang="zh-CN" altLang="en-US" b="1" dirty="0">
                <a:latin typeface="+mj-ea"/>
                <a:ea typeface="+mj-ea"/>
              </a:rPr>
              <a:t> </a:t>
            </a:r>
          </a:p>
          <a:p>
            <a:pPr>
              <a:lnSpc>
                <a:spcPct val="115000"/>
              </a:lnSpc>
            </a:pPr>
            <a:r>
              <a:rPr kumimoji="1" lang="zh-CN" altLang="en-US" b="1" dirty="0">
                <a:latin typeface="+mj-ea"/>
                <a:ea typeface="+mj-ea"/>
              </a:rPr>
              <a:t> 两组测试用例可覆盖所有判定的真假分支</a:t>
            </a:r>
            <a:r>
              <a:rPr kumimoji="1" lang="zh-CN" altLang="en-US" b="1" dirty="0">
                <a:solidFill>
                  <a:schemeClr val="accent2"/>
                </a:solidFill>
                <a:latin typeface="+mj-ea"/>
                <a:ea typeface="+mj-ea"/>
              </a:rPr>
              <a:t> </a:t>
            </a:r>
          </a:p>
        </p:txBody>
      </p:sp>
      <p:sp>
        <p:nvSpPr>
          <p:cNvPr id="127012" name="Rectangle 36"/>
          <p:cNvSpPr>
            <a:spLocks noChangeArrowheads="1"/>
          </p:cNvSpPr>
          <p:nvPr/>
        </p:nvSpPr>
        <p:spPr bwMode="auto">
          <a:xfrm>
            <a:off x="5234719" y="3727097"/>
            <a:ext cx="3568587" cy="646331"/>
          </a:xfrm>
          <a:prstGeom prst="rect">
            <a:avLst/>
          </a:prstGeom>
          <a:noFill/>
          <a:ln w="9525">
            <a:noFill/>
            <a:miter lim="800000"/>
            <a:headEnd/>
            <a:tailEnd/>
          </a:ln>
        </p:spPr>
        <p:txBody>
          <a:bodyPr wrap="square">
            <a:spAutoFit/>
          </a:bodyPr>
          <a:lstStyle/>
          <a:p>
            <a:r>
              <a:rPr kumimoji="1" lang="zh-CN" altLang="en-US" b="1" dirty="0">
                <a:latin typeface="+mj-ea"/>
                <a:ea typeface="+mj-ea"/>
              </a:rPr>
              <a:t>判定覆盖仍是</a:t>
            </a:r>
            <a:r>
              <a:rPr kumimoji="1" lang="zh-CN" altLang="en-US" b="1" dirty="0">
                <a:solidFill>
                  <a:srgbClr val="FF0000"/>
                </a:solidFill>
                <a:latin typeface="+mj-ea"/>
                <a:ea typeface="+mj-ea"/>
              </a:rPr>
              <a:t>弱</a:t>
            </a:r>
            <a:r>
              <a:rPr kumimoji="1" lang="zh-CN" altLang="en-US" b="1" dirty="0">
                <a:latin typeface="+mj-ea"/>
                <a:ea typeface="+mj-ea"/>
              </a:rPr>
              <a:t>的逻辑覆盖，只覆盖了全部路径的一半。</a:t>
            </a:r>
            <a:endParaRPr kumimoji="1" lang="en-US" altLang="zh-CN" b="1" dirty="0">
              <a:latin typeface="+mj-ea"/>
              <a:ea typeface="+mj-ea"/>
            </a:endParaRPr>
          </a:p>
        </p:txBody>
      </p:sp>
    </p:spTree>
    <p:extLst>
      <p:ext uri="{BB962C8B-B14F-4D97-AF65-F5344CB8AC3E}">
        <p14:creationId xmlns:p14="http://schemas.microsoft.com/office/powerpoint/2010/main" val="165578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7011"/>
                                        </p:tgtEl>
                                        <p:attrNameLst>
                                          <p:attrName>style.visibility</p:attrName>
                                        </p:attrNameLst>
                                      </p:cBhvr>
                                      <p:to>
                                        <p:strVal val="visible"/>
                                      </p:to>
                                    </p:set>
                                    <p:animEffect transition="in" filter="randombar(horizontal)">
                                      <p:cBhvr>
                                        <p:cTn id="7" dur="500"/>
                                        <p:tgtEl>
                                          <p:spTgt spid="1270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7012"/>
                                        </p:tgtEl>
                                        <p:attrNameLst>
                                          <p:attrName>style.visibility</p:attrName>
                                        </p:attrNameLst>
                                      </p:cBhvr>
                                      <p:to>
                                        <p:strVal val="visible"/>
                                      </p:to>
                                    </p:set>
                                    <p:animEffect transition="in" filter="randombar(horizontal)">
                                      <p:cBhvr>
                                        <p:cTn id="12" dur="500"/>
                                        <p:tgtEl>
                                          <p:spTgt spid="127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11" grpId="0"/>
      <p:bldP spid="1270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3</a:t>
            </a:r>
            <a:r>
              <a:rPr lang="zh-CN" altLang="en-US" dirty="0"/>
              <a:t>、条件</a:t>
            </a:r>
            <a:r>
              <a:rPr lang="zh-CN" altLang="en-US" dirty="0" smtClean="0"/>
              <a:t>覆盖</a:t>
            </a:r>
            <a:endParaRPr lang="zh-CN" altLang="en-US" dirty="0"/>
          </a:p>
        </p:txBody>
      </p:sp>
      <p:sp>
        <p:nvSpPr>
          <p:cNvPr id="3" name="日期占位符 2"/>
          <p:cNvSpPr>
            <a:spLocks noGrp="1"/>
          </p:cNvSpPr>
          <p:nvPr>
            <p:ph type="dt" sz="half" idx="10"/>
          </p:nvPr>
        </p:nvSpPr>
        <p:spPr/>
        <p:txBody>
          <a:bodyPr/>
          <a:lstStyle/>
          <a:p>
            <a:fld id="{E7BB286D-3CFF-4DCC-92B8-498346332533}"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43" name="灯片编号占位符 5"/>
          <p:cNvSpPr>
            <a:spLocks noGrp="1"/>
          </p:cNvSpPr>
          <p:nvPr>
            <p:ph type="sldNum" sz="quarter" idx="12"/>
          </p:nvPr>
        </p:nvSpPr>
        <p:spPr/>
        <p:txBody>
          <a:bodyPr/>
          <a:lstStyle/>
          <a:p>
            <a:pPr>
              <a:defRPr/>
            </a:pPr>
            <a:fld id="{A410D41E-8561-46B3-842D-9B9B1A5933E6}" type="slidenum">
              <a:rPr lang="zh-CN" altLang="en-US"/>
              <a:pPr>
                <a:defRPr/>
              </a:pPr>
              <a:t>49</a:t>
            </a:fld>
            <a:endParaRPr lang="en-US" altLang="zh-CN"/>
          </a:p>
        </p:txBody>
      </p:sp>
      <p:sp>
        <p:nvSpPr>
          <p:cNvPr id="82947" name="Rectangle 36"/>
          <p:cNvSpPr>
            <a:spLocks noGrp="1" noChangeArrowheads="1"/>
          </p:cNvSpPr>
          <p:nvPr>
            <p:ph type="subTitle" idx="4294967295"/>
          </p:nvPr>
        </p:nvSpPr>
        <p:spPr>
          <a:xfrm>
            <a:off x="1004601" y="812945"/>
            <a:ext cx="7053691" cy="1098550"/>
          </a:xfrm>
          <a:noFill/>
        </p:spPr>
        <p:txBody>
          <a:bodyPr vert="horz" lIns="67866" tIns="33338" rIns="67866" bIns="33338" rtlCol="0">
            <a:normAutofit/>
          </a:bodyPr>
          <a:lstStyle/>
          <a:p>
            <a:pPr marL="0" indent="0" eaLnBrk="1" hangingPunct="1">
              <a:buNone/>
            </a:pPr>
            <a:r>
              <a:rPr lang="zh-CN" altLang="en-US" sz="2400" b="1" dirty="0" smtClean="0">
                <a:solidFill>
                  <a:srgbClr val="FF0000"/>
                </a:solidFill>
                <a:latin typeface="+mn-ea"/>
              </a:rPr>
              <a:t>使</a:t>
            </a:r>
            <a:r>
              <a:rPr lang="zh-CN" altLang="en-US" sz="2400" b="1" dirty="0">
                <a:solidFill>
                  <a:srgbClr val="FF0000"/>
                </a:solidFill>
                <a:latin typeface="+mn-ea"/>
              </a:rPr>
              <a:t>每个判定的每个条件的可能取值至少执行一次。</a:t>
            </a:r>
            <a:endParaRPr lang="zh-CN" altLang="en-US" b="1" dirty="0">
              <a:solidFill>
                <a:srgbClr val="FF0000"/>
              </a:solidFill>
              <a:latin typeface="+mn-ea"/>
            </a:endParaRPr>
          </a:p>
        </p:txBody>
      </p:sp>
      <p:grpSp>
        <p:nvGrpSpPr>
          <p:cNvPr id="2" name="组合 1"/>
          <p:cNvGrpSpPr/>
          <p:nvPr/>
        </p:nvGrpSpPr>
        <p:grpSpPr>
          <a:xfrm>
            <a:off x="1318787" y="1443631"/>
            <a:ext cx="3569678" cy="3362329"/>
            <a:chOff x="52754" y="2222500"/>
            <a:chExt cx="4759571" cy="4483105"/>
          </a:xfrm>
        </p:grpSpPr>
        <p:sp>
          <p:nvSpPr>
            <p:cNvPr id="82948" name="AutoShape 37"/>
            <p:cNvSpPr>
              <a:spLocks noChangeArrowheads="1"/>
            </p:cNvSpPr>
            <p:nvPr/>
          </p:nvSpPr>
          <p:spPr bwMode="auto">
            <a:xfrm>
              <a:off x="1433146" y="2222500"/>
              <a:ext cx="1006720" cy="503238"/>
            </a:xfrm>
            <a:prstGeom prst="octagon">
              <a:avLst>
                <a:gd name="adj" fmla="val 29282"/>
              </a:avLst>
            </a:prstGeom>
            <a:solidFill>
              <a:srgbClr val="E9FFFF"/>
            </a:solidFill>
            <a:ln w="25400">
              <a:solidFill>
                <a:schemeClr val="tx1"/>
              </a:solidFill>
              <a:miter lim="800000"/>
              <a:headEnd/>
              <a:tailEnd/>
            </a:ln>
          </p:spPr>
          <p:txBody>
            <a:bodyPr wrap="none" anchor="ctr"/>
            <a:lstStyle/>
            <a:p>
              <a:pPr algn="ctr" eaLnBrk="0" hangingPunct="0"/>
              <a:r>
                <a:rPr kumimoji="1" lang="zh-CN" altLang="en-US" sz="1500" b="1">
                  <a:latin typeface="宋体" pitchFamily="2" charset="-122"/>
                  <a:ea typeface="宋体" pitchFamily="2" charset="-122"/>
                </a:rPr>
                <a:t>开始</a:t>
              </a:r>
              <a:endParaRPr kumimoji="1" lang="zh-CN" altLang="en-US" sz="1500">
                <a:latin typeface="宋体" pitchFamily="2" charset="-122"/>
                <a:ea typeface="宋体" pitchFamily="2" charset="-122"/>
              </a:endParaRPr>
            </a:p>
          </p:txBody>
        </p:sp>
        <p:sp>
          <p:nvSpPr>
            <p:cNvPr id="82949" name="AutoShape 38"/>
            <p:cNvSpPr>
              <a:spLocks noChangeArrowheads="1"/>
            </p:cNvSpPr>
            <p:nvPr/>
          </p:nvSpPr>
          <p:spPr bwMode="auto">
            <a:xfrm>
              <a:off x="383933" y="3057525"/>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(A&gt;1) AND (B=0)</a:t>
              </a:r>
              <a:endParaRPr kumimoji="1" lang="en-US" altLang="zh-CN" sz="1500">
                <a:solidFill>
                  <a:schemeClr val="accent2"/>
                </a:solidFill>
                <a:latin typeface="Times New Roman" pitchFamily="18" charset="0"/>
                <a:ea typeface="宋体" pitchFamily="2" charset="-122"/>
              </a:endParaRPr>
            </a:p>
          </p:txBody>
        </p:sp>
        <p:sp>
          <p:nvSpPr>
            <p:cNvPr id="82950" name="AutoShape 39"/>
            <p:cNvSpPr>
              <a:spLocks noChangeArrowheads="1"/>
            </p:cNvSpPr>
            <p:nvPr/>
          </p:nvSpPr>
          <p:spPr bwMode="auto">
            <a:xfrm>
              <a:off x="426430" y="4662488"/>
              <a:ext cx="3033346" cy="887412"/>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(A=2) OR (X&gt;1)</a:t>
              </a:r>
              <a:endParaRPr kumimoji="1" lang="en-US" altLang="zh-CN" sz="1500">
                <a:solidFill>
                  <a:schemeClr val="accent2"/>
                </a:solidFill>
                <a:latin typeface="Times New Roman" pitchFamily="18" charset="0"/>
                <a:ea typeface="宋体" pitchFamily="2" charset="-122"/>
              </a:endParaRPr>
            </a:p>
          </p:txBody>
        </p:sp>
        <p:sp>
          <p:nvSpPr>
            <p:cNvPr id="82951" name="AutoShape 40"/>
            <p:cNvSpPr>
              <a:spLocks noChangeArrowheads="1"/>
            </p:cNvSpPr>
            <p:nvPr/>
          </p:nvSpPr>
          <p:spPr bwMode="auto">
            <a:xfrm>
              <a:off x="1433149" y="6202368"/>
              <a:ext cx="964223" cy="503237"/>
            </a:xfrm>
            <a:prstGeom prst="octagon">
              <a:avLst>
                <a:gd name="adj" fmla="val 29282"/>
              </a:avLst>
            </a:prstGeom>
            <a:solidFill>
              <a:srgbClr val="E9FFFF"/>
            </a:solidFill>
            <a:ln w="25400">
              <a:solidFill>
                <a:schemeClr val="tx1"/>
              </a:solidFill>
              <a:miter lim="800000"/>
              <a:headEnd/>
              <a:tailEnd/>
            </a:ln>
          </p:spPr>
          <p:txBody>
            <a:bodyPr wrap="none" anchor="ctr"/>
            <a:lstStyle/>
            <a:p>
              <a:pPr algn="ctr"/>
              <a:r>
                <a:rPr kumimoji="1" lang="zh-CN" altLang="en-US" sz="1500" b="1">
                  <a:latin typeface="宋体" pitchFamily="2" charset="-122"/>
                  <a:ea typeface="宋体" pitchFamily="2" charset="-122"/>
                </a:rPr>
                <a:t>返回</a:t>
              </a:r>
            </a:p>
          </p:txBody>
        </p:sp>
        <p:sp>
          <p:nvSpPr>
            <p:cNvPr id="82952" name="Rectangle 41"/>
            <p:cNvSpPr>
              <a:spLocks noChangeArrowheads="1"/>
            </p:cNvSpPr>
            <p:nvPr/>
          </p:nvSpPr>
          <p:spPr bwMode="auto">
            <a:xfrm>
              <a:off x="3686910" y="3763963"/>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a:solidFill>
                    <a:schemeClr val="tx2"/>
                  </a:solidFill>
                  <a:latin typeface="Times New Roman" pitchFamily="18" charset="0"/>
                  <a:ea typeface="黑体" pitchFamily="2" charset="-122"/>
                </a:rPr>
                <a:t>X=X/A</a:t>
              </a:r>
            </a:p>
          </p:txBody>
        </p:sp>
        <p:sp>
          <p:nvSpPr>
            <p:cNvPr id="82953" name="Rectangle 42"/>
            <p:cNvSpPr>
              <a:spLocks noChangeArrowheads="1"/>
            </p:cNvSpPr>
            <p:nvPr/>
          </p:nvSpPr>
          <p:spPr bwMode="auto">
            <a:xfrm>
              <a:off x="3763110" y="5443538"/>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chemeClr val="tx2"/>
                  </a:solidFill>
                  <a:latin typeface="Times New Roman" pitchFamily="18" charset="0"/>
                  <a:ea typeface="黑体" pitchFamily="2" charset="-122"/>
                </a:rPr>
                <a:t>X=X+1</a:t>
              </a:r>
              <a:endParaRPr kumimoji="1" lang="en-US" altLang="zh-CN" sz="1500">
                <a:solidFill>
                  <a:schemeClr val="tx2"/>
                </a:solidFill>
                <a:latin typeface="Times New Roman" pitchFamily="18" charset="0"/>
                <a:ea typeface="宋体" pitchFamily="2" charset="-122"/>
              </a:endParaRPr>
            </a:p>
          </p:txBody>
        </p:sp>
        <p:sp>
          <p:nvSpPr>
            <p:cNvPr id="82954" name="Line 43"/>
            <p:cNvSpPr>
              <a:spLocks noChangeShapeType="1"/>
            </p:cNvSpPr>
            <p:nvPr/>
          </p:nvSpPr>
          <p:spPr bwMode="auto">
            <a:xfrm>
              <a:off x="1890346" y="2746375"/>
              <a:ext cx="0" cy="3635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955" name="Line 44"/>
            <p:cNvSpPr>
              <a:spLocks noChangeShapeType="1"/>
            </p:cNvSpPr>
            <p:nvPr/>
          </p:nvSpPr>
          <p:spPr bwMode="auto">
            <a:xfrm>
              <a:off x="1940169" y="4340230"/>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956" name="Line 45"/>
            <p:cNvSpPr>
              <a:spLocks noChangeShapeType="1"/>
            </p:cNvSpPr>
            <p:nvPr/>
          </p:nvSpPr>
          <p:spPr bwMode="auto">
            <a:xfrm flipH="1">
              <a:off x="73271" y="3557588"/>
              <a:ext cx="310662" cy="0"/>
            </a:xfrm>
            <a:prstGeom prst="line">
              <a:avLst/>
            </a:prstGeom>
            <a:noFill/>
            <a:ln w="25400">
              <a:solidFill>
                <a:schemeClr val="tx1"/>
              </a:solidFill>
              <a:round/>
              <a:headEnd/>
              <a:tailEnd/>
            </a:ln>
          </p:spPr>
          <p:txBody>
            <a:bodyPr wrap="none" anchor="ctr"/>
            <a:lstStyle/>
            <a:p>
              <a:endParaRPr lang="zh-CN" altLang="en-US" sz="1500"/>
            </a:p>
          </p:txBody>
        </p:sp>
        <p:sp>
          <p:nvSpPr>
            <p:cNvPr id="82957" name="Line 46"/>
            <p:cNvSpPr>
              <a:spLocks noChangeShapeType="1"/>
            </p:cNvSpPr>
            <p:nvPr/>
          </p:nvSpPr>
          <p:spPr bwMode="auto">
            <a:xfrm>
              <a:off x="80597" y="3568705"/>
              <a:ext cx="0" cy="771525"/>
            </a:xfrm>
            <a:prstGeom prst="line">
              <a:avLst/>
            </a:prstGeom>
            <a:noFill/>
            <a:ln w="25400">
              <a:solidFill>
                <a:schemeClr val="tx1"/>
              </a:solidFill>
              <a:round/>
              <a:headEnd/>
              <a:tailEnd/>
            </a:ln>
          </p:spPr>
          <p:txBody>
            <a:bodyPr wrap="none" anchor="ctr"/>
            <a:lstStyle/>
            <a:p>
              <a:endParaRPr lang="zh-CN" altLang="en-US" sz="1500"/>
            </a:p>
          </p:txBody>
        </p:sp>
        <p:sp>
          <p:nvSpPr>
            <p:cNvPr id="82958" name="Line 47"/>
            <p:cNvSpPr>
              <a:spLocks noChangeShapeType="1"/>
            </p:cNvSpPr>
            <p:nvPr/>
          </p:nvSpPr>
          <p:spPr bwMode="auto">
            <a:xfrm flipV="1">
              <a:off x="87923" y="4340230"/>
              <a:ext cx="4174881" cy="11113"/>
            </a:xfrm>
            <a:prstGeom prst="line">
              <a:avLst/>
            </a:prstGeom>
            <a:noFill/>
            <a:ln w="25400">
              <a:solidFill>
                <a:schemeClr val="tx1"/>
              </a:solidFill>
              <a:round/>
              <a:headEnd/>
              <a:tailEnd/>
            </a:ln>
          </p:spPr>
          <p:txBody>
            <a:bodyPr wrap="none" anchor="ctr"/>
            <a:lstStyle/>
            <a:p>
              <a:endParaRPr lang="zh-CN" altLang="en-US" sz="1500"/>
            </a:p>
          </p:txBody>
        </p:sp>
        <p:sp>
          <p:nvSpPr>
            <p:cNvPr id="82959" name="Line 48"/>
            <p:cNvSpPr>
              <a:spLocks noChangeShapeType="1"/>
            </p:cNvSpPr>
            <p:nvPr/>
          </p:nvSpPr>
          <p:spPr bwMode="auto">
            <a:xfrm>
              <a:off x="4271597" y="4222750"/>
              <a:ext cx="0" cy="107950"/>
            </a:xfrm>
            <a:prstGeom prst="line">
              <a:avLst/>
            </a:prstGeom>
            <a:noFill/>
            <a:ln w="25400">
              <a:solidFill>
                <a:schemeClr val="tx1"/>
              </a:solidFill>
              <a:round/>
              <a:headEnd/>
              <a:tailEnd/>
            </a:ln>
          </p:spPr>
          <p:txBody>
            <a:bodyPr wrap="none" anchor="ctr"/>
            <a:lstStyle/>
            <a:p>
              <a:endParaRPr lang="zh-CN" altLang="en-US" sz="1500"/>
            </a:p>
          </p:txBody>
        </p:sp>
        <p:sp>
          <p:nvSpPr>
            <p:cNvPr id="82960" name="Line 49"/>
            <p:cNvSpPr>
              <a:spLocks noChangeShapeType="1"/>
            </p:cNvSpPr>
            <p:nvPr/>
          </p:nvSpPr>
          <p:spPr bwMode="auto">
            <a:xfrm>
              <a:off x="3390900" y="3557588"/>
              <a:ext cx="873369" cy="0"/>
            </a:xfrm>
            <a:prstGeom prst="line">
              <a:avLst/>
            </a:prstGeom>
            <a:noFill/>
            <a:ln w="25400">
              <a:solidFill>
                <a:schemeClr val="tx1"/>
              </a:solidFill>
              <a:round/>
              <a:headEnd/>
              <a:tailEnd/>
            </a:ln>
          </p:spPr>
          <p:txBody>
            <a:bodyPr wrap="none" anchor="ctr"/>
            <a:lstStyle/>
            <a:p>
              <a:endParaRPr lang="zh-CN" altLang="en-US" sz="1500"/>
            </a:p>
          </p:txBody>
        </p:sp>
        <p:sp>
          <p:nvSpPr>
            <p:cNvPr id="82961" name="Line 50"/>
            <p:cNvSpPr>
              <a:spLocks noChangeShapeType="1"/>
            </p:cNvSpPr>
            <p:nvPr/>
          </p:nvSpPr>
          <p:spPr bwMode="auto">
            <a:xfrm>
              <a:off x="4271597" y="3568700"/>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962" name="Line 51"/>
            <p:cNvSpPr>
              <a:spLocks noChangeShapeType="1"/>
            </p:cNvSpPr>
            <p:nvPr/>
          </p:nvSpPr>
          <p:spPr bwMode="auto">
            <a:xfrm flipV="1">
              <a:off x="3459776" y="5097468"/>
              <a:ext cx="804496" cy="14287"/>
            </a:xfrm>
            <a:prstGeom prst="line">
              <a:avLst/>
            </a:prstGeom>
            <a:noFill/>
            <a:ln w="25400">
              <a:solidFill>
                <a:schemeClr val="tx1"/>
              </a:solidFill>
              <a:round/>
              <a:headEnd/>
              <a:tailEnd/>
            </a:ln>
          </p:spPr>
          <p:txBody>
            <a:bodyPr wrap="none" anchor="ctr"/>
            <a:lstStyle/>
            <a:p>
              <a:endParaRPr lang="zh-CN" altLang="en-US" sz="1500"/>
            </a:p>
          </p:txBody>
        </p:sp>
        <p:sp>
          <p:nvSpPr>
            <p:cNvPr id="82963" name="Line 52"/>
            <p:cNvSpPr>
              <a:spLocks noChangeShapeType="1"/>
            </p:cNvSpPr>
            <p:nvPr/>
          </p:nvSpPr>
          <p:spPr bwMode="auto">
            <a:xfrm>
              <a:off x="4271597" y="5108575"/>
              <a:ext cx="0" cy="30003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964" name="Line 53"/>
            <p:cNvSpPr>
              <a:spLocks noChangeShapeType="1"/>
            </p:cNvSpPr>
            <p:nvPr/>
          </p:nvSpPr>
          <p:spPr bwMode="auto">
            <a:xfrm>
              <a:off x="1897674" y="6010275"/>
              <a:ext cx="0" cy="192088"/>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965" name="Line 54"/>
            <p:cNvSpPr>
              <a:spLocks noChangeShapeType="1"/>
            </p:cNvSpPr>
            <p:nvPr/>
          </p:nvSpPr>
          <p:spPr bwMode="auto">
            <a:xfrm flipH="1">
              <a:off x="108439" y="5111750"/>
              <a:ext cx="353158" cy="0"/>
            </a:xfrm>
            <a:prstGeom prst="line">
              <a:avLst/>
            </a:prstGeom>
            <a:noFill/>
            <a:ln w="25400">
              <a:solidFill>
                <a:schemeClr val="tx1"/>
              </a:solidFill>
              <a:round/>
              <a:headEnd/>
              <a:tailEnd/>
            </a:ln>
          </p:spPr>
          <p:txBody>
            <a:bodyPr wrap="none" anchor="ctr"/>
            <a:lstStyle/>
            <a:p>
              <a:endParaRPr lang="zh-CN" altLang="en-US" sz="1500"/>
            </a:p>
          </p:txBody>
        </p:sp>
        <p:sp>
          <p:nvSpPr>
            <p:cNvPr id="82966" name="Line 55"/>
            <p:cNvSpPr>
              <a:spLocks noChangeShapeType="1"/>
            </p:cNvSpPr>
            <p:nvPr/>
          </p:nvSpPr>
          <p:spPr bwMode="auto">
            <a:xfrm flipH="1">
              <a:off x="80597" y="5111750"/>
              <a:ext cx="0" cy="876300"/>
            </a:xfrm>
            <a:prstGeom prst="line">
              <a:avLst/>
            </a:prstGeom>
            <a:noFill/>
            <a:ln w="25400">
              <a:solidFill>
                <a:schemeClr val="tx1"/>
              </a:solidFill>
              <a:round/>
              <a:headEnd/>
              <a:tailEnd/>
            </a:ln>
          </p:spPr>
          <p:txBody>
            <a:bodyPr wrap="none" anchor="ctr"/>
            <a:lstStyle/>
            <a:p>
              <a:endParaRPr lang="zh-CN" altLang="en-US" sz="1500"/>
            </a:p>
          </p:txBody>
        </p:sp>
        <p:sp>
          <p:nvSpPr>
            <p:cNvPr id="82967" name="Line 56"/>
            <p:cNvSpPr>
              <a:spLocks noChangeShapeType="1"/>
            </p:cNvSpPr>
            <p:nvPr/>
          </p:nvSpPr>
          <p:spPr bwMode="auto">
            <a:xfrm>
              <a:off x="52754" y="6010275"/>
              <a:ext cx="4210050" cy="0"/>
            </a:xfrm>
            <a:prstGeom prst="line">
              <a:avLst/>
            </a:prstGeom>
            <a:noFill/>
            <a:ln w="25400">
              <a:solidFill>
                <a:schemeClr val="tx1"/>
              </a:solidFill>
              <a:round/>
              <a:headEnd/>
              <a:tailEnd/>
            </a:ln>
          </p:spPr>
          <p:txBody>
            <a:bodyPr wrap="none" anchor="ctr"/>
            <a:lstStyle/>
            <a:p>
              <a:endParaRPr lang="zh-CN" altLang="en-US" sz="1500"/>
            </a:p>
          </p:txBody>
        </p:sp>
        <p:sp>
          <p:nvSpPr>
            <p:cNvPr id="82968" name="Line 57"/>
            <p:cNvSpPr>
              <a:spLocks noChangeShapeType="1"/>
            </p:cNvSpPr>
            <p:nvPr/>
          </p:nvSpPr>
          <p:spPr bwMode="auto">
            <a:xfrm>
              <a:off x="4262804" y="5903913"/>
              <a:ext cx="0" cy="106362"/>
            </a:xfrm>
            <a:prstGeom prst="line">
              <a:avLst/>
            </a:prstGeom>
            <a:noFill/>
            <a:ln w="25400">
              <a:solidFill>
                <a:schemeClr val="tx1"/>
              </a:solidFill>
              <a:round/>
              <a:headEnd/>
              <a:tailEnd/>
            </a:ln>
          </p:spPr>
          <p:txBody>
            <a:bodyPr wrap="none" anchor="ctr"/>
            <a:lstStyle/>
            <a:p>
              <a:endParaRPr lang="zh-CN" altLang="en-US" sz="1500"/>
            </a:p>
          </p:txBody>
        </p:sp>
        <p:sp>
          <p:nvSpPr>
            <p:cNvPr id="82969" name="Rectangle 58"/>
            <p:cNvSpPr>
              <a:spLocks noChangeArrowheads="1"/>
            </p:cNvSpPr>
            <p:nvPr/>
          </p:nvSpPr>
          <p:spPr bwMode="auto">
            <a:xfrm>
              <a:off x="169987" y="3081343"/>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2970" name="Rectangle 59"/>
            <p:cNvSpPr>
              <a:spLocks noChangeArrowheads="1"/>
            </p:cNvSpPr>
            <p:nvPr/>
          </p:nvSpPr>
          <p:spPr bwMode="auto">
            <a:xfrm>
              <a:off x="199291" y="4605342"/>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82971" name="Rectangle 60"/>
            <p:cNvSpPr>
              <a:spLocks noChangeArrowheads="1"/>
            </p:cNvSpPr>
            <p:nvPr/>
          </p:nvSpPr>
          <p:spPr bwMode="auto">
            <a:xfrm>
              <a:off x="3332285" y="3063880"/>
              <a:ext cx="424961"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2972" name="Rectangle 61"/>
            <p:cNvSpPr>
              <a:spLocks noChangeArrowheads="1"/>
            </p:cNvSpPr>
            <p:nvPr/>
          </p:nvSpPr>
          <p:spPr bwMode="auto">
            <a:xfrm>
              <a:off x="3291254" y="4605342"/>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2973" name="Rectangle 62"/>
            <p:cNvSpPr>
              <a:spLocks noChangeArrowheads="1"/>
            </p:cNvSpPr>
            <p:nvPr/>
          </p:nvSpPr>
          <p:spPr bwMode="auto">
            <a:xfrm>
              <a:off x="1852973" y="2622221"/>
              <a:ext cx="41763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chemeClr val="tx2"/>
                  </a:solidFill>
                  <a:latin typeface="Times New Roman" pitchFamily="18" charset="0"/>
                  <a:ea typeface="黑体" pitchFamily="2" charset="-122"/>
                </a:rPr>
                <a:t>a</a:t>
              </a:r>
            </a:p>
          </p:txBody>
        </p:sp>
        <p:sp>
          <p:nvSpPr>
            <p:cNvPr id="82974" name="Rectangle 63"/>
            <p:cNvSpPr>
              <a:spLocks noChangeArrowheads="1"/>
            </p:cNvSpPr>
            <p:nvPr/>
          </p:nvSpPr>
          <p:spPr bwMode="auto">
            <a:xfrm>
              <a:off x="73270" y="3570288"/>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82975" name="Rectangle 64"/>
            <p:cNvSpPr>
              <a:spLocks noChangeArrowheads="1"/>
            </p:cNvSpPr>
            <p:nvPr/>
          </p:nvSpPr>
          <p:spPr bwMode="auto">
            <a:xfrm>
              <a:off x="156799" y="5303838"/>
              <a:ext cx="26230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82976" name="Rectangle 65"/>
            <p:cNvSpPr>
              <a:spLocks noChangeArrowheads="1"/>
            </p:cNvSpPr>
            <p:nvPr/>
          </p:nvSpPr>
          <p:spPr bwMode="auto">
            <a:xfrm>
              <a:off x="4262808" y="3186113"/>
              <a:ext cx="25937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c</a:t>
              </a:r>
            </a:p>
          </p:txBody>
        </p:sp>
        <p:sp>
          <p:nvSpPr>
            <p:cNvPr id="82977" name="Rectangle 66"/>
            <p:cNvSpPr>
              <a:spLocks noChangeArrowheads="1"/>
            </p:cNvSpPr>
            <p:nvPr/>
          </p:nvSpPr>
          <p:spPr bwMode="auto">
            <a:xfrm>
              <a:off x="4262805" y="4791074"/>
              <a:ext cx="33850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e</a:t>
              </a:r>
            </a:p>
          </p:txBody>
        </p:sp>
      </p:grpSp>
      <p:sp>
        <p:nvSpPr>
          <p:cNvPr id="82982" name="Line 71"/>
          <p:cNvSpPr>
            <a:spLocks noChangeShapeType="1"/>
          </p:cNvSpPr>
          <p:nvPr/>
        </p:nvSpPr>
        <p:spPr bwMode="auto">
          <a:xfrm>
            <a:off x="5057336" y="1151360"/>
            <a:ext cx="263769" cy="0"/>
          </a:xfrm>
          <a:prstGeom prst="line">
            <a:avLst/>
          </a:prstGeom>
          <a:noFill/>
          <a:ln w="19050">
            <a:solidFill>
              <a:srgbClr val="FF0000"/>
            </a:solidFill>
            <a:round/>
            <a:headEnd/>
            <a:tailEnd/>
          </a:ln>
        </p:spPr>
        <p:txBody>
          <a:bodyPr/>
          <a:lstStyle/>
          <a:p>
            <a:endParaRPr lang="zh-CN" altLang="en-US" sz="1350"/>
          </a:p>
        </p:txBody>
      </p:sp>
      <p:grpSp>
        <p:nvGrpSpPr>
          <p:cNvPr id="7" name="组合 6"/>
          <p:cNvGrpSpPr/>
          <p:nvPr/>
        </p:nvGrpSpPr>
        <p:grpSpPr>
          <a:xfrm>
            <a:off x="4670563" y="1422059"/>
            <a:ext cx="2411291" cy="1288431"/>
            <a:chOff x="4458601" y="1246330"/>
            <a:chExt cx="2411291" cy="1288431"/>
          </a:xfrm>
        </p:grpSpPr>
        <p:sp>
          <p:nvSpPr>
            <p:cNvPr id="82978" name="Rectangle 67"/>
            <p:cNvSpPr>
              <a:spLocks noChangeArrowheads="1"/>
            </p:cNvSpPr>
            <p:nvPr/>
          </p:nvSpPr>
          <p:spPr bwMode="auto">
            <a:xfrm>
              <a:off x="4458601" y="1246330"/>
              <a:ext cx="2411291" cy="1288431"/>
            </a:xfrm>
            <a:prstGeom prst="rect">
              <a:avLst/>
            </a:prstGeom>
            <a:noFill/>
            <a:ln w="12700">
              <a:noFill/>
              <a:miter lim="800000"/>
              <a:headEnd/>
              <a:tailEnd/>
            </a:ln>
          </p:spPr>
          <p:txBody>
            <a:bodyPr wrap="square" lIns="67866" tIns="33338" rIns="67866" bIns="33338">
              <a:spAutoFit/>
            </a:bodyPr>
            <a:lstStyle/>
            <a:p>
              <a:pPr eaLnBrk="0" hangingPunct="0">
                <a:lnSpc>
                  <a:spcPct val="115000"/>
                </a:lnSpc>
              </a:pPr>
              <a:r>
                <a:rPr kumimoji="1" lang="zh-CN" altLang="en-US" sz="1725" b="1" dirty="0">
                  <a:latin typeface="+mj-ea"/>
                  <a:ea typeface="+mj-ea"/>
                </a:rPr>
                <a:t>满足条件</a:t>
              </a:r>
              <a:r>
                <a:rPr kumimoji="1" lang="en-US" altLang="zh-CN" sz="1725" b="1" dirty="0">
                  <a:latin typeface="+mj-ea"/>
                  <a:ea typeface="+mj-ea"/>
                </a:rPr>
                <a:t>:</a:t>
              </a:r>
              <a:r>
                <a:rPr kumimoji="1" lang="en-US" altLang="zh-CN" sz="1725" b="1" dirty="0">
                  <a:solidFill>
                    <a:srgbClr val="FC0128"/>
                  </a:solidFill>
                  <a:latin typeface="+mj-ea"/>
                  <a:ea typeface="+mj-ea"/>
                </a:rPr>
                <a:t>T1,T1,</a:t>
              </a:r>
            </a:p>
            <a:p>
              <a:pPr eaLnBrk="0" hangingPunct="0">
                <a:lnSpc>
                  <a:spcPct val="115000"/>
                </a:lnSpc>
              </a:pPr>
              <a:r>
                <a:rPr kumimoji="1" lang="en-US" altLang="zh-CN" sz="1725" b="1" dirty="0" smtClean="0">
                  <a:solidFill>
                    <a:srgbClr val="FC0128"/>
                  </a:solidFill>
                  <a:latin typeface="+mj-ea"/>
                  <a:ea typeface="+mj-ea"/>
                </a:rPr>
                <a:t>              T2,T2</a:t>
              </a:r>
              <a:endParaRPr kumimoji="1" lang="en-US" altLang="zh-CN" sz="1725" b="1" dirty="0">
                <a:solidFill>
                  <a:srgbClr val="FC0128"/>
                </a:solidFill>
                <a:latin typeface="+mj-ea"/>
                <a:ea typeface="+mj-ea"/>
              </a:endParaRPr>
            </a:p>
            <a:p>
              <a:pPr>
                <a:lnSpc>
                  <a:spcPct val="115000"/>
                </a:lnSpc>
              </a:pPr>
              <a:r>
                <a:rPr kumimoji="1" lang="en-US" altLang="zh-CN" sz="1725" b="1" dirty="0">
                  <a:solidFill>
                    <a:srgbClr val="FC0128"/>
                  </a:solidFill>
                  <a:latin typeface="+mj-ea"/>
                  <a:ea typeface="+mj-ea"/>
                </a:rPr>
                <a:t>        </a:t>
              </a:r>
              <a:r>
                <a:rPr kumimoji="1" lang="en-US" altLang="zh-CN" sz="1725" b="1" dirty="0" smtClean="0">
                  <a:solidFill>
                    <a:srgbClr val="FC0128"/>
                  </a:solidFill>
                  <a:latin typeface="+mj-ea"/>
                  <a:ea typeface="+mj-ea"/>
                </a:rPr>
                <a:t>      T3,T3</a:t>
              </a:r>
              <a:endParaRPr kumimoji="1" lang="en-US" altLang="zh-CN" sz="1725" b="1" dirty="0">
                <a:solidFill>
                  <a:srgbClr val="FC0128"/>
                </a:solidFill>
                <a:latin typeface="+mj-ea"/>
                <a:ea typeface="+mj-ea"/>
              </a:endParaRPr>
            </a:p>
            <a:p>
              <a:pPr>
                <a:lnSpc>
                  <a:spcPct val="115000"/>
                </a:lnSpc>
              </a:pPr>
              <a:r>
                <a:rPr kumimoji="1" lang="en-US" altLang="zh-CN" sz="1725" b="1" dirty="0">
                  <a:solidFill>
                    <a:srgbClr val="FC0128"/>
                  </a:solidFill>
                  <a:latin typeface="+mj-ea"/>
                  <a:ea typeface="+mj-ea"/>
                </a:rPr>
                <a:t>       </a:t>
              </a:r>
              <a:r>
                <a:rPr kumimoji="1" lang="en-US" altLang="zh-CN" sz="1725" b="1" dirty="0" smtClean="0">
                  <a:solidFill>
                    <a:srgbClr val="FC0128"/>
                  </a:solidFill>
                  <a:latin typeface="+mj-ea"/>
                  <a:ea typeface="+mj-ea"/>
                </a:rPr>
                <a:t>       T4,T4</a:t>
              </a:r>
              <a:endParaRPr kumimoji="1" lang="en-US" altLang="zh-CN" sz="1725" b="1" dirty="0">
                <a:solidFill>
                  <a:srgbClr val="FC0128"/>
                </a:solidFill>
                <a:latin typeface="+mj-ea"/>
                <a:ea typeface="+mj-ea"/>
              </a:endParaRPr>
            </a:p>
          </p:txBody>
        </p:sp>
        <p:sp>
          <p:nvSpPr>
            <p:cNvPr id="82980" name="Line 69"/>
            <p:cNvSpPr>
              <a:spLocks noChangeShapeType="1"/>
            </p:cNvSpPr>
            <p:nvPr/>
          </p:nvSpPr>
          <p:spPr bwMode="auto">
            <a:xfrm>
              <a:off x="5776346" y="1898937"/>
              <a:ext cx="263769"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2981" name="Line 70"/>
            <p:cNvSpPr>
              <a:spLocks noChangeShapeType="1"/>
            </p:cNvSpPr>
            <p:nvPr/>
          </p:nvSpPr>
          <p:spPr bwMode="auto">
            <a:xfrm>
              <a:off x="5764916" y="2197097"/>
              <a:ext cx="263769"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2983" name="Line 72"/>
            <p:cNvSpPr>
              <a:spLocks noChangeShapeType="1"/>
            </p:cNvSpPr>
            <p:nvPr/>
          </p:nvSpPr>
          <p:spPr bwMode="auto">
            <a:xfrm>
              <a:off x="5790910" y="1600744"/>
              <a:ext cx="263769"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50" name="Line 72"/>
            <p:cNvSpPr>
              <a:spLocks noChangeShapeType="1"/>
            </p:cNvSpPr>
            <p:nvPr/>
          </p:nvSpPr>
          <p:spPr bwMode="auto">
            <a:xfrm>
              <a:off x="5764915" y="1267902"/>
              <a:ext cx="263769" cy="0"/>
            </a:xfrm>
            <a:prstGeom prst="line">
              <a:avLst/>
            </a:prstGeom>
            <a:noFill/>
            <a:ln w="19050">
              <a:solidFill>
                <a:srgbClr val="FF0000"/>
              </a:solidFill>
              <a:round/>
              <a:headEnd/>
              <a:tailEnd/>
            </a:ln>
          </p:spPr>
          <p:txBody>
            <a:bodyPr/>
            <a:lstStyle/>
            <a:p>
              <a:endParaRPr lang="zh-CN" altLang="en-US" sz="1350">
                <a:latin typeface="+mj-ea"/>
                <a:ea typeface="+mj-ea"/>
              </a:endParaRPr>
            </a:p>
          </p:txBody>
        </p:sp>
      </p:grpSp>
      <p:grpSp>
        <p:nvGrpSpPr>
          <p:cNvPr id="8" name="组合 7"/>
          <p:cNvGrpSpPr/>
          <p:nvPr/>
        </p:nvGrpSpPr>
        <p:grpSpPr>
          <a:xfrm>
            <a:off x="6392757" y="1422059"/>
            <a:ext cx="2552458" cy="2977738"/>
            <a:chOff x="6605161" y="1493895"/>
            <a:chExt cx="2552458" cy="2977738"/>
          </a:xfrm>
        </p:grpSpPr>
        <p:sp>
          <p:nvSpPr>
            <p:cNvPr id="82979" name="Rectangle 68"/>
            <p:cNvSpPr>
              <a:spLocks noChangeArrowheads="1"/>
            </p:cNvSpPr>
            <p:nvPr/>
          </p:nvSpPr>
          <p:spPr bwMode="auto">
            <a:xfrm>
              <a:off x="6605161" y="1493895"/>
              <a:ext cx="2552458" cy="2977738"/>
            </a:xfrm>
            <a:prstGeom prst="rect">
              <a:avLst/>
            </a:prstGeom>
            <a:noFill/>
            <a:ln w="9525">
              <a:solidFill>
                <a:schemeClr val="accent1"/>
              </a:solidFill>
              <a:miter lim="800000"/>
              <a:headEnd/>
              <a:tailEnd/>
            </a:ln>
          </p:spPr>
          <p:txBody>
            <a:bodyPr wrap="square">
              <a:spAutoFit/>
            </a:bodyPr>
            <a:lstStyle/>
            <a:p>
              <a:pPr>
                <a:lnSpc>
                  <a:spcPct val="125000"/>
                </a:lnSpc>
              </a:pPr>
              <a:r>
                <a:rPr kumimoji="1" lang="zh-CN" altLang="en-US" sz="1500" b="1" dirty="0">
                  <a:latin typeface="+mj-ea"/>
                  <a:ea typeface="+mj-ea"/>
                </a:rPr>
                <a:t>第一判定表达式</a:t>
              </a:r>
              <a:r>
                <a:rPr kumimoji="1" lang="en-US" altLang="zh-CN" sz="1500" b="1" dirty="0">
                  <a:latin typeface="+mj-ea"/>
                  <a:ea typeface="+mj-ea"/>
                </a:rPr>
                <a:t>:</a:t>
              </a:r>
            </a:p>
            <a:p>
              <a:pPr>
                <a:lnSpc>
                  <a:spcPct val="125000"/>
                </a:lnSpc>
              </a:pPr>
              <a:r>
                <a:rPr kumimoji="1" lang="zh-CN" altLang="en-US" sz="1500" b="1" dirty="0">
                  <a:solidFill>
                    <a:schemeClr val="accent2"/>
                  </a:solidFill>
                  <a:latin typeface="+mj-ea"/>
                  <a:ea typeface="+mj-ea"/>
                </a:rPr>
                <a:t>设条件 </a:t>
              </a:r>
              <a:r>
                <a:rPr kumimoji="1" lang="en-US" altLang="zh-CN" sz="1500" b="1" dirty="0">
                  <a:solidFill>
                    <a:schemeClr val="accent2"/>
                  </a:solidFill>
                  <a:latin typeface="+mj-ea"/>
                  <a:ea typeface="+mj-ea"/>
                </a:rPr>
                <a:t>A&gt;1 </a:t>
              </a:r>
              <a:r>
                <a:rPr kumimoji="1" lang="zh-CN" altLang="en-US" sz="1500" b="1" dirty="0">
                  <a:solidFill>
                    <a:schemeClr val="accent2"/>
                  </a:solidFill>
                  <a:latin typeface="+mj-ea"/>
                  <a:ea typeface="+mj-ea"/>
                </a:rPr>
                <a:t>取真 记为</a:t>
              </a:r>
              <a:r>
                <a:rPr kumimoji="1" lang="en-US" altLang="zh-CN" sz="1500" b="1" dirty="0">
                  <a:solidFill>
                    <a:srgbClr val="FC0128"/>
                  </a:solidFill>
                  <a:latin typeface="+mj-ea"/>
                  <a:ea typeface="+mj-ea"/>
                </a:rPr>
                <a:t>T1</a:t>
              </a:r>
              <a:r>
                <a:rPr kumimoji="1" lang="en-US" altLang="zh-CN" sz="1500" b="1" dirty="0">
                  <a:latin typeface="+mj-ea"/>
                  <a:ea typeface="+mj-ea"/>
                </a:rPr>
                <a:t> </a:t>
              </a:r>
            </a:p>
            <a:p>
              <a:pPr>
                <a:lnSpc>
                  <a:spcPct val="125000"/>
                </a:lnSpc>
              </a:pPr>
              <a:r>
                <a:rPr kumimoji="1" lang="en-US" altLang="zh-CN" sz="1500" b="1" dirty="0">
                  <a:latin typeface="+mj-ea"/>
                  <a:ea typeface="+mj-ea"/>
                </a:rPr>
                <a:t>             </a:t>
              </a:r>
              <a:r>
                <a:rPr kumimoji="1" lang="en-US" altLang="zh-CN" sz="1500" b="1" dirty="0" smtClean="0">
                  <a:latin typeface="+mj-ea"/>
                  <a:ea typeface="+mj-ea"/>
                </a:rPr>
                <a:t>         </a:t>
              </a:r>
              <a:r>
                <a:rPr kumimoji="1" lang="zh-CN" altLang="en-US" sz="1500" b="1" dirty="0" smtClean="0">
                  <a:solidFill>
                    <a:schemeClr val="accent2"/>
                  </a:solidFill>
                  <a:latin typeface="+mj-ea"/>
                  <a:ea typeface="+mj-ea"/>
                </a:rPr>
                <a:t>假</a:t>
              </a:r>
              <a:r>
                <a:rPr kumimoji="1" lang="zh-CN" altLang="en-US" sz="1500" b="1" dirty="0" smtClean="0">
                  <a:latin typeface="+mj-ea"/>
                  <a:ea typeface="+mj-ea"/>
                </a:rPr>
                <a:t>        </a:t>
              </a:r>
              <a:r>
                <a:rPr kumimoji="1" lang="en-US" altLang="zh-CN" sz="1500" b="1" dirty="0">
                  <a:solidFill>
                    <a:srgbClr val="FC0128"/>
                  </a:solidFill>
                  <a:latin typeface="+mj-ea"/>
                  <a:ea typeface="+mj-ea"/>
                </a:rPr>
                <a:t>T1</a:t>
              </a:r>
              <a:endParaRPr kumimoji="1" lang="en-US" altLang="zh-CN" sz="1500" b="1" dirty="0">
                <a:latin typeface="+mj-ea"/>
                <a:ea typeface="+mj-ea"/>
              </a:endParaRPr>
            </a:p>
            <a:p>
              <a:pPr>
                <a:lnSpc>
                  <a:spcPct val="125000"/>
                </a:lnSpc>
              </a:pPr>
              <a:r>
                <a:rPr kumimoji="1" lang="en-US" altLang="zh-CN" sz="1500" b="1" dirty="0">
                  <a:latin typeface="+mj-ea"/>
                  <a:ea typeface="+mj-ea"/>
                </a:rPr>
                <a:t>  </a:t>
              </a:r>
              <a:r>
                <a:rPr kumimoji="1" lang="zh-CN" altLang="en-US" sz="1500" b="1" dirty="0">
                  <a:solidFill>
                    <a:schemeClr val="accent2"/>
                  </a:solidFill>
                  <a:latin typeface="+mj-ea"/>
                  <a:ea typeface="+mj-ea"/>
                </a:rPr>
                <a:t>条件 </a:t>
              </a:r>
              <a:r>
                <a:rPr kumimoji="1" lang="en-US" altLang="zh-CN" sz="1500" b="1" dirty="0">
                  <a:solidFill>
                    <a:schemeClr val="accent2"/>
                  </a:solidFill>
                  <a:latin typeface="+mj-ea"/>
                  <a:ea typeface="+mj-ea"/>
                </a:rPr>
                <a:t>B=0 </a:t>
              </a:r>
              <a:r>
                <a:rPr kumimoji="1" lang="zh-CN" altLang="en-US" sz="1500" b="1" dirty="0">
                  <a:solidFill>
                    <a:schemeClr val="accent2"/>
                  </a:solidFill>
                  <a:latin typeface="+mj-ea"/>
                  <a:ea typeface="+mj-ea"/>
                </a:rPr>
                <a:t>取真 记为</a:t>
              </a:r>
              <a:r>
                <a:rPr kumimoji="1" lang="en-US" altLang="zh-CN" sz="1500" b="1" dirty="0">
                  <a:solidFill>
                    <a:srgbClr val="FC0128"/>
                  </a:solidFill>
                  <a:latin typeface="+mj-ea"/>
                  <a:ea typeface="+mj-ea"/>
                </a:rPr>
                <a:t>T2</a:t>
              </a:r>
              <a:r>
                <a:rPr kumimoji="1" lang="en-US" altLang="zh-CN" sz="1500" b="1" dirty="0">
                  <a:latin typeface="+mj-ea"/>
                  <a:ea typeface="+mj-ea"/>
                </a:rPr>
                <a:t> </a:t>
              </a:r>
            </a:p>
            <a:p>
              <a:pPr>
                <a:lnSpc>
                  <a:spcPct val="125000"/>
                </a:lnSpc>
              </a:pPr>
              <a:r>
                <a:rPr kumimoji="1" lang="en-US" altLang="zh-CN" sz="1500" b="1" dirty="0">
                  <a:latin typeface="+mj-ea"/>
                  <a:ea typeface="+mj-ea"/>
                </a:rPr>
                <a:t>            </a:t>
              </a:r>
              <a:r>
                <a:rPr kumimoji="1" lang="en-US" altLang="zh-CN" sz="1500" b="1" dirty="0" smtClean="0">
                  <a:latin typeface="+mj-ea"/>
                  <a:ea typeface="+mj-ea"/>
                </a:rPr>
                <a:t>         </a:t>
              </a:r>
              <a:r>
                <a:rPr kumimoji="1" lang="zh-CN" altLang="en-US" sz="1500" b="1" dirty="0">
                  <a:solidFill>
                    <a:schemeClr val="accent2"/>
                  </a:solidFill>
                  <a:latin typeface="+mj-ea"/>
                  <a:ea typeface="+mj-ea"/>
                </a:rPr>
                <a:t>假</a:t>
              </a:r>
              <a:r>
                <a:rPr kumimoji="1" lang="zh-CN" altLang="en-US" sz="1500" b="1" dirty="0">
                  <a:latin typeface="+mj-ea"/>
                  <a:ea typeface="+mj-ea"/>
                </a:rPr>
                <a:t>     </a:t>
              </a:r>
              <a:r>
                <a:rPr kumimoji="1" lang="zh-CN" altLang="en-US" sz="1500" b="1" dirty="0" smtClean="0">
                  <a:latin typeface="+mj-ea"/>
                  <a:ea typeface="+mj-ea"/>
                </a:rPr>
                <a:t>   </a:t>
              </a:r>
              <a:r>
                <a:rPr kumimoji="1" lang="en-US" altLang="zh-CN" sz="1500" b="1" dirty="0" smtClean="0">
                  <a:solidFill>
                    <a:srgbClr val="FC0128"/>
                  </a:solidFill>
                  <a:latin typeface="+mj-ea"/>
                  <a:ea typeface="+mj-ea"/>
                </a:rPr>
                <a:t>T2</a:t>
              </a:r>
              <a:endParaRPr kumimoji="1" lang="en-US" altLang="zh-CN" sz="1500" b="1" dirty="0">
                <a:latin typeface="+mj-ea"/>
                <a:ea typeface="+mj-ea"/>
              </a:endParaRPr>
            </a:p>
            <a:p>
              <a:pPr>
                <a:lnSpc>
                  <a:spcPct val="125000"/>
                </a:lnSpc>
              </a:pPr>
              <a:r>
                <a:rPr kumimoji="1" lang="zh-CN" altLang="en-US" sz="1500" b="1" dirty="0">
                  <a:latin typeface="+mj-ea"/>
                  <a:ea typeface="+mj-ea"/>
                </a:rPr>
                <a:t>第二判定表达式</a:t>
              </a:r>
              <a:r>
                <a:rPr kumimoji="1" lang="en-US" altLang="zh-CN" sz="1500" b="1" dirty="0">
                  <a:latin typeface="+mj-ea"/>
                  <a:ea typeface="+mj-ea"/>
                </a:rPr>
                <a:t>:</a:t>
              </a:r>
            </a:p>
            <a:p>
              <a:pPr>
                <a:lnSpc>
                  <a:spcPct val="125000"/>
                </a:lnSpc>
              </a:pPr>
              <a:r>
                <a:rPr kumimoji="1" lang="zh-CN" altLang="en-US" sz="1500" b="1" dirty="0">
                  <a:solidFill>
                    <a:schemeClr val="accent2"/>
                  </a:solidFill>
                  <a:latin typeface="+mj-ea"/>
                  <a:ea typeface="+mj-ea"/>
                </a:rPr>
                <a:t>设条件 </a:t>
              </a:r>
              <a:r>
                <a:rPr kumimoji="1" lang="en-US" altLang="zh-CN" sz="1500" b="1" dirty="0">
                  <a:solidFill>
                    <a:schemeClr val="accent2"/>
                  </a:solidFill>
                  <a:latin typeface="+mj-ea"/>
                  <a:ea typeface="+mj-ea"/>
                </a:rPr>
                <a:t>A=2 </a:t>
              </a:r>
              <a:r>
                <a:rPr kumimoji="1" lang="zh-CN" altLang="en-US" sz="1500" b="1" dirty="0">
                  <a:solidFill>
                    <a:schemeClr val="accent2"/>
                  </a:solidFill>
                  <a:latin typeface="+mj-ea"/>
                  <a:ea typeface="+mj-ea"/>
                </a:rPr>
                <a:t>取真 记为</a:t>
              </a:r>
              <a:r>
                <a:rPr kumimoji="1" lang="en-US" altLang="zh-CN" sz="1500" b="1" dirty="0">
                  <a:solidFill>
                    <a:srgbClr val="FC0128"/>
                  </a:solidFill>
                  <a:latin typeface="+mj-ea"/>
                  <a:ea typeface="+mj-ea"/>
                </a:rPr>
                <a:t>T3</a:t>
              </a:r>
              <a:r>
                <a:rPr kumimoji="1" lang="en-US" altLang="zh-CN" sz="1500" b="1" dirty="0">
                  <a:latin typeface="+mj-ea"/>
                  <a:ea typeface="+mj-ea"/>
                </a:rPr>
                <a:t> </a:t>
              </a:r>
            </a:p>
            <a:p>
              <a:pPr>
                <a:lnSpc>
                  <a:spcPct val="125000"/>
                </a:lnSpc>
              </a:pPr>
              <a:r>
                <a:rPr kumimoji="1" lang="en-US" altLang="zh-CN" sz="1500" b="1" dirty="0">
                  <a:latin typeface="+mj-ea"/>
                  <a:ea typeface="+mj-ea"/>
                </a:rPr>
                <a:t>             </a:t>
              </a:r>
              <a:r>
                <a:rPr kumimoji="1" lang="en-US" altLang="zh-CN" sz="1500" b="1" dirty="0" smtClean="0">
                  <a:latin typeface="+mj-ea"/>
                  <a:ea typeface="+mj-ea"/>
                </a:rPr>
                <a:t>         </a:t>
              </a:r>
              <a:r>
                <a:rPr kumimoji="1" lang="zh-CN" altLang="en-US" sz="1500" b="1" dirty="0" smtClean="0">
                  <a:solidFill>
                    <a:schemeClr val="accent2"/>
                  </a:solidFill>
                  <a:latin typeface="+mj-ea"/>
                  <a:ea typeface="+mj-ea"/>
                </a:rPr>
                <a:t>假</a:t>
              </a:r>
              <a:r>
                <a:rPr kumimoji="1" lang="zh-CN" altLang="en-US" sz="1500" b="1" dirty="0" smtClean="0">
                  <a:latin typeface="+mj-ea"/>
                  <a:ea typeface="+mj-ea"/>
                </a:rPr>
                <a:t>        </a:t>
              </a:r>
              <a:r>
                <a:rPr kumimoji="1" lang="en-US" altLang="zh-CN" sz="1500" b="1" dirty="0">
                  <a:solidFill>
                    <a:srgbClr val="FC0128"/>
                  </a:solidFill>
                  <a:latin typeface="+mj-ea"/>
                  <a:ea typeface="+mj-ea"/>
                </a:rPr>
                <a:t>T3</a:t>
              </a:r>
              <a:endParaRPr kumimoji="1" lang="en-US" altLang="zh-CN" sz="1500" b="1" dirty="0">
                <a:latin typeface="+mj-ea"/>
                <a:ea typeface="+mj-ea"/>
              </a:endParaRPr>
            </a:p>
            <a:p>
              <a:pPr>
                <a:lnSpc>
                  <a:spcPct val="125000"/>
                </a:lnSpc>
              </a:pPr>
              <a:r>
                <a:rPr kumimoji="1" lang="en-US" altLang="zh-CN" sz="1500" b="1" dirty="0">
                  <a:latin typeface="+mj-ea"/>
                  <a:ea typeface="+mj-ea"/>
                </a:rPr>
                <a:t>  </a:t>
              </a:r>
              <a:r>
                <a:rPr kumimoji="1" lang="zh-CN" altLang="en-US" sz="1500" b="1" dirty="0">
                  <a:solidFill>
                    <a:schemeClr val="accent2"/>
                  </a:solidFill>
                  <a:latin typeface="+mj-ea"/>
                  <a:ea typeface="+mj-ea"/>
                </a:rPr>
                <a:t>条件 </a:t>
              </a:r>
              <a:r>
                <a:rPr kumimoji="1" lang="en-US" altLang="zh-CN" sz="1500" b="1" dirty="0">
                  <a:solidFill>
                    <a:schemeClr val="accent2"/>
                  </a:solidFill>
                  <a:latin typeface="+mj-ea"/>
                  <a:ea typeface="+mj-ea"/>
                </a:rPr>
                <a:t>X&gt;1 </a:t>
              </a:r>
              <a:r>
                <a:rPr kumimoji="1" lang="zh-CN" altLang="en-US" sz="1500" b="1" dirty="0">
                  <a:solidFill>
                    <a:schemeClr val="accent2"/>
                  </a:solidFill>
                  <a:latin typeface="+mj-ea"/>
                  <a:ea typeface="+mj-ea"/>
                </a:rPr>
                <a:t>取真 记为</a:t>
              </a:r>
              <a:r>
                <a:rPr kumimoji="1" lang="en-US" altLang="zh-CN" sz="1500" b="1" dirty="0">
                  <a:solidFill>
                    <a:srgbClr val="FC0128"/>
                  </a:solidFill>
                  <a:latin typeface="+mj-ea"/>
                  <a:ea typeface="+mj-ea"/>
                </a:rPr>
                <a:t>T4</a:t>
              </a:r>
              <a:r>
                <a:rPr kumimoji="1" lang="en-US" altLang="zh-CN" sz="1500" b="1" dirty="0">
                  <a:latin typeface="+mj-ea"/>
                  <a:ea typeface="+mj-ea"/>
                </a:rPr>
                <a:t> </a:t>
              </a:r>
            </a:p>
            <a:p>
              <a:pPr>
                <a:lnSpc>
                  <a:spcPct val="125000"/>
                </a:lnSpc>
              </a:pPr>
              <a:r>
                <a:rPr kumimoji="1" lang="en-US" altLang="zh-CN" sz="1500" b="1" dirty="0">
                  <a:latin typeface="+mj-ea"/>
                  <a:ea typeface="+mj-ea"/>
                </a:rPr>
                <a:t>            </a:t>
              </a:r>
              <a:r>
                <a:rPr kumimoji="1" lang="en-US" altLang="zh-CN" sz="1500" b="1" dirty="0" smtClean="0">
                  <a:latin typeface="+mj-ea"/>
                  <a:ea typeface="+mj-ea"/>
                </a:rPr>
                <a:t>         </a:t>
              </a:r>
              <a:r>
                <a:rPr kumimoji="1" lang="zh-CN" altLang="en-US" sz="1500" b="1" dirty="0">
                  <a:solidFill>
                    <a:schemeClr val="accent2"/>
                  </a:solidFill>
                  <a:latin typeface="+mj-ea"/>
                  <a:ea typeface="+mj-ea"/>
                </a:rPr>
                <a:t>假</a:t>
              </a:r>
              <a:r>
                <a:rPr kumimoji="1" lang="zh-CN" altLang="en-US" sz="1500" b="1" dirty="0">
                  <a:latin typeface="+mj-ea"/>
                  <a:ea typeface="+mj-ea"/>
                </a:rPr>
                <a:t>   </a:t>
              </a:r>
              <a:r>
                <a:rPr kumimoji="1" lang="zh-CN" altLang="en-US" sz="1500" b="1" dirty="0" smtClean="0">
                  <a:latin typeface="+mj-ea"/>
                  <a:ea typeface="+mj-ea"/>
                </a:rPr>
                <a:t>    </a:t>
              </a:r>
              <a:r>
                <a:rPr kumimoji="1" lang="en-US" altLang="zh-CN" sz="1500" b="1" dirty="0">
                  <a:solidFill>
                    <a:srgbClr val="FC0128"/>
                  </a:solidFill>
                  <a:latin typeface="+mj-ea"/>
                  <a:ea typeface="+mj-ea"/>
                </a:rPr>
                <a:t>T4</a:t>
              </a:r>
            </a:p>
          </p:txBody>
        </p:sp>
        <p:sp>
          <p:nvSpPr>
            <p:cNvPr id="82984" name="Line 73"/>
            <p:cNvSpPr>
              <a:spLocks noChangeShapeType="1"/>
            </p:cNvSpPr>
            <p:nvPr/>
          </p:nvSpPr>
          <p:spPr bwMode="auto">
            <a:xfrm>
              <a:off x="8482350" y="2725376"/>
              <a:ext cx="291154"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2985" name="Line 74"/>
            <p:cNvSpPr>
              <a:spLocks noChangeShapeType="1"/>
            </p:cNvSpPr>
            <p:nvPr/>
          </p:nvSpPr>
          <p:spPr bwMode="auto">
            <a:xfrm>
              <a:off x="8535210" y="2109191"/>
              <a:ext cx="291154"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2986" name="Line 75"/>
            <p:cNvSpPr>
              <a:spLocks noChangeShapeType="1"/>
            </p:cNvSpPr>
            <p:nvPr/>
          </p:nvSpPr>
          <p:spPr bwMode="auto">
            <a:xfrm>
              <a:off x="8535210" y="3532609"/>
              <a:ext cx="291154"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2987" name="Line 76"/>
            <p:cNvSpPr>
              <a:spLocks noChangeShapeType="1"/>
            </p:cNvSpPr>
            <p:nvPr/>
          </p:nvSpPr>
          <p:spPr bwMode="auto">
            <a:xfrm>
              <a:off x="8482350" y="4132006"/>
              <a:ext cx="291154" cy="0"/>
            </a:xfrm>
            <a:prstGeom prst="line">
              <a:avLst/>
            </a:prstGeom>
            <a:noFill/>
            <a:ln w="19050">
              <a:solidFill>
                <a:srgbClr val="FF0000"/>
              </a:solidFill>
              <a:round/>
              <a:headEnd/>
              <a:tailEnd/>
            </a:ln>
          </p:spPr>
          <p:txBody>
            <a:bodyPr/>
            <a:lstStyle/>
            <a:p>
              <a:endParaRPr lang="zh-CN" altLang="en-US" sz="1350">
                <a:latin typeface="+mj-ea"/>
                <a:ea typeface="+mj-ea"/>
              </a:endParaRPr>
            </a:p>
          </p:txBody>
        </p:sp>
      </p:grpSp>
    </p:spTree>
    <p:extLst>
      <p:ext uri="{BB962C8B-B14F-4D97-AF65-F5344CB8AC3E}">
        <p14:creationId xmlns:p14="http://schemas.microsoft.com/office/powerpoint/2010/main" val="79361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主要学习内容</a:t>
            </a:r>
          </a:p>
        </p:txBody>
      </p:sp>
      <p:sp>
        <p:nvSpPr>
          <p:cNvPr id="2" name="内容占位符 1"/>
          <p:cNvSpPr>
            <a:spLocks noGrp="1"/>
          </p:cNvSpPr>
          <p:nvPr>
            <p:ph idx="1"/>
          </p:nvPr>
        </p:nvSpPr>
        <p:spPr>
          <a:xfrm>
            <a:off x="768097" y="828913"/>
            <a:ext cx="4159504" cy="3806854"/>
          </a:xfrm>
        </p:spPr>
        <p:txBody>
          <a:bodyPr>
            <a:noAutofit/>
          </a:bodyPr>
          <a:lstStyle/>
          <a:p>
            <a:pPr marL="0" indent="0">
              <a:buNone/>
            </a:pPr>
            <a:r>
              <a:rPr lang="en-US" altLang="zh-CN" sz="2400" dirty="0"/>
              <a:t>1.</a:t>
            </a:r>
            <a:r>
              <a:rPr lang="zh-CN" altLang="en-US" sz="2400" dirty="0"/>
              <a:t>测试</a:t>
            </a:r>
            <a:r>
              <a:rPr lang="zh-CN" altLang="en-US" sz="2400" dirty="0" smtClean="0"/>
              <a:t>基础知识</a:t>
            </a:r>
            <a:endParaRPr lang="en-US" altLang="zh-CN" sz="2400" dirty="0" smtClean="0"/>
          </a:p>
          <a:p>
            <a:pPr lvl="1">
              <a:lnSpc>
                <a:spcPct val="80000"/>
              </a:lnSpc>
            </a:pPr>
            <a:r>
              <a:rPr lang="zh-CN" altLang="en-US" sz="2000" dirty="0" smtClean="0"/>
              <a:t>理解软件测试</a:t>
            </a:r>
          </a:p>
          <a:p>
            <a:pPr lvl="1">
              <a:lnSpc>
                <a:spcPct val="80000"/>
              </a:lnSpc>
            </a:pPr>
            <a:r>
              <a:rPr lang="zh-CN" altLang="en-US" sz="2000" dirty="0" smtClean="0"/>
              <a:t>软件测试</a:t>
            </a:r>
            <a:r>
              <a:rPr lang="zh-CN" altLang="en-US" sz="2000" dirty="0"/>
              <a:t>工作流程</a:t>
            </a:r>
          </a:p>
          <a:p>
            <a:pPr lvl="1">
              <a:lnSpc>
                <a:spcPct val="80000"/>
              </a:lnSpc>
            </a:pPr>
            <a:r>
              <a:rPr lang="zh-CN" altLang="en-US" sz="2000" dirty="0"/>
              <a:t>测试人员的工作和主要目标</a:t>
            </a:r>
          </a:p>
          <a:p>
            <a:pPr marL="82296" lvl="2" indent="0">
              <a:spcBef>
                <a:spcPts val="300"/>
              </a:spcBef>
              <a:buClr>
                <a:schemeClr val="accent1"/>
              </a:buClr>
              <a:buSzPct val="68000"/>
              <a:buNone/>
            </a:pPr>
            <a:r>
              <a:rPr lang="en-US" altLang="zh-CN" sz="2400" dirty="0"/>
              <a:t>2.</a:t>
            </a:r>
            <a:r>
              <a:rPr lang="zh-CN" altLang="en-US" sz="2400" dirty="0"/>
              <a:t>软件测试分类</a:t>
            </a:r>
            <a:endParaRPr lang="en-US" altLang="zh-CN" sz="2400" dirty="0"/>
          </a:p>
          <a:p>
            <a:pPr marL="82296" lvl="2" indent="0">
              <a:spcBef>
                <a:spcPts val="300"/>
              </a:spcBef>
              <a:buClr>
                <a:schemeClr val="accent1"/>
              </a:buClr>
              <a:buSzPct val="68000"/>
              <a:buNone/>
            </a:pPr>
            <a:r>
              <a:rPr lang="en-US" altLang="zh-CN" sz="2400" dirty="0"/>
              <a:t>3.</a:t>
            </a:r>
            <a:r>
              <a:rPr lang="zh-CN" altLang="en-US" sz="2400" dirty="0"/>
              <a:t>测试方法和技术</a:t>
            </a:r>
            <a:endParaRPr lang="en-US" altLang="zh-CN" sz="2400" dirty="0"/>
          </a:p>
          <a:p>
            <a:pPr lvl="1">
              <a:lnSpc>
                <a:spcPct val="80000"/>
              </a:lnSpc>
            </a:pPr>
            <a:r>
              <a:rPr lang="zh-CN" altLang="en-US" sz="2000" dirty="0"/>
              <a:t>白盒测试</a:t>
            </a:r>
            <a:endParaRPr lang="en-US" altLang="zh-CN" sz="2000" dirty="0"/>
          </a:p>
          <a:p>
            <a:pPr lvl="1">
              <a:lnSpc>
                <a:spcPct val="80000"/>
              </a:lnSpc>
            </a:pPr>
            <a:r>
              <a:rPr lang="zh-CN" altLang="en-US" sz="2000" dirty="0"/>
              <a:t>黑盒测试</a:t>
            </a:r>
            <a:endParaRPr lang="en-US" altLang="zh-CN" sz="2000" dirty="0"/>
          </a:p>
          <a:p>
            <a:pPr marL="82296" lvl="2" indent="0">
              <a:spcBef>
                <a:spcPts val="300"/>
              </a:spcBef>
              <a:buClr>
                <a:srgbClr val="2DA2BF"/>
              </a:buClr>
              <a:buSzPct val="68000"/>
              <a:buNone/>
            </a:pPr>
            <a:r>
              <a:rPr lang="en-US" altLang="zh-CN" sz="2400" dirty="0"/>
              <a:t>4.</a:t>
            </a:r>
            <a:r>
              <a:rPr lang="zh-CN" altLang="en-US" sz="2400" dirty="0"/>
              <a:t>软件测试的步骤</a:t>
            </a:r>
          </a:p>
          <a:p>
            <a:pPr lvl="2">
              <a:lnSpc>
                <a:spcPct val="80000"/>
              </a:lnSpc>
              <a:buNone/>
            </a:pPr>
            <a:endParaRPr lang="en-US" altLang="zh-CN" sz="2400" dirty="0"/>
          </a:p>
        </p:txBody>
      </p:sp>
      <p:sp>
        <p:nvSpPr>
          <p:cNvPr id="5" name="日期占位符 4"/>
          <p:cNvSpPr>
            <a:spLocks noGrp="1"/>
          </p:cNvSpPr>
          <p:nvPr>
            <p:ph type="dt" sz="half" idx="10"/>
          </p:nvPr>
        </p:nvSpPr>
        <p:spPr/>
        <p:txBody>
          <a:bodyPr/>
          <a:lstStyle/>
          <a:p>
            <a:fld id="{A7BBD38F-A562-4743-8F87-1A37794551AC}"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dirty="0"/>
          </a:p>
        </p:txBody>
      </p:sp>
      <p:pic>
        <p:nvPicPr>
          <p:cNvPr id="7" name="图片 6"/>
          <p:cNvPicPr>
            <a:picLocks noChangeAspect="1"/>
          </p:cNvPicPr>
          <p:nvPr/>
        </p:nvPicPr>
        <p:blipFill>
          <a:blip r:embed="rId2"/>
          <a:stretch>
            <a:fillRect/>
          </a:stretch>
        </p:blipFill>
        <p:spPr>
          <a:xfrm>
            <a:off x="5810277" y="954923"/>
            <a:ext cx="2248016" cy="1886047"/>
          </a:xfrm>
          <a:prstGeom prst="rect">
            <a:avLst/>
          </a:prstGeom>
        </p:spPr>
      </p:pic>
      <p:pic>
        <p:nvPicPr>
          <p:cNvPr id="8" name="图片 7"/>
          <p:cNvPicPr>
            <a:picLocks noChangeAspect="1"/>
          </p:cNvPicPr>
          <p:nvPr/>
        </p:nvPicPr>
        <p:blipFill>
          <a:blip r:embed="rId3"/>
          <a:stretch>
            <a:fillRect/>
          </a:stretch>
        </p:blipFill>
        <p:spPr>
          <a:xfrm>
            <a:off x="6325912" y="3200660"/>
            <a:ext cx="1273768" cy="1249459"/>
          </a:xfrm>
          <a:prstGeom prst="rect">
            <a:avLst/>
          </a:prstGeom>
        </p:spPr>
      </p:pic>
    </p:spTree>
    <p:extLst>
      <p:ext uri="{BB962C8B-B14F-4D97-AF65-F5344CB8AC3E}">
        <p14:creationId xmlns:p14="http://schemas.microsoft.com/office/powerpoint/2010/main" val="207928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pPr>
              <a:defRPr/>
            </a:pPr>
            <a:fld id="{70F4089B-59F6-4D2F-87E5-2994DC3981FB}" type="slidenum">
              <a:rPr lang="zh-CN" altLang="en-US"/>
              <a:pPr>
                <a:defRPr/>
              </a:pPr>
              <a:t>50</a:t>
            </a:fld>
            <a:endParaRPr lang="en-US" altLang="zh-CN" dirty="0"/>
          </a:p>
        </p:txBody>
      </p:sp>
      <p:grpSp>
        <p:nvGrpSpPr>
          <p:cNvPr id="5" name="组合 4"/>
          <p:cNvGrpSpPr/>
          <p:nvPr/>
        </p:nvGrpSpPr>
        <p:grpSpPr>
          <a:xfrm>
            <a:off x="507318" y="993189"/>
            <a:ext cx="4908503" cy="3457870"/>
            <a:chOff x="514462" y="1017939"/>
            <a:chExt cx="4908503" cy="3457870"/>
          </a:xfrm>
        </p:grpSpPr>
        <p:sp>
          <p:nvSpPr>
            <p:cNvPr id="86019" name="Rectangle 15"/>
            <p:cNvSpPr>
              <a:spLocks noChangeArrowheads="1"/>
            </p:cNvSpPr>
            <p:nvPr/>
          </p:nvSpPr>
          <p:spPr bwMode="auto">
            <a:xfrm>
              <a:off x="514462" y="1017939"/>
              <a:ext cx="4908503" cy="3457870"/>
            </a:xfrm>
            <a:prstGeom prst="rect">
              <a:avLst/>
            </a:prstGeom>
            <a:noFill/>
            <a:ln w="9525">
              <a:noFill/>
              <a:miter lim="800000"/>
              <a:headEnd/>
              <a:tailEnd/>
            </a:ln>
          </p:spPr>
          <p:txBody>
            <a:bodyPr wrap="square">
              <a:spAutoFit/>
            </a:bodyPr>
            <a:lstStyle/>
            <a:p>
              <a:pPr>
                <a:lnSpc>
                  <a:spcPct val="135000"/>
                </a:lnSpc>
              </a:pPr>
              <a:r>
                <a:rPr kumimoji="1" lang="zh-CN" altLang="en-US" b="1" dirty="0">
                  <a:latin typeface="+mj-ea"/>
                  <a:ea typeface="+mj-ea"/>
                </a:rPr>
                <a:t>测试用例     </a:t>
              </a:r>
              <a:r>
                <a:rPr kumimoji="1" lang="zh-CN" altLang="en-US" b="1" dirty="0" smtClean="0">
                  <a:latin typeface="+mj-ea"/>
                  <a:ea typeface="+mj-ea"/>
                </a:rPr>
                <a:t> 通过       满足</a:t>
              </a:r>
              <a:r>
                <a:rPr kumimoji="1" lang="zh-CN" altLang="en-US" b="1" dirty="0">
                  <a:latin typeface="+mj-ea"/>
                  <a:ea typeface="+mj-ea"/>
                </a:rPr>
                <a:t>的        </a:t>
              </a:r>
              <a:r>
                <a:rPr kumimoji="1" lang="zh-CN" altLang="en-US" b="1" dirty="0" smtClean="0">
                  <a:latin typeface="+mj-ea"/>
                  <a:ea typeface="+mj-ea"/>
                </a:rPr>
                <a:t>  </a:t>
              </a:r>
              <a:r>
                <a:rPr kumimoji="1" lang="zh-CN" altLang="en-US" b="1" dirty="0">
                  <a:latin typeface="+mj-ea"/>
                  <a:ea typeface="+mj-ea"/>
                </a:rPr>
                <a:t>覆盖</a:t>
              </a:r>
            </a:p>
            <a:p>
              <a:pPr>
                <a:lnSpc>
                  <a:spcPct val="135000"/>
                </a:lnSpc>
              </a:pPr>
              <a:r>
                <a:rPr kumimoji="1" lang="en-US" altLang="zh-CN" b="1" dirty="0">
                  <a:latin typeface="+mj-ea"/>
                  <a:ea typeface="+mj-ea"/>
                </a:rPr>
                <a:t>A  B  X        </a:t>
              </a:r>
              <a:r>
                <a:rPr kumimoji="1" lang="zh-CN" altLang="en-US" b="1" dirty="0">
                  <a:latin typeface="+mj-ea"/>
                  <a:ea typeface="+mj-ea"/>
                </a:rPr>
                <a:t>路径       </a:t>
              </a:r>
              <a:r>
                <a:rPr kumimoji="1" lang="zh-CN" altLang="en-US" b="1" dirty="0" smtClean="0">
                  <a:latin typeface="+mj-ea"/>
                  <a:ea typeface="+mj-ea"/>
                </a:rPr>
                <a:t> 条件            </a:t>
              </a:r>
              <a:r>
                <a:rPr kumimoji="1" lang="zh-CN" altLang="en-US" b="1" dirty="0">
                  <a:latin typeface="+mj-ea"/>
                  <a:ea typeface="+mj-ea"/>
                </a:rPr>
                <a:t>分支</a:t>
              </a:r>
            </a:p>
            <a:p>
              <a:pPr>
                <a:lnSpc>
                  <a:spcPct val="135000"/>
                </a:lnSpc>
              </a:pPr>
              <a:r>
                <a:rPr kumimoji="1" lang="en-US" altLang="zh-CN" b="1" dirty="0">
                  <a:solidFill>
                    <a:srgbClr val="FF0000"/>
                  </a:solidFill>
                  <a:latin typeface="+mj-ea"/>
                  <a:ea typeface="+mj-ea"/>
                </a:rPr>
                <a:t>1   0  3         </a:t>
              </a:r>
              <a:r>
                <a:rPr kumimoji="1" lang="en-US" altLang="zh-CN" b="1" dirty="0" err="1">
                  <a:solidFill>
                    <a:srgbClr val="FF0000"/>
                  </a:solidFill>
                  <a:latin typeface="+mj-ea"/>
                  <a:ea typeface="+mj-ea"/>
                </a:rPr>
                <a:t>abe</a:t>
              </a:r>
              <a:r>
                <a:rPr kumimoji="1" lang="en-US" altLang="zh-CN" b="1" dirty="0">
                  <a:solidFill>
                    <a:srgbClr val="FF0000"/>
                  </a:solidFill>
                  <a:latin typeface="+mj-ea"/>
                  <a:ea typeface="+mj-ea"/>
                </a:rPr>
                <a:t>     T1,T2,T3,T4   </a:t>
              </a:r>
              <a:r>
                <a:rPr kumimoji="1" lang="en-US" altLang="zh-CN" b="1" dirty="0" err="1">
                  <a:solidFill>
                    <a:srgbClr val="FF0000"/>
                  </a:solidFill>
                  <a:latin typeface="+mj-ea"/>
                  <a:ea typeface="+mj-ea"/>
                </a:rPr>
                <a:t>b,e</a:t>
              </a:r>
              <a:endParaRPr kumimoji="1" lang="en-US" altLang="zh-CN" b="1" dirty="0">
                <a:solidFill>
                  <a:srgbClr val="FF0000"/>
                </a:solidFill>
                <a:latin typeface="+mj-ea"/>
                <a:ea typeface="+mj-ea"/>
              </a:endParaRPr>
            </a:p>
            <a:p>
              <a:pPr>
                <a:lnSpc>
                  <a:spcPct val="135000"/>
                </a:lnSpc>
              </a:pPr>
              <a:r>
                <a:rPr kumimoji="1" lang="en-US" altLang="zh-CN" b="1" dirty="0">
                  <a:solidFill>
                    <a:srgbClr val="FF0000"/>
                  </a:solidFill>
                  <a:latin typeface="+mj-ea"/>
                  <a:ea typeface="+mj-ea"/>
                </a:rPr>
                <a:t>2   1  1         </a:t>
              </a:r>
              <a:r>
                <a:rPr kumimoji="1" lang="en-US" altLang="zh-CN" b="1" dirty="0" err="1">
                  <a:solidFill>
                    <a:srgbClr val="FF0000"/>
                  </a:solidFill>
                  <a:latin typeface="+mj-ea"/>
                  <a:ea typeface="+mj-ea"/>
                </a:rPr>
                <a:t>abe</a:t>
              </a:r>
              <a:r>
                <a:rPr kumimoji="1" lang="en-US" altLang="zh-CN" b="1" dirty="0">
                  <a:solidFill>
                    <a:srgbClr val="FF0000"/>
                  </a:solidFill>
                  <a:latin typeface="+mj-ea"/>
                  <a:ea typeface="+mj-ea"/>
                </a:rPr>
                <a:t>     T1,T2,T3,T4   </a:t>
              </a:r>
              <a:r>
                <a:rPr kumimoji="1" lang="en-US" altLang="zh-CN" b="1" dirty="0" err="1">
                  <a:solidFill>
                    <a:srgbClr val="FF0000"/>
                  </a:solidFill>
                  <a:latin typeface="+mj-ea"/>
                  <a:ea typeface="+mj-ea"/>
                </a:rPr>
                <a:t>b,e</a:t>
              </a:r>
              <a:r>
                <a:rPr kumimoji="1" lang="en-US" altLang="zh-CN" b="1" dirty="0">
                  <a:solidFill>
                    <a:srgbClr val="FF0000"/>
                  </a:solidFill>
                  <a:latin typeface="+mj-ea"/>
                  <a:ea typeface="+mj-ea"/>
                </a:rPr>
                <a:t> </a:t>
              </a:r>
            </a:p>
            <a:p>
              <a:pPr>
                <a:lnSpc>
                  <a:spcPct val="135000"/>
                </a:lnSpc>
              </a:pPr>
              <a:r>
                <a:rPr kumimoji="1" lang="en-US" altLang="zh-CN" b="1" dirty="0">
                  <a:solidFill>
                    <a:srgbClr val="FF0000"/>
                  </a:solidFill>
                  <a:latin typeface="+mj-ea"/>
                  <a:ea typeface="+mj-ea"/>
                </a:rPr>
                <a:t> </a:t>
              </a:r>
            </a:p>
            <a:p>
              <a:pPr>
                <a:lnSpc>
                  <a:spcPct val="135000"/>
                </a:lnSpc>
              </a:pPr>
              <a:r>
                <a:rPr kumimoji="1" lang="zh-CN" altLang="en-US" b="1" dirty="0">
                  <a:latin typeface="+mj-ea"/>
                  <a:ea typeface="+mj-ea"/>
                </a:rPr>
                <a:t>两个测试用例覆盖了四个条件八种可能取值。</a:t>
              </a:r>
            </a:p>
            <a:p>
              <a:pPr>
                <a:lnSpc>
                  <a:spcPct val="135000"/>
                </a:lnSpc>
              </a:pPr>
              <a:r>
                <a:rPr kumimoji="1" lang="zh-CN" altLang="en-US" b="1" dirty="0">
                  <a:latin typeface="+mj-ea"/>
                  <a:ea typeface="+mj-ea"/>
                </a:rPr>
                <a:t>未覆盖</a:t>
              </a:r>
              <a:r>
                <a:rPr kumimoji="1" lang="en-US" altLang="zh-CN" b="1" dirty="0">
                  <a:latin typeface="+mj-ea"/>
                  <a:ea typeface="+mj-ea"/>
                </a:rPr>
                <a:t>c</a:t>
              </a:r>
              <a:r>
                <a:rPr kumimoji="1" lang="zh-CN" altLang="en-US" b="1" dirty="0">
                  <a:latin typeface="+mj-ea"/>
                  <a:ea typeface="+mj-ea"/>
                </a:rPr>
                <a:t>、</a:t>
              </a:r>
              <a:r>
                <a:rPr kumimoji="1" lang="en-US" altLang="zh-CN" b="1" dirty="0">
                  <a:latin typeface="+mj-ea"/>
                  <a:ea typeface="+mj-ea"/>
                </a:rPr>
                <a:t>d</a:t>
              </a:r>
              <a:r>
                <a:rPr kumimoji="1" lang="zh-CN" altLang="en-US" b="1" dirty="0">
                  <a:latin typeface="+mj-ea"/>
                  <a:ea typeface="+mj-ea"/>
                </a:rPr>
                <a:t>分支，不满足判定覆盖的</a:t>
              </a:r>
              <a:r>
                <a:rPr kumimoji="1" lang="zh-CN" altLang="en-US" b="1" dirty="0" smtClean="0">
                  <a:latin typeface="+mj-ea"/>
                  <a:ea typeface="+mj-ea"/>
                </a:rPr>
                <a:t>要求。</a:t>
              </a:r>
              <a:endParaRPr kumimoji="1" lang="en-US" altLang="zh-CN" b="1" dirty="0">
                <a:latin typeface="+mj-ea"/>
                <a:ea typeface="+mj-ea"/>
              </a:endParaRPr>
            </a:p>
            <a:p>
              <a:pPr>
                <a:lnSpc>
                  <a:spcPct val="135000"/>
                </a:lnSpc>
              </a:pPr>
              <a:r>
                <a:rPr kumimoji="1" lang="en-US" altLang="zh-CN" b="1" dirty="0">
                  <a:latin typeface="+mj-ea"/>
                  <a:ea typeface="+mj-ea"/>
                </a:rPr>
                <a:t>  </a:t>
              </a:r>
              <a:r>
                <a:rPr kumimoji="1" lang="zh-CN" altLang="en-US" b="1" dirty="0">
                  <a:solidFill>
                    <a:srgbClr val="FF0000"/>
                  </a:solidFill>
                  <a:latin typeface="+mj-ea"/>
                  <a:ea typeface="+mj-ea"/>
                </a:rPr>
                <a:t>条件覆盖不一定包含判定覆盖</a:t>
              </a:r>
            </a:p>
            <a:p>
              <a:pPr>
                <a:lnSpc>
                  <a:spcPct val="135000"/>
                </a:lnSpc>
              </a:pPr>
              <a:r>
                <a:rPr kumimoji="1" lang="zh-CN" altLang="en-US" b="1" dirty="0">
                  <a:solidFill>
                    <a:srgbClr val="FF0000"/>
                  </a:solidFill>
                  <a:latin typeface="+mj-ea"/>
                  <a:ea typeface="+mj-ea"/>
                </a:rPr>
                <a:t>  判定覆盖也不一定包含条件覆盖</a:t>
              </a:r>
            </a:p>
          </p:txBody>
        </p:sp>
        <p:sp>
          <p:nvSpPr>
            <p:cNvPr id="83972" name="Line 16"/>
            <p:cNvSpPr>
              <a:spLocks noChangeShapeType="1"/>
            </p:cNvSpPr>
            <p:nvPr/>
          </p:nvSpPr>
          <p:spPr bwMode="auto">
            <a:xfrm>
              <a:off x="2669774" y="1838371"/>
              <a:ext cx="298939" cy="0"/>
            </a:xfrm>
            <a:prstGeom prst="line">
              <a:avLst/>
            </a:prstGeom>
            <a:noFill/>
            <a:ln w="28575">
              <a:solidFill>
                <a:srgbClr val="FF0000"/>
              </a:solidFill>
              <a:round/>
              <a:headEnd/>
              <a:tailEnd/>
            </a:ln>
          </p:spPr>
          <p:txBody>
            <a:bodyPr wrap="none" anchor="ctr"/>
            <a:lstStyle/>
            <a:p>
              <a:endParaRPr lang="zh-CN" altLang="en-US" sz="1350"/>
            </a:p>
          </p:txBody>
        </p:sp>
        <p:sp>
          <p:nvSpPr>
            <p:cNvPr id="83973" name="Line 17"/>
            <p:cNvSpPr>
              <a:spLocks noChangeShapeType="1"/>
            </p:cNvSpPr>
            <p:nvPr/>
          </p:nvSpPr>
          <p:spPr bwMode="auto">
            <a:xfrm>
              <a:off x="3081167" y="2224044"/>
              <a:ext cx="316621" cy="0"/>
            </a:xfrm>
            <a:prstGeom prst="line">
              <a:avLst/>
            </a:prstGeom>
            <a:noFill/>
            <a:ln w="28575">
              <a:solidFill>
                <a:srgbClr val="FF0000"/>
              </a:solidFill>
              <a:round/>
              <a:headEnd/>
              <a:tailEnd/>
            </a:ln>
          </p:spPr>
          <p:txBody>
            <a:bodyPr wrap="none" anchor="ctr"/>
            <a:lstStyle/>
            <a:p>
              <a:endParaRPr lang="zh-CN" altLang="en-US" sz="1350"/>
            </a:p>
          </p:txBody>
        </p:sp>
        <p:sp>
          <p:nvSpPr>
            <p:cNvPr id="86022" name="Line 18"/>
            <p:cNvSpPr>
              <a:spLocks noChangeShapeType="1"/>
            </p:cNvSpPr>
            <p:nvPr/>
          </p:nvSpPr>
          <p:spPr bwMode="auto">
            <a:xfrm>
              <a:off x="3397788" y="1846984"/>
              <a:ext cx="298939" cy="0"/>
            </a:xfrm>
            <a:prstGeom prst="line">
              <a:avLst/>
            </a:prstGeom>
            <a:noFill/>
            <a:ln w="28575">
              <a:solidFill>
                <a:srgbClr val="FF0000"/>
              </a:solidFill>
              <a:round/>
              <a:headEnd/>
              <a:tailEnd/>
            </a:ln>
          </p:spPr>
          <p:txBody>
            <a:bodyPr wrap="none" anchor="ctr"/>
            <a:lstStyle/>
            <a:p>
              <a:endParaRPr lang="zh-CN" altLang="en-US" sz="1350"/>
            </a:p>
          </p:txBody>
        </p:sp>
        <p:sp>
          <p:nvSpPr>
            <p:cNvPr id="86023" name="Line 19"/>
            <p:cNvSpPr>
              <a:spLocks noChangeShapeType="1"/>
            </p:cNvSpPr>
            <p:nvPr/>
          </p:nvSpPr>
          <p:spPr bwMode="auto">
            <a:xfrm>
              <a:off x="3754644" y="2210947"/>
              <a:ext cx="298939" cy="0"/>
            </a:xfrm>
            <a:prstGeom prst="line">
              <a:avLst/>
            </a:prstGeom>
            <a:noFill/>
            <a:ln w="28575">
              <a:solidFill>
                <a:srgbClr val="FF0000"/>
              </a:solidFill>
              <a:round/>
              <a:headEnd/>
              <a:tailEnd/>
            </a:ln>
          </p:spPr>
          <p:txBody>
            <a:bodyPr wrap="none" anchor="ctr"/>
            <a:lstStyle/>
            <a:p>
              <a:endParaRPr lang="zh-CN" altLang="en-US" sz="1350"/>
            </a:p>
          </p:txBody>
        </p:sp>
      </p:grpSp>
      <p:grpSp>
        <p:nvGrpSpPr>
          <p:cNvPr id="2" name="组合 1"/>
          <p:cNvGrpSpPr/>
          <p:nvPr/>
        </p:nvGrpSpPr>
        <p:grpSpPr>
          <a:xfrm>
            <a:off x="5093464" y="1188720"/>
            <a:ext cx="3764786" cy="2860369"/>
            <a:chOff x="3073453" y="2481966"/>
            <a:chExt cx="5019714" cy="3813824"/>
          </a:xfrm>
        </p:grpSpPr>
        <p:sp>
          <p:nvSpPr>
            <p:cNvPr id="74" name="矩形标注 73"/>
            <p:cNvSpPr/>
            <p:nvPr/>
          </p:nvSpPr>
          <p:spPr>
            <a:xfrm>
              <a:off x="3073453" y="2481966"/>
              <a:ext cx="5019714" cy="3813824"/>
            </a:xfrm>
            <a:prstGeom prst="wedgeRectCallout">
              <a:avLst>
                <a:gd name="adj1" fmla="val -60690"/>
                <a:gd name="adj2" fmla="val -13338"/>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500"/>
            </a:p>
          </p:txBody>
        </p:sp>
        <p:sp>
          <p:nvSpPr>
            <p:cNvPr id="76" name="AutoShape 38"/>
            <p:cNvSpPr>
              <a:spLocks noChangeArrowheads="1"/>
            </p:cNvSpPr>
            <p:nvPr/>
          </p:nvSpPr>
          <p:spPr bwMode="auto">
            <a:xfrm>
              <a:off x="3622412" y="3070848"/>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dirty="0">
                  <a:solidFill>
                    <a:schemeClr val="accent2"/>
                  </a:solidFill>
                  <a:latin typeface="Times New Roman" pitchFamily="18" charset="0"/>
                  <a:ea typeface="黑体" pitchFamily="2" charset="-122"/>
                </a:rPr>
                <a:t>(A&gt;1) AND (B=0)</a:t>
              </a:r>
              <a:endParaRPr kumimoji="1" lang="en-US" altLang="zh-CN" sz="1500" dirty="0">
                <a:solidFill>
                  <a:schemeClr val="accent2"/>
                </a:solidFill>
                <a:latin typeface="Times New Roman" pitchFamily="18" charset="0"/>
                <a:ea typeface="宋体" pitchFamily="2" charset="-122"/>
              </a:endParaRPr>
            </a:p>
          </p:txBody>
        </p:sp>
        <p:sp>
          <p:nvSpPr>
            <p:cNvPr id="77" name="AutoShape 39"/>
            <p:cNvSpPr>
              <a:spLocks noChangeArrowheads="1"/>
            </p:cNvSpPr>
            <p:nvPr/>
          </p:nvSpPr>
          <p:spPr bwMode="auto">
            <a:xfrm>
              <a:off x="3664905" y="4675815"/>
              <a:ext cx="3033346" cy="887413"/>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dirty="0">
                  <a:solidFill>
                    <a:schemeClr val="accent2"/>
                  </a:solidFill>
                  <a:latin typeface="Times New Roman" pitchFamily="18" charset="0"/>
                  <a:ea typeface="黑体" pitchFamily="2" charset="-122"/>
                </a:rPr>
                <a:t>(A=2) OR (X&gt;1)</a:t>
              </a:r>
              <a:endParaRPr kumimoji="1" lang="en-US" altLang="zh-CN" sz="1500" dirty="0">
                <a:solidFill>
                  <a:schemeClr val="accent2"/>
                </a:solidFill>
                <a:latin typeface="Times New Roman" pitchFamily="18" charset="0"/>
                <a:ea typeface="宋体" pitchFamily="2" charset="-122"/>
              </a:endParaRPr>
            </a:p>
          </p:txBody>
        </p:sp>
        <p:sp>
          <p:nvSpPr>
            <p:cNvPr id="79" name="Rectangle 41"/>
            <p:cNvSpPr>
              <a:spLocks noChangeArrowheads="1"/>
            </p:cNvSpPr>
            <p:nvPr/>
          </p:nvSpPr>
          <p:spPr bwMode="auto">
            <a:xfrm>
              <a:off x="6925386" y="3777285"/>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dirty="0">
                  <a:solidFill>
                    <a:schemeClr val="tx2"/>
                  </a:solidFill>
                  <a:latin typeface="Times New Roman" pitchFamily="18" charset="0"/>
                  <a:ea typeface="黑体" pitchFamily="2" charset="-122"/>
                </a:rPr>
                <a:t>X=X/A</a:t>
              </a:r>
            </a:p>
          </p:txBody>
        </p:sp>
        <p:sp>
          <p:nvSpPr>
            <p:cNvPr id="80" name="Rectangle 42"/>
            <p:cNvSpPr>
              <a:spLocks noChangeArrowheads="1"/>
            </p:cNvSpPr>
            <p:nvPr/>
          </p:nvSpPr>
          <p:spPr bwMode="auto">
            <a:xfrm>
              <a:off x="7001586" y="5456860"/>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chemeClr val="tx2"/>
                  </a:solidFill>
                  <a:latin typeface="Times New Roman" pitchFamily="18" charset="0"/>
                  <a:ea typeface="黑体" pitchFamily="2" charset="-122"/>
                </a:rPr>
                <a:t>X=X+1</a:t>
              </a:r>
              <a:endParaRPr kumimoji="1" lang="en-US" altLang="zh-CN" sz="1500">
                <a:solidFill>
                  <a:schemeClr val="tx2"/>
                </a:solidFill>
                <a:latin typeface="Times New Roman" pitchFamily="18" charset="0"/>
                <a:ea typeface="宋体" pitchFamily="2" charset="-122"/>
              </a:endParaRPr>
            </a:p>
          </p:txBody>
        </p:sp>
        <p:sp>
          <p:nvSpPr>
            <p:cNvPr id="81" name="Line 43"/>
            <p:cNvSpPr>
              <a:spLocks noChangeShapeType="1"/>
            </p:cNvSpPr>
            <p:nvPr/>
          </p:nvSpPr>
          <p:spPr bwMode="auto">
            <a:xfrm>
              <a:off x="5128824" y="2759703"/>
              <a:ext cx="0" cy="3635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2" name="Line 44"/>
            <p:cNvSpPr>
              <a:spLocks noChangeShapeType="1"/>
            </p:cNvSpPr>
            <p:nvPr/>
          </p:nvSpPr>
          <p:spPr bwMode="auto">
            <a:xfrm>
              <a:off x="5178648" y="4353553"/>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3" name="Line 45"/>
            <p:cNvSpPr>
              <a:spLocks noChangeShapeType="1"/>
            </p:cNvSpPr>
            <p:nvPr/>
          </p:nvSpPr>
          <p:spPr bwMode="auto">
            <a:xfrm flipH="1">
              <a:off x="3311747" y="3570910"/>
              <a:ext cx="310662" cy="0"/>
            </a:xfrm>
            <a:prstGeom prst="line">
              <a:avLst/>
            </a:prstGeom>
            <a:noFill/>
            <a:ln w="25400">
              <a:solidFill>
                <a:schemeClr val="tx1"/>
              </a:solidFill>
              <a:round/>
              <a:headEnd/>
              <a:tailEnd/>
            </a:ln>
          </p:spPr>
          <p:txBody>
            <a:bodyPr wrap="none" anchor="ctr"/>
            <a:lstStyle/>
            <a:p>
              <a:endParaRPr lang="zh-CN" altLang="en-US" sz="1500"/>
            </a:p>
          </p:txBody>
        </p:sp>
        <p:sp>
          <p:nvSpPr>
            <p:cNvPr id="84" name="Line 46"/>
            <p:cNvSpPr>
              <a:spLocks noChangeShapeType="1"/>
            </p:cNvSpPr>
            <p:nvPr/>
          </p:nvSpPr>
          <p:spPr bwMode="auto">
            <a:xfrm>
              <a:off x="3319074" y="3582028"/>
              <a:ext cx="0" cy="771525"/>
            </a:xfrm>
            <a:prstGeom prst="line">
              <a:avLst/>
            </a:prstGeom>
            <a:noFill/>
            <a:ln w="25400">
              <a:solidFill>
                <a:schemeClr val="tx1"/>
              </a:solidFill>
              <a:round/>
              <a:headEnd/>
              <a:tailEnd/>
            </a:ln>
          </p:spPr>
          <p:txBody>
            <a:bodyPr wrap="none" anchor="ctr"/>
            <a:lstStyle/>
            <a:p>
              <a:endParaRPr lang="zh-CN" altLang="en-US" sz="1500"/>
            </a:p>
          </p:txBody>
        </p:sp>
        <p:sp>
          <p:nvSpPr>
            <p:cNvPr id="85" name="Line 47"/>
            <p:cNvSpPr>
              <a:spLocks noChangeShapeType="1"/>
            </p:cNvSpPr>
            <p:nvPr/>
          </p:nvSpPr>
          <p:spPr bwMode="auto">
            <a:xfrm flipV="1">
              <a:off x="3326404" y="4353548"/>
              <a:ext cx="4174880" cy="11112"/>
            </a:xfrm>
            <a:prstGeom prst="line">
              <a:avLst/>
            </a:prstGeom>
            <a:noFill/>
            <a:ln w="25400">
              <a:solidFill>
                <a:schemeClr val="tx1"/>
              </a:solidFill>
              <a:round/>
              <a:headEnd/>
              <a:tailEnd/>
            </a:ln>
          </p:spPr>
          <p:txBody>
            <a:bodyPr wrap="none" anchor="ctr"/>
            <a:lstStyle/>
            <a:p>
              <a:endParaRPr lang="zh-CN" altLang="en-US" sz="1500"/>
            </a:p>
          </p:txBody>
        </p:sp>
        <p:sp>
          <p:nvSpPr>
            <p:cNvPr id="86" name="Line 48"/>
            <p:cNvSpPr>
              <a:spLocks noChangeShapeType="1"/>
            </p:cNvSpPr>
            <p:nvPr/>
          </p:nvSpPr>
          <p:spPr bwMode="auto">
            <a:xfrm>
              <a:off x="7510074" y="4236073"/>
              <a:ext cx="0" cy="107950"/>
            </a:xfrm>
            <a:prstGeom prst="line">
              <a:avLst/>
            </a:prstGeom>
            <a:noFill/>
            <a:ln w="25400">
              <a:solidFill>
                <a:schemeClr val="tx1"/>
              </a:solidFill>
              <a:round/>
              <a:headEnd/>
              <a:tailEnd/>
            </a:ln>
          </p:spPr>
          <p:txBody>
            <a:bodyPr wrap="none" anchor="ctr"/>
            <a:lstStyle/>
            <a:p>
              <a:endParaRPr lang="zh-CN" altLang="en-US" sz="1500"/>
            </a:p>
          </p:txBody>
        </p:sp>
        <p:sp>
          <p:nvSpPr>
            <p:cNvPr id="87" name="Line 49"/>
            <p:cNvSpPr>
              <a:spLocks noChangeShapeType="1"/>
            </p:cNvSpPr>
            <p:nvPr/>
          </p:nvSpPr>
          <p:spPr bwMode="auto">
            <a:xfrm>
              <a:off x="6629378" y="3570910"/>
              <a:ext cx="873369" cy="0"/>
            </a:xfrm>
            <a:prstGeom prst="line">
              <a:avLst/>
            </a:prstGeom>
            <a:noFill/>
            <a:ln w="25400">
              <a:solidFill>
                <a:schemeClr val="tx1"/>
              </a:solidFill>
              <a:round/>
              <a:headEnd/>
              <a:tailEnd/>
            </a:ln>
          </p:spPr>
          <p:txBody>
            <a:bodyPr wrap="none" anchor="ctr"/>
            <a:lstStyle/>
            <a:p>
              <a:endParaRPr lang="zh-CN" altLang="en-US" sz="1500"/>
            </a:p>
          </p:txBody>
        </p:sp>
        <p:sp>
          <p:nvSpPr>
            <p:cNvPr id="88" name="Line 50"/>
            <p:cNvSpPr>
              <a:spLocks noChangeShapeType="1"/>
            </p:cNvSpPr>
            <p:nvPr/>
          </p:nvSpPr>
          <p:spPr bwMode="auto">
            <a:xfrm>
              <a:off x="7510074" y="3582023"/>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89" name="Line 51"/>
            <p:cNvSpPr>
              <a:spLocks noChangeShapeType="1"/>
            </p:cNvSpPr>
            <p:nvPr/>
          </p:nvSpPr>
          <p:spPr bwMode="auto">
            <a:xfrm flipV="1">
              <a:off x="6698253" y="5110785"/>
              <a:ext cx="804497" cy="14288"/>
            </a:xfrm>
            <a:prstGeom prst="line">
              <a:avLst/>
            </a:prstGeom>
            <a:noFill/>
            <a:ln w="25400">
              <a:solidFill>
                <a:schemeClr val="tx1"/>
              </a:solidFill>
              <a:round/>
              <a:headEnd/>
              <a:tailEnd/>
            </a:ln>
          </p:spPr>
          <p:txBody>
            <a:bodyPr wrap="none" anchor="ctr"/>
            <a:lstStyle/>
            <a:p>
              <a:endParaRPr lang="zh-CN" altLang="en-US" sz="1500"/>
            </a:p>
          </p:txBody>
        </p:sp>
        <p:sp>
          <p:nvSpPr>
            <p:cNvPr id="90" name="Line 52"/>
            <p:cNvSpPr>
              <a:spLocks noChangeShapeType="1"/>
            </p:cNvSpPr>
            <p:nvPr/>
          </p:nvSpPr>
          <p:spPr bwMode="auto">
            <a:xfrm>
              <a:off x="7510074" y="5121903"/>
              <a:ext cx="0" cy="3000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91" name="Line 53"/>
            <p:cNvSpPr>
              <a:spLocks noChangeShapeType="1"/>
            </p:cNvSpPr>
            <p:nvPr/>
          </p:nvSpPr>
          <p:spPr bwMode="auto">
            <a:xfrm>
              <a:off x="5136151" y="6023603"/>
              <a:ext cx="0" cy="19208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92" name="Line 54"/>
            <p:cNvSpPr>
              <a:spLocks noChangeShapeType="1"/>
            </p:cNvSpPr>
            <p:nvPr/>
          </p:nvSpPr>
          <p:spPr bwMode="auto">
            <a:xfrm flipH="1">
              <a:off x="3346919" y="5125073"/>
              <a:ext cx="353157" cy="0"/>
            </a:xfrm>
            <a:prstGeom prst="line">
              <a:avLst/>
            </a:prstGeom>
            <a:noFill/>
            <a:ln w="25400">
              <a:solidFill>
                <a:schemeClr val="tx1"/>
              </a:solidFill>
              <a:round/>
              <a:headEnd/>
              <a:tailEnd/>
            </a:ln>
          </p:spPr>
          <p:txBody>
            <a:bodyPr wrap="none" anchor="ctr"/>
            <a:lstStyle/>
            <a:p>
              <a:endParaRPr lang="zh-CN" altLang="en-US" sz="1500"/>
            </a:p>
          </p:txBody>
        </p:sp>
        <p:sp>
          <p:nvSpPr>
            <p:cNvPr id="93" name="Line 55"/>
            <p:cNvSpPr>
              <a:spLocks noChangeShapeType="1"/>
            </p:cNvSpPr>
            <p:nvPr/>
          </p:nvSpPr>
          <p:spPr bwMode="auto">
            <a:xfrm flipH="1">
              <a:off x="3319074" y="5125073"/>
              <a:ext cx="0" cy="876300"/>
            </a:xfrm>
            <a:prstGeom prst="line">
              <a:avLst/>
            </a:prstGeom>
            <a:noFill/>
            <a:ln w="25400">
              <a:solidFill>
                <a:schemeClr val="tx1"/>
              </a:solidFill>
              <a:round/>
              <a:headEnd/>
              <a:tailEnd/>
            </a:ln>
          </p:spPr>
          <p:txBody>
            <a:bodyPr wrap="none" anchor="ctr"/>
            <a:lstStyle/>
            <a:p>
              <a:endParaRPr lang="zh-CN" altLang="en-US" sz="1500"/>
            </a:p>
          </p:txBody>
        </p:sp>
        <p:sp>
          <p:nvSpPr>
            <p:cNvPr id="94" name="Line 56"/>
            <p:cNvSpPr>
              <a:spLocks noChangeShapeType="1"/>
            </p:cNvSpPr>
            <p:nvPr/>
          </p:nvSpPr>
          <p:spPr bwMode="auto">
            <a:xfrm>
              <a:off x="3291232" y="6023598"/>
              <a:ext cx="4210050" cy="0"/>
            </a:xfrm>
            <a:prstGeom prst="line">
              <a:avLst/>
            </a:prstGeom>
            <a:noFill/>
            <a:ln w="25400">
              <a:solidFill>
                <a:schemeClr val="tx1"/>
              </a:solidFill>
              <a:round/>
              <a:headEnd/>
              <a:tailEnd/>
            </a:ln>
          </p:spPr>
          <p:txBody>
            <a:bodyPr wrap="none" anchor="ctr"/>
            <a:lstStyle/>
            <a:p>
              <a:endParaRPr lang="zh-CN" altLang="en-US" sz="1500"/>
            </a:p>
          </p:txBody>
        </p:sp>
        <p:sp>
          <p:nvSpPr>
            <p:cNvPr id="95" name="Line 57"/>
            <p:cNvSpPr>
              <a:spLocks noChangeShapeType="1"/>
            </p:cNvSpPr>
            <p:nvPr/>
          </p:nvSpPr>
          <p:spPr bwMode="auto">
            <a:xfrm>
              <a:off x="7501282" y="5917240"/>
              <a:ext cx="0" cy="106363"/>
            </a:xfrm>
            <a:prstGeom prst="line">
              <a:avLst/>
            </a:prstGeom>
            <a:noFill/>
            <a:ln w="25400">
              <a:solidFill>
                <a:schemeClr val="tx1"/>
              </a:solidFill>
              <a:round/>
              <a:headEnd/>
              <a:tailEnd/>
            </a:ln>
          </p:spPr>
          <p:txBody>
            <a:bodyPr wrap="none" anchor="ctr"/>
            <a:lstStyle/>
            <a:p>
              <a:endParaRPr lang="zh-CN" altLang="en-US" sz="1500"/>
            </a:p>
          </p:txBody>
        </p:sp>
        <p:sp>
          <p:nvSpPr>
            <p:cNvPr id="96" name="Rectangle 58"/>
            <p:cNvSpPr>
              <a:spLocks noChangeArrowheads="1"/>
            </p:cNvSpPr>
            <p:nvPr/>
          </p:nvSpPr>
          <p:spPr bwMode="auto">
            <a:xfrm>
              <a:off x="3408465" y="3094665"/>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chemeClr val="accent2"/>
                  </a:solidFill>
                  <a:latin typeface="Times New Roman" pitchFamily="18" charset="0"/>
                  <a:ea typeface="黑体" pitchFamily="2" charset="-122"/>
                </a:rPr>
                <a:t>F</a:t>
              </a:r>
            </a:p>
          </p:txBody>
        </p:sp>
        <p:sp>
          <p:nvSpPr>
            <p:cNvPr id="97" name="Rectangle 59"/>
            <p:cNvSpPr>
              <a:spLocks noChangeArrowheads="1"/>
            </p:cNvSpPr>
            <p:nvPr/>
          </p:nvSpPr>
          <p:spPr bwMode="auto">
            <a:xfrm>
              <a:off x="3437773" y="4618666"/>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98" name="Rectangle 60"/>
            <p:cNvSpPr>
              <a:spLocks noChangeArrowheads="1"/>
            </p:cNvSpPr>
            <p:nvPr/>
          </p:nvSpPr>
          <p:spPr bwMode="auto">
            <a:xfrm>
              <a:off x="6570764" y="3077202"/>
              <a:ext cx="42496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99" name="Rectangle 61"/>
            <p:cNvSpPr>
              <a:spLocks noChangeArrowheads="1"/>
            </p:cNvSpPr>
            <p:nvPr/>
          </p:nvSpPr>
          <p:spPr bwMode="auto">
            <a:xfrm>
              <a:off x="6529736" y="4618666"/>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100" name="Rectangle 62"/>
            <p:cNvSpPr>
              <a:spLocks noChangeArrowheads="1"/>
            </p:cNvSpPr>
            <p:nvPr/>
          </p:nvSpPr>
          <p:spPr bwMode="auto">
            <a:xfrm>
              <a:off x="5149490" y="2604246"/>
              <a:ext cx="41763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chemeClr val="tx2"/>
                  </a:solidFill>
                  <a:latin typeface="Times New Roman" pitchFamily="18" charset="0"/>
                  <a:ea typeface="黑体" pitchFamily="2" charset="-122"/>
                </a:rPr>
                <a:t>a</a:t>
              </a:r>
            </a:p>
          </p:txBody>
        </p:sp>
        <p:sp>
          <p:nvSpPr>
            <p:cNvPr id="101" name="Rectangle 63"/>
            <p:cNvSpPr>
              <a:spLocks noChangeArrowheads="1"/>
            </p:cNvSpPr>
            <p:nvPr/>
          </p:nvSpPr>
          <p:spPr bwMode="auto">
            <a:xfrm>
              <a:off x="3311751" y="3583610"/>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102" name="Rectangle 64"/>
            <p:cNvSpPr>
              <a:spLocks noChangeArrowheads="1"/>
            </p:cNvSpPr>
            <p:nvPr/>
          </p:nvSpPr>
          <p:spPr bwMode="auto">
            <a:xfrm>
              <a:off x="3395276" y="5317160"/>
              <a:ext cx="2623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103" name="Rectangle 65"/>
            <p:cNvSpPr>
              <a:spLocks noChangeArrowheads="1"/>
            </p:cNvSpPr>
            <p:nvPr/>
          </p:nvSpPr>
          <p:spPr bwMode="auto">
            <a:xfrm>
              <a:off x="7501281" y="3199435"/>
              <a:ext cx="25937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c</a:t>
              </a:r>
            </a:p>
          </p:txBody>
        </p:sp>
        <p:sp>
          <p:nvSpPr>
            <p:cNvPr id="104" name="Rectangle 66"/>
            <p:cNvSpPr>
              <a:spLocks noChangeArrowheads="1"/>
            </p:cNvSpPr>
            <p:nvPr/>
          </p:nvSpPr>
          <p:spPr bwMode="auto">
            <a:xfrm>
              <a:off x="7501282" y="4804398"/>
              <a:ext cx="3385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e</a:t>
              </a:r>
            </a:p>
          </p:txBody>
        </p:sp>
      </p:grpSp>
      <p:sp>
        <p:nvSpPr>
          <p:cNvPr id="3" name="日期占位符 2"/>
          <p:cNvSpPr>
            <a:spLocks noGrp="1"/>
          </p:cNvSpPr>
          <p:nvPr>
            <p:ph type="dt" sz="half" idx="10"/>
          </p:nvPr>
        </p:nvSpPr>
        <p:spPr/>
        <p:txBody>
          <a:bodyPr/>
          <a:lstStyle/>
          <a:p>
            <a:fld id="{5800199E-E207-4672-B095-A49B35B09A25}"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8849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4"/>
          <p:cNvSpPr>
            <a:spLocks noGrp="1" noChangeArrowheads="1"/>
          </p:cNvSpPr>
          <p:nvPr>
            <p:ph idx="1"/>
          </p:nvPr>
        </p:nvSpPr>
        <p:spPr>
          <a:xfrm>
            <a:off x="865593" y="811256"/>
            <a:ext cx="7944821" cy="1874428"/>
          </a:xfrm>
          <a:noFill/>
        </p:spPr>
        <p:txBody>
          <a:bodyPr vert="horz" lIns="67866" tIns="33338" rIns="67866" bIns="33338" rtlCol="0">
            <a:normAutofit/>
          </a:bodyPr>
          <a:lstStyle/>
          <a:p>
            <a:pPr eaLnBrk="1" hangingPunct="1">
              <a:lnSpc>
                <a:spcPct val="120000"/>
              </a:lnSpc>
              <a:buFontTx/>
              <a:buNone/>
            </a:pPr>
            <a:r>
              <a:rPr lang="zh-CN" altLang="en-US" sz="2000" b="1" dirty="0" smtClean="0">
                <a:solidFill>
                  <a:srgbClr val="FF0000"/>
                </a:solidFill>
              </a:rPr>
              <a:t>选取</a:t>
            </a:r>
            <a:r>
              <a:rPr lang="zh-CN" altLang="en-US" sz="2000" b="1" dirty="0">
                <a:solidFill>
                  <a:srgbClr val="FF0000"/>
                </a:solidFill>
              </a:rPr>
              <a:t>足够多的测试用例，使判断中的每个条件的所有可能取值至少执行一次，同时每个判断本身的所有可能判断结果至少执行一次。</a:t>
            </a:r>
            <a:endParaRPr lang="en-US" altLang="zh-CN" sz="2000" b="1" dirty="0">
              <a:solidFill>
                <a:srgbClr val="FF0000"/>
              </a:solidFill>
            </a:endParaRPr>
          </a:p>
          <a:p>
            <a:pPr eaLnBrk="1" hangingPunct="1">
              <a:lnSpc>
                <a:spcPct val="120000"/>
              </a:lnSpc>
              <a:spcBef>
                <a:spcPct val="0"/>
              </a:spcBef>
              <a:buFontTx/>
              <a:buNone/>
            </a:pPr>
            <a:endParaRPr lang="zh-CN" altLang="en-US" sz="2000" b="1" dirty="0">
              <a:solidFill>
                <a:schemeClr val="accent2"/>
              </a:solidFill>
              <a:latin typeface="黑体" pitchFamily="2" charset="-122"/>
              <a:ea typeface="黑体" pitchFamily="2" charset="-122"/>
            </a:endParaRPr>
          </a:p>
        </p:txBody>
      </p:sp>
      <p:sp>
        <p:nvSpPr>
          <p:cNvPr id="38" name="灯片编号占位符 5"/>
          <p:cNvSpPr>
            <a:spLocks noGrp="1"/>
          </p:cNvSpPr>
          <p:nvPr>
            <p:ph type="sldNum" sz="quarter" idx="12"/>
          </p:nvPr>
        </p:nvSpPr>
        <p:spPr/>
        <p:txBody>
          <a:bodyPr/>
          <a:lstStyle/>
          <a:p>
            <a:pPr>
              <a:defRPr/>
            </a:pPr>
            <a:fld id="{89C55C1B-D9C0-4134-9509-3DBA97B48FCC}" type="slidenum">
              <a:rPr lang="zh-CN" altLang="en-US"/>
              <a:pPr>
                <a:defRPr/>
              </a:pPr>
              <a:t>51</a:t>
            </a:fld>
            <a:endParaRPr lang="en-US" altLang="zh-CN"/>
          </a:p>
        </p:txBody>
      </p:sp>
      <p:grpSp>
        <p:nvGrpSpPr>
          <p:cNvPr id="3" name="组合 2"/>
          <p:cNvGrpSpPr/>
          <p:nvPr/>
        </p:nvGrpSpPr>
        <p:grpSpPr>
          <a:xfrm>
            <a:off x="865592" y="1604947"/>
            <a:ext cx="1901612" cy="1235339"/>
            <a:chOff x="5177204" y="405516"/>
            <a:chExt cx="2535483" cy="1647119"/>
          </a:xfrm>
        </p:grpSpPr>
        <p:sp>
          <p:nvSpPr>
            <p:cNvPr id="85026" name="Rectangle 35"/>
            <p:cNvSpPr>
              <a:spLocks noChangeArrowheads="1"/>
            </p:cNvSpPr>
            <p:nvPr/>
          </p:nvSpPr>
          <p:spPr bwMode="auto">
            <a:xfrm>
              <a:off x="5177204" y="405516"/>
              <a:ext cx="2535483" cy="1647119"/>
            </a:xfrm>
            <a:prstGeom prst="rect">
              <a:avLst/>
            </a:prstGeom>
            <a:noFill/>
            <a:ln w="12700">
              <a:noFill/>
              <a:miter lim="800000"/>
              <a:headEnd/>
              <a:tailEnd/>
            </a:ln>
          </p:spPr>
          <p:txBody>
            <a:bodyPr wrap="square" lIns="67866" tIns="33338" rIns="67866" bIns="33338">
              <a:spAutoFit/>
            </a:bodyPr>
            <a:lstStyle/>
            <a:p>
              <a:pPr eaLnBrk="0" hangingPunct="0">
                <a:lnSpc>
                  <a:spcPct val="115000"/>
                </a:lnSpc>
              </a:pPr>
              <a:r>
                <a:rPr kumimoji="1" lang="zh-CN" altLang="en-US" sz="1650" b="1" dirty="0">
                  <a:latin typeface="+mj-ea"/>
                  <a:ea typeface="+mj-ea"/>
                </a:rPr>
                <a:t>满足条件</a:t>
              </a:r>
              <a:r>
                <a:rPr kumimoji="1" lang="en-US" altLang="zh-CN" sz="1650" b="1" dirty="0">
                  <a:latin typeface="+mj-ea"/>
                  <a:ea typeface="+mj-ea"/>
                </a:rPr>
                <a:t>:</a:t>
              </a:r>
              <a:r>
                <a:rPr kumimoji="1" lang="en-US" altLang="zh-CN" sz="1650" b="1" dirty="0">
                  <a:solidFill>
                    <a:srgbClr val="FC0128"/>
                  </a:solidFill>
                  <a:latin typeface="+mj-ea"/>
                  <a:ea typeface="+mj-ea"/>
                </a:rPr>
                <a:t>T1,T1,</a:t>
              </a:r>
            </a:p>
            <a:p>
              <a:pPr eaLnBrk="0" hangingPunct="0">
                <a:lnSpc>
                  <a:spcPct val="115000"/>
                </a:lnSpc>
              </a:pPr>
              <a:r>
                <a:rPr kumimoji="1" lang="en-US" altLang="zh-CN" sz="1650" b="1" dirty="0">
                  <a:solidFill>
                    <a:srgbClr val="FC0128"/>
                  </a:solidFill>
                  <a:latin typeface="+mj-ea"/>
                  <a:ea typeface="+mj-ea"/>
                </a:rPr>
                <a:t>               T2,T2</a:t>
              </a:r>
            </a:p>
            <a:p>
              <a:pPr>
                <a:lnSpc>
                  <a:spcPct val="115000"/>
                </a:lnSpc>
              </a:pPr>
              <a:r>
                <a:rPr kumimoji="1" lang="en-US" altLang="zh-CN" sz="1650" b="1" dirty="0">
                  <a:solidFill>
                    <a:srgbClr val="FC0128"/>
                  </a:solidFill>
                  <a:latin typeface="+mj-ea"/>
                  <a:ea typeface="+mj-ea"/>
                </a:rPr>
                <a:t>               T3,T3</a:t>
              </a:r>
            </a:p>
            <a:p>
              <a:pPr>
                <a:lnSpc>
                  <a:spcPct val="115000"/>
                </a:lnSpc>
              </a:pPr>
              <a:r>
                <a:rPr kumimoji="1" lang="en-US" altLang="zh-CN" sz="1650" b="1" dirty="0">
                  <a:solidFill>
                    <a:srgbClr val="FC0128"/>
                  </a:solidFill>
                  <a:latin typeface="+mj-ea"/>
                  <a:ea typeface="+mj-ea"/>
                </a:rPr>
                <a:t>               T4,T4</a:t>
              </a:r>
            </a:p>
          </p:txBody>
        </p:sp>
        <p:sp>
          <p:nvSpPr>
            <p:cNvPr id="85027" name="Line 36"/>
            <p:cNvSpPr>
              <a:spLocks noChangeShapeType="1"/>
            </p:cNvSpPr>
            <p:nvPr/>
          </p:nvSpPr>
          <p:spPr bwMode="auto">
            <a:xfrm>
              <a:off x="6875925" y="1182688"/>
              <a:ext cx="351692"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5028" name="Line 37"/>
            <p:cNvSpPr>
              <a:spLocks noChangeShapeType="1"/>
            </p:cNvSpPr>
            <p:nvPr/>
          </p:nvSpPr>
          <p:spPr bwMode="auto">
            <a:xfrm>
              <a:off x="6875925" y="1639888"/>
              <a:ext cx="351692"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5029" name="Line 38"/>
            <p:cNvSpPr>
              <a:spLocks noChangeShapeType="1"/>
            </p:cNvSpPr>
            <p:nvPr/>
          </p:nvSpPr>
          <p:spPr bwMode="auto">
            <a:xfrm>
              <a:off x="6875925" y="801688"/>
              <a:ext cx="351692" cy="0"/>
            </a:xfrm>
            <a:prstGeom prst="line">
              <a:avLst/>
            </a:prstGeom>
            <a:noFill/>
            <a:ln w="19050">
              <a:solidFill>
                <a:srgbClr val="FF0000"/>
              </a:solidFill>
              <a:round/>
              <a:headEnd/>
              <a:tailEnd/>
            </a:ln>
          </p:spPr>
          <p:txBody>
            <a:bodyPr/>
            <a:lstStyle/>
            <a:p>
              <a:endParaRPr lang="zh-CN" altLang="en-US" sz="1350">
                <a:latin typeface="+mj-ea"/>
                <a:ea typeface="+mj-ea"/>
              </a:endParaRPr>
            </a:p>
          </p:txBody>
        </p:sp>
        <p:sp>
          <p:nvSpPr>
            <p:cNvPr id="85030" name="Line 39"/>
            <p:cNvSpPr>
              <a:spLocks noChangeShapeType="1"/>
            </p:cNvSpPr>
            <p:nvPr/>
          </p:nvSpPr>
          <p:spPr bwMode="auto">
            <a:xfrm>
              <a:off x="6875925" y="480998"/>
              <a:ext cx="351692" cy="0"/>
            </a:xfrm>
            <a:prstGeom prst="line">
              <a:avLst/>
            </a:prstGeom>
            <a:noFill/>
            <a:ln w="19050">
              <a:solidFill>
                <a:srgbClr val="FF0000"/>
              </a:solidFill>
              <a:round/>
              <a:headEnd/>
              <a:tailEnd/>
            </a:ln>
          </p:spPr>
          <p:txBody>
            <a:bodyPr/>
            <a:lstStyle/>
            <a:p>
              <a:endParaRPr lang="zh-CN" altLang="en-US" sz="1350">
                <a:latin typeface="+mj-ea"/>
                <a:ea typeface="+mj-ea"/>
              </a:endParaRPr>
            </a:p>
          </p:txBody>
        </p:sp>
      </p:grpSp>
      <p:grpSp>
        <p:nvGrpSpPr>
          <p:cNvPr id="41" name="组合 40"/>
          <p:cNvGrpSpPr/>
          <p:nvPr/>
        </p:nvGrpSpPr>
        <p:grpSpPr>
          <a:xfrm>
            <a:off x="626462" y="2724449"/>
            <a:ext cx="4521953" cy="2086725"/>
            <a:chOff x="870844" y="1977288"/>
            <a:chExt cx="6029271" cy="2782299"/>
          </a:xfrm>
        </p:grpSpPr>
        <p:sp>
          <p:nvSpPr>
            <p:cNvPr id="42" name="Rectangle 4"/>
            <p:cNvSpPr>
              <a:spLocks noChangeArrowheads="1"/>
            </p:cNvSpPr>
            <p:nvPr/>
          </p:nvSpPr>
          <p:spPr bwMode="auto">
            <a:xfrm>
              <a:off x="870844" y="1977288"/>
              <a:ext cx="6029271" cy="2782299"/>
            </a:xfrm>
            <a:prstGeom prst="rect">
              <a:avLst/>
            </a:prstGeom>
            <a:noFill/>
            <a:ln w="9525">
              <a:noFill/>
              <a:miter lim="800000"/>
              <a:headEnd/>
              <a:tailEnd/>
            </a:ln>
          </p:spPr>
          <p:txBody>
            <a:bodyPr wrap="square">
              <a:spAutoFit/>
            </a:bodyPr>
            <a:lstStyle/>
            <a:p>
              <a:pPr>
                <a:lnSpc>
                  <a:spcPct val="120000"/>
                </a:lnSpc>
              </a:pPr>
              <a:r>
                <a:rPr kumimoji="1" lang="zh-CN" altLang="en-US" b="1" dirty="0">
                  <a:solidFill>
                    <a:srgbClr val="372000"/>
                  </a:solidFill>
                  <a:latin typeface="+mj-ea"/>
                  <a:ea typeface="+mj-ea"/>
                </a:rPr>
                <a:t>测试用例   </a:t>
              </a:r>
              <a:r>
                <a:rPr kumimoji="1" lang="zh-CN" altLang="en-US" b="1" dirty="0" smtClean="0">
                  <a:solidFill>
                    <a:srgbClr val="372000"/>
                  </a:solidFill>
                  <a:latin typeface="+mj-ea"/>
                  <a:ea typeface="+mj-ea"/>
                </a:rPr>
                <a:t> 通过     </a:t>
              </a:r>
              <a:r>
                <a:rPr kumimoji="1" lang="zh-CN" altLang="en-US" b="1" dirty="0">
                  <a:solidFill>
                    <a:srgbClr val="372000"/>
                  </a:solidFill>
                  <a:latin typeface="+mj-ea"/>
                  <a:ea typeface="+mj-ea"/>
                </a:rPr>
                <a:t>满足的条件    </a:t>
              </a:r>
              <a:r>
                <a:rPr kumimoji="1" lang="zh-CN" altLang="en-US" b="1" dirty="0" smtClean="0">
                  <a:solidFill>
                    <a:srgbClr val="372000"/>
                  </a:solidFill>
                  <a:latin typeface="+mj-ea"/>
                  <a:ea typeface="+mj-ea"/>
                </a:rPr>
                <a:t> 覆盖</a:t>
              </a:r>
              <a:endParaRPr kumimoji="1" lang="zh-CN" altLang="en-US" b="1" dirty="0">
                <a:solidFill>
                  <a:srgbClr val="372000"/>
                </a:solidFill>
                <a:latin typeface="+mj-ea"/>
                <a:ea typeface="+mj-ea"/>
              </a:endParaRPr>
            </a:p>
            <a:p>
              <a:pPr>
                <a:lnSpc>
                  <a:spcPct val="120000"/>
                </a:lnSpc>
              </a:pPr>
              <a:r>
                <a:rPr kumimoji="1" lang="en-US" altLang="zh-CN" b="1" dirty="0">
                  <a:solidFill>
                    <a:srgbClr val="372000"/>
                  </a:solidFill>
                  <a:latin typeface="+mj-ea"/>
                  <a:ea typeface="+mj-ea"/>
                </a:rPr>
                <a:t>A  B  X      </a:t>
              </a:r>
              <a:r>
                <a:rPr kumimoji="1" lang="zh-CN" altLang="en-US" b="1" dirty="0">
                  <a:solidFill>
                    <a:srgbClr val="372000"/>
                  </a:solidFill>
                  <a:latin typeface="+mj-ea"/>
                  <a:ea typeface="+mj-ea"/>
                </a:rPr>
                <a:t>路径                           分支</a:t>
              </a:r>
              <a:endParaRPr kumimoji="1" lang="zh-CN" altLang="en-US" b="1" dirty="0">
                <a:latin typeface="+mj-ea"/>
                <a:ea typeface="+mj-ea"/>
              </a:endParaRPr>
            </a:p>
            <a:p>
              <a:pPr>
                <a:lnSpc>
                  <a:spcPct val="120000"/>
                </a:lnSpc>
              </a:pPr>
              <a:r>
                <a:rPr kumimoji="1" lang="en-US" altLang="zh-CN" b="1" dirty="0">
                  <a:solidFill>
                    <a:srgbClr val="FF0000"/>
                  </a:solidFill>
                  <a:latin typeface="+mj-ea"/>
                  <a:ea typeface="+mj-ea"/>
                </a:rPr>
                <a:t>2   0  4      ace     T1,T2,T3,T4     </a:t>
              </a:r>
              <a:r>
                <a:rPr kumimoji="1" lang="en-US" altLang="zh-CN" b="1" dirty="0" err="1">
                  <a:solidFill>
                    <a:srgbClr val="FF0000"/>
                  </a:solidFill>
                  <a:latin typeface="+mj-ea"/>
                  <a:ea typeface="+mj-ea"/>
                </a:rPr>
                <a:t>c,e</a:t>
              </a:r>
              <a:endParaRPr kumimoji="1" lang="en-US" altLang="zh-CN" b="1" dirty="0">
                <a:solidFill>
                  <a:srgbClr val="FF0000"/>
                </a:solidFill>
                <a:latin typeface="+mj-ea"/>
                <a:ea typeface="+mj-ea"/>
              </a:endParaRPr>
            </a:p>
            <a:p>
              <a:pPr>
                <a:lnSpc>
                  <a:spcPct val="120000"/>
                </a:lnSpc>
              </a:pPr>
              <a:r>
                <a:rPr kumimoji="1" lang="en-US" altLang="zh-CN" b="1" dirty="0">
                  <a:solidFill>
                    <a:srgbClr val="FF0000"/>
                  </a:solidFill>
                  <a:latin typeface="+mj-ea"/>
                  <a:ea typeface="+mj-ea"/>
                </a:rPr>
                <a:t>1   1  1      </a:t>
              </a:r>
              <a:r>
                <a:rPr kumimoji="1" lang="en-US" altLang="zh-CN" b="1" dirty="0" err="1">
                  <a:solidFill>
                    <a:srgbClr val="FF0000"/>
                  </a:solidFill>
                  <a:latin typeface="+mj-ea"/>
                  <a:ea typeface="+mj-ea"/>
                </a:rPr>
                <a:t>abd</a:t>
              </a:r>
              <a:r>
                <a:rPr kumimoji="1" lang="en-US" altLang="zh-CN" b="1" dirty="0">
                  <a:solidFill>
                    <a:srgbClr val="FF0000"/>
                  </a:solidFill>
                  <a:latin typeface="+mj-ea"/>
                  <a:ea typeface="+mj-ea"/>
                </a:rPr>
                <a:t>     T1,T2,T3,T4    </a:t>
              </a:r>
              <a:r>
                <a:rPr kumimoji="1" lang="en-US" altLang="zh-CN" b="1" dirty="0" err="1" smtClean="0">
                  <a:solidFill>
                    <a:srgbClr val="FF0000"/>
                  </a:solidFill>
                  <a:latin typeface="+mj-ea"/>
                  <a:ea typeface="+mj-ea"/>
                </a:rPr>
                <a:t>b,d</a:t>
              </a:r>
              <a:endParaRPr kumimoji="1" lang="en-US" altLang="zh-CN" b="1" dirty="0">
                <a:solidFill>
                  <a:srgbClr val="FF0000"/>
                </a:solidFill>
                <a:latin typeface="+mj-ea"/>
                <a:ea typeface="+mj-ea"/>
              </a:endParaRPr>
            </a:p>
            <a:p>
              <a:pPr>
                <a:lnSpc>
                  <a:spcPct val="120000"/>
                </a:lnSpc>
              </a:pPr>
              <a:r>
                <a:rPr kumimoji="1" lang="zh-CN" altLang="en-US" b="1" dirty="0">
                  <a:latin typeface="+mj-ea"/>
                  <a:ea typeface="+mj-ea"/>
                </a:rPr>
                <a:t>能同时满足判定、条件两种覆盖标准的</a:t>
              </a:r>
              <a:r>
                <a:rPr kumimoji="1" lang="zh-CN" altLang="en-US" b="1" dirty="0" smtClean="0">
                  <a:latin typeface="+mj-ea"/>
                  <a:ea typeface="+mj-ea"/>
                </a:rPr>
                <a:t>取值，</a:t>
              </a:r>
              <a:r>
                <a:rPr kumimoji="1" lang="zh-CN" altLang="en-US" b="1" dirty="0">
                  <a:latin typeface="+mj-ea"/>
                  <a:ea typeface="+mj-ea"/>
                </a:rPr>
                <a:t>没有考虑条件的各种组合情况。 </a:t>
              </a:r>
            </a:p>
          </p:txBody>
        </p:sp>
        <p:sp>
          <p:nvSpPr>
            <p:cNvPr id="43" name="Line 5"/>
            <p:cNvSpPr>
              <a:spLocks noChangeShapeType="1"/>
            </p:cNvSpPr>
            <p:nvPr/>
          </p:nvSpPr>
          <p:spPr bwMode="auto">
            <a:xfrm>
              <a:off x="3497718" y="3344081"/>
              <a:ext cx="398585" cy="0"/>
            </a:xfrm>
            <a:prstGeom prst="line">
              <a:avLst/>
            </a:prstGeom>
            <a:noFill/>
            <a:ln w="28575">
              <a:solidFill>
                <a:srgbClr val="FF0000"/>
              </a:solidFill>
              <a:round/>
              <a:headEnd/>
              <a:tailEnd/>
            </a:ln>
          </p:spPr>
          <p:txBody>
            <a:bodyPr wrap="none" anchor="ctr"/>
            <a:lstStyle/>
            <a:p>
              <a:endParaRPr lang="zh-CN" altLang="en-US" sz="1350">
                <a:latin typeface="+mj-ea"/>
                <a:ea typeface="+mj-ea"/>
              </a:endParaRPr>
            </a:p>
          </p:txBody>
        </p:sp>
        <p:sp>
          <p:nvSpPr>
            <p:cNvPr id="44" name="Line 6"/>
            <p:cNvSpPr>
              <a:spLocks noChangeShapeType="1"/>
            </p:cNvSpPr>
            <p:nvPr/>
          </p:nvSpPr>
          <p:spPr bwMode="auto">
            <a:xfrm>
              <a:off x="4029655" y="3352702"/>
              <a:ext cx="398585" cy="0"/>
            </a:xfrm>
            <a:prstGeom prst="line">
              <a:avLst/>
            </a:prstGeom>
            <a:noFill/>
            <a:ln w="28575">
              <a:solidFill>
                <a:srgbClr val="FF0000"/>
              </a:solidFill>
              <a:round/>
              <a:headEnd/>
              <a:tailEnd/>
            </a:ln>
          </p:spPr>
          <p:txBody>
            <a:bodyPr wrap="none" anchor="ctr"/>
            <a:lstStyle/>
            <a:p>
              <a:endParaRPr lang="zh-CN" altLang="en-US" sz="1350">
                <a:latin typeface="+mj-ea"/>
                <a:ea typeface="+mj-ea"/>
              </a:endParaRPr>
            </a:p>
          </p:txBody>
        </p:sp>
        <p:sp>
          <p:nvSpPr>
            <p:cNvPr id="45" name="Line 7"/>
            <p:cNvSpPr>
              <a:spLocks noChangeShapeType="1"/>
            </p:cNvSpPr>
            <p:nvPr/>
          </p:nvSpPr>
          <p:spPr bwMode="auto">
            <a:xfrm>
              <a:off x="4538874" y="3352702"/>
              <a:ext cx="398585" cy="0"/>
            </a:xfrm>
            <a:prstGeom prst="line">
              <a:avLst/>
            </a:prstGeom>
            <a:noFill/>
            <a:ln w="28575">
              <a:solidFill>
                <a:srgbClr val="FF0000"/>
              </a:solidFill>
              <a:round/>
              <a:headEnd/>
              <a:tailEnd/>
            </a:ln>
          </p:spPr>
          <p:txBody>
            <a:bodyPr wrap="none" anchor="ctr"/>
            <a:lstStyle/>
            <a:p>
              <a:endParaRPr lang="zh-CN" altLang="en-US" sz="1350">
                <a:latin typeface="+mj-ea"/>
                <a:ea typeface="+mj-ea"/>
              </a:endParaRPr>
            </a:p>
          </p:txBody>
        </p:sp>
        <p:sp>
          <p:nvSpPr>
            <p:cNvPr id="46" name="Line 8"/>
            <p:cNvSpPr>
              <a:spLocks noChangeShapeType="1"/>
            </p:cNvSpPr>
            <p:nvPr/>
          </p:nvSpPr>
          <p:spPr bwMode="auto">
            <a:xfrm>
              <a:off x="4989196" y="3366033"/>
              <a:ext cx="398585" cy="0"/>
            </a:xfrm>
            <a:prstGeom prst="line">
              <a:avLst/>
            </a:prstGeom>
            <a:noFill/>
            <a:ln w="28575">
              <a:solidFill>
                <a:srgbClr val="FF0000"/>
              </a:solidFill>
              <a:round/>
              <a:headEnd/>
              <a:tailEnd/>
            </a:ln>
          </p:spPr>
          <p:txBody>
            <a:bodyPr wrap="none" anchor="ctr"/>
            <a:lstStyle/>
            <a:p>
              <a:endParaRPr lang="zh-CN" altLang="en-US" sz="1350">
                <a:latin typeface="+mj-ea"/>
                <a:ea typeface="+mj-ea"/>
              </a:endParaRPr>
            </a:p>
          </p:txBody>
        </p:sp>
      </p:grpSp>
      <p:grpSp>
        <p:nvGrpSpPr>
          <p:cNvPr id="47" name="组合 46"/>
          <p:cNvGrpSpPr/>
          <p:nvPr/>
        </p:nvGrpSpPr>
        <p:grpSpPr>
          <a:xfrm>
            <a:off x="5097032" y="1574835"/>
            <a:ext cx="3911231" cy="2866339"/>
            <a:chOff x="3643306" y="-107033"/>
            <a:chExt cx="5214974" cy="3821785"/>
          </a:xfrm>
        </p:grpSpPr>
        <p:sp>
          <p:nvSpPr>
            <p:cNvPr id="48" name="Line 6"/>
            <p:cNvSpPr>
              <a:spLocks noChangeShapeType="1"/>
            </p:cNvSpPr>
            <p:nvPr/>
          </p:nvSpPr>
          <p:spPr bwMode="auto">
            <a:xfrm>
              <a:off x="5792666" y="31543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49" name="Line 7"/>
            <p:cNvSpPr>
              <a:spLocks noChangeShapeType="1"/>
            </p:cNvSpPr>
            <p:nvPr/>
          </p:nvSpPr>
          <p:spPr bwMode="auto">
            <a:xfrm>
              <a:off x="6324603" y="1930400"/>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50" name="Line 8"/>
            <p:cNvSpPr>
              <a:spLocks noChangeShapeType="1"/>
            </p:cNvSpPr>
            <p:nvPr/>
          </p:nvSpPr>
          <p:spPr bwMode="auto">
            <a:xfrm>
              <a:off x="6324603" y="3154368"/>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51" name="Line 9"/>
            <p:cNvSpPr>
              <a:spLocks noChangeShapeType="1"/>
            </p:cNvSpPr>
            <p:nvPr/>
          </p:nvSpPr>
          <p:spPr bwMode="auto">
            <a:xfrm>
              <a:off x="6856535" y="31543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52" name="Line 10"/>
            <p:cNvSpPr>
              <a:spLocks noChangeShapeType="1"/>
            </p:cNvSpPr>
            <p:nvPr/>
          </p:nvSpPr>
          <p:spPr bwMode="auto">
            <a:xfrm>
              <a:off x="7388472" y="3154368"/>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53" name="Line 11"/>
            <p:cNvSpPr>
              <a:spLocks noChangeShapeType="1"/>
            </p:cNvSpPr>
            <p:nvPr/>
          </p:nvSpPr>
          <p:spPr bwMode="auto">
            <a:xfrm>
              <a:off x="7388472" y="1930400"/>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54" name="Line 12"/>
            <p:cNvSpPr>
              <a:spLocks noChangeShapeType="1"/>
            </p:cNvSpPr>
            <p:nvPr/>
          </p:nvSpPr>
          <p:spPr bwMode="auto">
            <a:xfrm>
              <a:off x="5792666" y="25066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55" name="Line 13"/>
            <p:cNvSpPr>
              <a:spLocks noChangeShapeType="1"/>
            </p:cNvSpPr>
            <p:nvPr/>
          </p:nvSpPr>
          <p:spPr bwMode="auto">
            <a:xfrm>
              <a:off x="6856535" y="25066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56" name="矩形标注 55"/>
            <p:cNvSpPr/>
            <p:nvPr/>
          </p:nvSpPr>
          <p:spPr>
            <a:xfrm>
              <a:off x="3643306" y="17468"/>
              <a:ext cx="5214974" cy="3697284"/>
            </a:xfrm>
            <a:prstGeom prst="wedgeRectCallout">
              <a:avLst>
                <a:gd name="adj1" fmla="val -58410"/>
                <a:gd name="adj2" fmla="val 29266"/>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500"/>
            </a:p>
          </p:txBody>
        </p:sp>
        <p:sp>
          <p:nvSpPr>
            <p:cNvPr id="57" name="AutoShape 38"/>
            <p:cNvSpPr>
              <a:spLocks noChangeArrowheads="1"/>
            </p:cNvSpPr>
            <p:nvPr/>
          </p:nvSpPr>
          <p:spPr bwMode="auto">
            <a:xfrm>
              <a:off x="4242292" y="328613"/>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(A&gt;1) AND (B=0)</a:t>
              </a:r>
              <a:endParaRPr kumimoji="1" lang="en-US" altLang="zh-CN" sz="1500">
                <a:solidFill>
                  <a:schemeClr val="accent2"/>
                </a:solidFill>
                <a:latin typeface="Times New Roman" pitchFamily="18" charset="0"/>
                <a:ea typeface="宋体" pitchFamily="2" charset="-122"/>
              </a:endParaRPr>
            </a:p>
          </p:txBody>
        </p:sp>
        <p:sp>
          <p:nvSpPr>
            <p:cNvPr id="58" name="AutoShape 39"/>
            <p:cNvSpPr>
              <a:spLocks noChangeArrowheads="1"/>
            </p:cNvSpPr>
            <p:nvPr/>
          </p:nvSpPr>
          <p:spPr bwMode="auto">
            <a:xfrm>
              <a:off x="4284785" y="1933580"/>
              <a:ext cx="3033346" cy="887413"/>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(A=2) OR (X&gt;1)</a:t>
              </a:r>
              <a:endParaRPr kumimoji="1" lang="en-US" altLang="zh-CN" sz="1500">
                <a:solidFill>
                  <a:schemeClr val="accent2"/>
                </a:solidFill>
                <a:latin typeface="Times New Roman" pitchFamily="18" charset="0"/>
                <a:ea typeface="宋体" pitchFamily="2" charset="-122"/>
              </a:endParaRPr>
            </a:p>
          </p:txBody>
        </p:sp>
        <p:sp>
          <p:nvSpPr>
            <p:cNvPr id="59" name="Rectangle 41"/>
            <p:cNvSpPr>
              <a:spLocks noChangeArrowheads="1"/>
            </p:cNvSpPr>
            <p:nvPr/>
          </p:nvSpPr>
          <p:spPr bwMode="auto">
            <a:xfrm>
              <a:off x="7545268" y="1035050"/>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a:solidFill>
                    <a:schemeClr val="tx2"/>
                  </a:solidFill>
                  <a:latin typeface="Times New Roman" pitchFamily="18" charset="0"/>
                  <a:ea typeface="黑体" pitchFamily="2" charset="-122"/>
                </a:rPr>
                <a:t>X=X/A</a:t>
              </a:r>
            </a:p>
          </p:txBody>
        </p:sp>
        <p:sp>
          <p:nvSpPr>
            <p:cNvPr id="60" name="Rectangle 42"/>
            <p:cNvSpPr>
              <a:spLocks noChangeArrowheads="1"/>
            </p:cNvSpPr>
            <p:nvPr/>
          </p:nvSpPr>
          <p:spPr bwMode="auto">
            <a:xfrm>
              <a:off x="7621468" y="2714625"/>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chemeClr val="tx2"/>
                  </a:solidFill>
                  <a:latin typeface="Times New Roman" pitchFamily="18" charset="0"/>
                  <a:ea typeface="黑体" pitchFamily="2" charset="-122"/>
                </a:rPr>
                <a:t>X=X+1</a:t>
              </a:r>
              <a:endParaRPr kumimoji="1" lang="en-US" altLang="zh-CN" sz="1500">
                <a:solidFill>
                  <a:schemeClr val="tx2"/>
                </a:solidFill>
                <a:latin typeface="Times New Roman" pitchFamily="18" charset="0"/>
                <a:ea typeface="宋体" pitchFamily="2" charset="-122"/>
              </a:endParaRPr>
            </a:p>
          </p:txBody>
        </p:sp>
        <p:sp>
          <p:nvSpPr>
            <p:cNvPr id="61" name="Line 43"/>
            <p:cNvSpPr>
              <a:spLocks noChangeShapeType="1"/>
            </p:cNvSpPr>
            <p:nvPr/>
          </p:nvSpPr>
          <p:spPr bwMode="auto">
            <a:xfrm>
              <a:off x="5748704" y="17468"/>
              <a:ext cx="0" cy="3635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62" name="Line 44"/>
            <p:cNvSpPr>
              <a:spLocks noChangeShapeType="1"/>
            </p:cNvSpPr>
            <p:nvPr/>
          </p:nvSpPr>
          <p:spPr bwMode="auto">
            <a:xfrm>
              <a:off x="5798527" y="1611314"/>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63" name="Line 45"/>
            <p:cNvSpPr>
              <a:spLocks noChangeShapeType="1"/>
            </p:cNvSpPr>
            <p:nvPr/>
          </p:nvSpPr>
          <p:spPr bwMode="auto">
            <a:xfrm flipH="1">
              <a:off x="3931627" y="828675"/>
              <a:ext cx="310662" cy="0"/>
            </a:xfrm>
            <a:prstGeom prst="line">
              <a:avLst/>
            </a:prstGeom>
            <a:noFill/>
            <a:ln w="25400">
              <a:solidFill>
                <a:schemeClr val="tx1"/>
              </a:solidFill>
              <a:round/>
              <a:headEnd/>
              <a:tailEnd/>
            </a:ln>
          </p:spPr>
          <p:txBody>
            <a:bodyPr wrap="none" anchor="ctr"/>
            <a:lstStyle/>
            <a:p>
              <a:endParaRPr lang="zh-CN" altLang="en-US" sz="1500"/>
            </a:p>
          </p:txBody>
        </p:sp>
        <p:sp>
          <p:nvSpPr>
            <p:cNvPr id="64" name="Line 46"/>
            <p:cNvSpPr>
              <a:spLocks noChangeShapeType="1"/>
            </p:cNvSpPr>
            <p:nvPr/>
          </p:nvSpPr>
          <p:spPr bwMode="auto">
            <a:xfrm>
              <a:off x="3938954" y="839793"/>
              <a:ext cx="0" cy="771525"/>
            </a:xfrm>
            <a:prstGeom prst="line">
              <a:avLst/>
            </a:prstGeom>
            <a:noFill/>
            <a:ln w="25400">
              <a:solidFill>
                <a:schemeClr val="tx1"/>
              </a:solidFill>
              <a:round/>
              <a:headEnd/>
              <a:tailEnd/>
            </a:ln>
          </p:spPr>
          <p:txBody>
            <a:bodyPr wrap="none" anchor="ctr"/>
            <a:lstStyle/>
            <a:p>
              <a:endParaRPr lang="zh-CN" altLang="en-US" sz="1500"/>
            </a:p>
          </p:txBody>
        </p:sp>
        <p:sp>
          <p:nvSpPr>
            <p:cNvPr id="65" name="Line 47"/>
            <p:cNvSpPr>
              <a:spLocks noChangeShapeType="1"/>
            </p:cNvSpPr>
            <p:nvPr/>
          </p:nvSpPr>
          <p:spPr bwMode="auto">
            <a:xfrm flipV="1">
              <a:off x="3946284" y="1611313"/>
              <a:ext cx="4174880" cy="11112"/>
            </a:xfrm>
            <a:prstGeom prst="line">
              <a:avLst/>
            </a:prstGeom>
            <a:noFill/>
            <a:ln w="25400">
              <a:solidFill>
                <a:schemeClr val="tx1"/>
              </a:solidFill>
              <a:round/>
              <a:headEnd/>
              <a:tailEnd/>
            </a:ln>
          </p:spPr>
          <p:txBody>
            <a:bodyPr wrap="none" anchor="ctr"/>
            <a:lstStyle/>
            <a:p>
              <a:endParaRPr lang="zh-CN" altLang="en-US" sz="1500"/>
            </a:p>
          </p:txBody>
        </p:sp>
        <p:sp>
          <p:nvSpPr>
            <p:cNvPr id="66" name="Line 48"/>
            <p:cNvSpPr>
              <a:spLocks noChangeShapeType="1"/>
            </p:cNvSpPr>
            <p:nvPr/>
          </p:nvSpPr>
          <p:spPr bwMode="auto">
            <a:xfrm>
              <a:off x="8129954" y="1493838"/>
              <a:ext cx="0" cy="107950"/>
            </a:xfrm>
            <a:prstGeom prst="line">
              <a:avLst/>
            </a:prstGeom>
            <a:noFill/>
            <a:ln w="25400">
              <a:solidFill>
                <a:schemeClr val="tx1"/>
              </a:solidFill>
              <a:round/>
              <a:headEnd/>
              <a:tailEnd/>
            </a:ln>
          </p:spPr>
          <p:txBody>
            <a:bodyPr wrap="none" anchor="ctr"/>
            <a:lstStyle/>
            <a:p>
              <a:endParaRPr lang="zh-CN" altLang="en-US" sz="1500"/>
            </a:p>
          </p:txBody>
        </p:sp>
        <p:sp>
          <p:nvSpPr>
            <p:cNvPr id="67" name="Line 49"/>
            <p:cNvSpPr>
              <a:spLocks noChangeShapeType="1"/>
            </p:cNvSpPr>
            <p:nvPr/>
          </p:nvSpPr>
          <p:spPr bwMode="auto">
            <a:xfrm>
              <a:off x="7249258" y="828675"/>
              <a:ext cx="873369" cy="0"/>
            </a:xfrm>
            <a:prstGeom prst="line">
              <a:avLst/>
            </a:prstGeom>
            <a:noFill/>
            <a:ln w="25400">
              <a:solidFill>
                <a:schemeClr val="tx1"/>
              </a:solidFill>
              <a:round/>
              <a:headEnd/>
              <a:tailEnd/>
            </a:ln>
          </p:spPr>
          <p:txBody>
            <a:bodyPr wrap="none" anchor="ctr"/>
            <a:lstStyle/>
            <a:p>
              <a:endParaRPr lang="zh-CN" altLang="en-US" sz="1500"/>
            </a:p>
          </p:txBody>
        </p:sp>
        <p:sp>
          <p:nvSpPr>
            <p:cNvPr id="68" name="Line 50"/>
            <p:cNvSpPr>
              <a:spLocks noChangeShapeType="1"/>
            </p:cNvSpPr>
            <p:nvPr/>
          </p:nvSpPr>
          <p:spPr bwMode="auto">
            <a:xfrm>
              <a:off x="8129954" y="839788"/>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69" name="Line 51"/>
            <p:cNvSpPr>
              <a:spLocks noChangeShapeType="1"/>
            </p:cNvSpPr>
            <p:nvPr/>
          </p:nvSpPr>
          <p:spPr bwMode="auto">
            <a:xfrm flipV="1">
              <a:off x="7318132" y="2368550"/>
              <a:ext cx="804497" cy="14288"/>
            </a:xfrm>
            <a:prstGeom prst="line">
              <a:avLst/>
            </a:prstGeom>
            <a:noFill/>
            <a:ln w="25400">
              <a:solidFill>
                <a:schemeClr val="tx1"/>
              </a:solidFill>
              <a:round/>
              <a:headEnd/>
              <a:tailEnd/>
            </a:ln>
          </p:spPr>
          <p:txBody>
            <a:bodyPr wrap="none" anchor="ctr"/>
            <a:lstStyle/>
            <a:p>
              <a:endParaRPr lang="zh-CN" altLang="en-US" sz="1500"/>
            </a:p>
          </p:txBody>
        </p:sp>
        <p:sp>
          <p:nvSpPr>
            <p:cNvPr id="70" name="Line 52"/>
            <p:cNvSpPr>
              <a:spLocks noChangeShapeType="1"/>
            </p:cNvSpPr>
            <p:nvPr/>
          </p:nvSpPr>
          <p:spPr bwMode="auto">
            <a:xfrm>
              <a:off x="8129954" y="2379668"/>
              <a:ext cx="0" cy="3000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71" name="Line 53"/>
            <p:cNvSpPr>
              <a:spLocks noChangeShapeType="1"/>
            </p:cNvSpPr>
            <p:nvPr/>
          </p:nvSpPr>
          <p:spPr bwMode="auto">
            <a:xfrm>
              <a:off x="5756031" y="3281368"/>
              <a:ext cx="0" cy="19208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72" name="Line 54"/>
            <p:cNvSpPr>
              <a:spLocks noChangeShapeType="1"/>
            </p:cNvSpPr>
            <p:nvPr/>
          </p:nvSpPr>
          <p:spPr bwMode="auto">
            <a:xfrm flipH="1">
              <a:off x="3966799" y="2382838"/>
              <a:ext cx="353157" cy="0"/>
            </a:xfrm>
            <a:prstGeom prst="line">
              <a:avLst/>
            </a:prstGeom>
            <a:noFill/>
            <a:ln w="25400">
              <a:solidFill>
                <a:schemeClr val="tx1"/>
              </a:solidFill>
              <a:round/>
              <a:headEnd/>
              <a:tailEnd/>
            </a:ln>
          </p:spPr>
          <p:txBody>
            <a:bodyPr wrap="none" anchor="ctr"/>
            <a:lstStyle/>
            <a:p>
              <a:endParaRPr lang="zh-CN" altLang="en-US" sz="1500"/>
            </a:p>
          </p:txBody>
        </p:sp>
        <p:sp>
          <p:nvSpPr>
            <p:cNvPr id="73" name="Line 55"/>
            <p:cNvSpPr>
              <a:spLocks noChangeShapeType="1"/>
            </p:cNvSpPr>
            <p:nvPr/>
          </p:nvSpPr>
          <p:spPr bwMode="auto">
            <a:xfrm flipH="1">
              <a:off x="3938954" y="2382838"/>
              <a:ext cx="0" cy="876300"/>
            </a:xfrm>
            <a:prstGeom prst="line">
              <a:avLst/>
            </a:prstGeom>
            <a:noFill/>
            <a:ln w="25400">
              <a:solidFill>
                <a:schemeClr val="tx1"/>
              </a:solidFill>
              <a:round/>
              <a:headEnd/>
              <a:tailEnd/>
            </a:ln>
          </p:spPr>
          <p:txBody>
            <a:bodyPr wrap="none" anchor="ctr"/>
            <a:lstStyle/>
            <a:p>
              <a:endParaRPr lang="zh-CN" altLang="en-US" sz="1500"/>
            </a:p>
          </p:txBody>
        </p:sp>
        <p:sp>
          <p:nvSpPr>
            <p:cNvPr id="74" name="Line 56"/>
            <p:cNvSpPr>
              <a:spLocks noChangeShapeType="1"/>
            </p:cNvSpPr>
            <p:nvPr/>
          </p:nvSpPr>
          <p:spPr bwMode="auto">
            <a:xfrm>
              <a:off x="3911112" y="3281363"/>
              <a:ext cx="4210050" cy="0"/>
            </a:xfrm>
            <a:prstGeom prst="line">
              <a:avLst/>
            </a:prstGeom>
            <a:noFill/>
            <a:ln w="25400">
              <a:solidFill>
                <a:schemeClr val="tx1"/>
              </a:solidFill>
              <a:round/>
              <a:headEnd/>
              <a:tailEnd/>
            </a:ln>
          </p:spPr>
          <p:txBody>
            <a:bodyPr wrap="none" anchor="ctr"/>
            <a:lstStyle/>
            <a:p>
              <a:endParaRPr lang="zh-CN" altLang="en-US" sz="1500"/>
            </a:p>
          </p:txBody>
        </p:sp>
        <p:sp>
          <p:nvSpPr>
            <p:cNvPr id="75" name="Line 57"/>
            <p:cNvSpPr>
              <a:spLocks noChangeShapeType="1"/>
            </p:cNvSpPr>
            <p:nvPr/>
          </p:nvSpPr>
          <p:spPr bwMode="auto">
            <a:xfrm>
              <a:off x="8121162" y="3175005"/>
              <a:ext cx="0" cy="106363"/>
            </a:xfrm>
            <a:prstGeom prst="line">
              <a:avLst/>
            </a:prstGeom>
            <a:noFill/>
            <a:ln w="25400">
              <a:solidFill>
                <a:schemeClr val="tx1"/>
              </a:solidFill>
              <a:round/>
              <a:headEnd/>
              <a:tailEnd/>
            </a:ln>
          </p:spPr>
          <p:txBody>
            <a:bodyPr wrap="none" anchor="ctr"/>
            <a:lstStyle/>
            <a:p>
              <a:endParaRPr lang="zh-CN" altLang="en-US" sz="1500"/>
            </a:p>
          </p:txBody>
        </p:sp>
        <p:sp>
          <p:nvSpPr>
            <p:cNvPr id="76" name="Rectangle 58"/>
            <p:cNvSpPr>
              <a:spLocks noChangeArrowheads="1"/>
            </p:cNvSpPr>
            <p:nvPr/>
          </p:nvSpPr>
          <p:spPr bwMode="auto">
            <a:xfrm>
              <a:off x="4028345" y="352430"/>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77" name="Rectangle 59"/>
            <p:cNvSpPr>
              <a:spLocks noChangeArrowheads="1"/>
            </p:cNvSpPr>
            <p:nvPr/>
          </p:nvSpPr>
          <p:spPr bwMode="auto">
            <a:xfrm>
              <a:off x="4057651" y="1876429"/>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78" name="Rectangle 60"/>
            <p:cNvSpPr>
              <a:spLocks noChangeArrowheads="1"/>
            </p:cNvSpPr>
            <p:nvPr/>
          </p:nvSpPr>
          <p:spPr bwMode="auto">
            <a:xfrm>
              <a:off x="7190643" y="334967"/>
              <a:ext cx="42496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79" name="Rectangle 61"/>
            <p:cNvSpPr>
              <a:spLocks noChangeArrowheads="1"/>
            </p:cNvSpPr>
            <p:nvPr/>
          </p:nvSpPr>
          <p:spPr bwMode="auto">
            <a:xfrm>
              <a:off x="7149614" y="1876429"/>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80" name="Rectangle 62"/>
            <p:cNvSpPr>
              <a:spLocks noChangeArrowheads="1"/>
            </p:cNvSpPr>
            <p:nvPr/>
          </p:nvSpPr>
          <p:spPr bwMode="auto">
            <a:xfrm>
              <a:off x="5761895" y="-107033"/>
              <a:ext cx="41763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chemeClr val="tx2"/>
                  </a:solidFill>
                  <a:latin typeface="Times New Roman" pitchFamily="18" charset="0"/>
                  <a:ea typeface="黑体" pitchFamily="2" charset="-122"/>
                </a:rPr>
                <a:t>a</a:t>
              </a:r>
            </a:p>
          </p:txBody>
        </p:sp>
        <p:sp>
          <p:nvSpPr>
            <p:cNvPr id="81" name="Rectangle 63"/>
            <p:cNvSpPr>
              <a:spLocks noChangeArrowheads="1"/>
            </p:cNvSpPr>
            <p:nvPr/>
          </p:nvSpPr>
          <p:spPr bwMode="auto">
            <a:xfrm>
              <a:off x="3931630" y="841375"/>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82" name="Rectangle 64"/>
            <p:cNvSpPr>
              <a:spLocks noChangeArrowheads="1"/>
            </p:cNvSpPr>
            <p:nvPr/>
          </p:nvSpPr>
          <p:spPr bwMode="auto">
            <a:xfrm>
              <a:off x="4015154" y="2574925"/>
              <a:ext cx="2623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83" name="Rectangle 65"/>
            <p:cNvSpPr>
              <a:spLocks noChangeArrowheads="1"/>
            </p:cNvSpPr>
            <p:nvPr/>
          </p:nvSpPr>
          <p:spPr bwMode="auto">
            <a:xfrm>
              <a:off x="8121161" y="457200"/>
              <a:ext cx="25937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c</a:t>
              </a:r>
            </a:p>
          </p:txBody>
        </p:sp>
        <p:sp>
          <p:nvSpPr>
            <p:cNvPr id="84" name="Rectangle 66"/>
            <p:cNvSpPr>
              <a:spLocks noChangeArrowheads="1"/>
            </p:cNvSpPr>
            <p:nvPr/>
          </p:nvSpPr>
          <p:spPr bwMode="auto">
            <a:xfrm>
              <a:off x="8121161" y="2062163"/>
              <a:ext cx="3385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e</a:t>
              </a:r>
            </a:p>
          </p:txBody>
        </p:sp>
      </p:grpSp>
      <p:sp>
        <p:nvSpPr>
          <p:cNvPr id="2" name="日期占位符 1"/>
          <p:cNvSpPr>
            <a:spLocks noGrp="1"/>
          </p:cNvSpPr>
          <p:nvPr>
            <p:ph type="dt" sz="half" idx="10"/>
          </p:nvPr>
        </p:nvSpPr>
        <p:spPr/>
        <p:txBody>
          <a:bodyPr/>
          <a:lstStyle/>
          <a:p>
            <a:fld id="{781EA19C-052D-4C7E-B991-6F51D62E735C}"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dirty="0" smtClean="0"/>
              <a:t>软件工程</a:t>
            </a:r>
            <a:endParaRPr lang="zh-CN" altLang="en-US" dirty="0"/>
          </a:p>
        </p:txBody>
      </p:sp>
      <p:sp>
        <p:nvSpPr>
          <p:cNvPr id="85" name="标题 5"/>
          <p:cNvSpPr>
            <a:spLocks noGrp="1"/>
          </p:cNvSpPr>
          <p:nvPr>
            <p:ph type="title"/>
          </p:nvPr>
        </p:nvSpPr>
        <p:spPr>
          <a:xfrm>
            <a:off x="1094321" y="0"/>
            <a:ext cx="7763929" cy="828913"/>
          </a:xfrm>
        </p:spPr>
        <p:txBody>
          <a:bodyPr/>
          <a:lstStyle/>
          <a:p>
            <a:r>
              <a:rPr lang="en-US" altLang="zh-CN" dirty="0" smtClean="0"/>
              <a:t>4</a:t>
            </a:r>
            <a:r>
              <a:rPr lang="zh-CN" altLang="en-US" dirty="0" smtClean="0"/>
              <a:t>、判定条件覆盖</a:t>
            </a:r>
            <a:endParaRPr lang="zh-CN" altLang="en-US" dirty="0"/>
          </a:p>
        </p:txBody>
      </p:sp>
    </p:spTree>
    <p:extLst>
      <p:ext uri="{BB962C8B-B14F-4D97-AF65-F5344CB8AC3E}">
        <p14:creationId xmlns:p14="http://schemas.microsoft.com/office/powerpoint/2010/main" val="287617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4"/>
          <p:cNvSpPr>
            <a:spLocks noChangeArrowheads="1"/>
          </p:cNvSpPr>
          <p:nvPr/>
        </p:nvSpPr>
        <p:spPr bwMode="auto">
          <a:xfrm>
            <a:off x="738707" y="938971"/>
            <a:ext cx="5733684" cy="3508653"/>
          </a:xfrm>
          <a:prstGeom prst="rect">
            <a:avLst/>
          </a:prstGeom>
          <a:noFill/>
          <a:ln w="9525">
            <a:noFill/>
            <a:miter lim="800000"/>
            <a:headEnd/>
            <a:tailEnd/>
          </a:ln>
        </p:spPr>
        <p:txBody>
          <a:bodyPr>
            <a:spAutoFit/>
          </a:bodyPr>
          <a:lstStyle/>
          <a:p>
            <a:pPr>
              <a:spcBef>
                <a:spcPct val="35000"/>
              </a:spcBef>
            </a:pPr>
            <a:r>
              <a:rPr kumimoji="1" lang="zh-CN" altLang="en-US" b="1" dirty="0" smtClean="0">
                <a:solidFill>
                  <a:srgbClr val="FF0000"/>
                </a:solidFill>
                <a:latin typeface="+mj-ea"/>
                <a:ea typeface="+mj-ea"/>
              </a:rPr>
              <a:t>所有</a:t>
            </a:r>
            <a:r>
              <a:rPr kumimoji="1" lang="zh-CN" altLang="en-US" b="1" dirty="0">
                <a:solidFill>
                  <a:srgbClr val="FF0000"/>
                </a:solidFill>
                <a:latin typeface="+mj-ea"/>
                <a:ea typeface="+mj-ea"/>
              </a:rPr>
              <a:t>可能的条件取值组合至少执行一</a:t>
            </a:r>
            <a:r>
              <a:rPr kumimoji="1" lang="zh-CN" altLang="en-US" b="1" dirty="0" smtClean="0">
                <a:solidFill>
                  <a:srgbClr val="FF0000"/>
                </a:solidFill>
                <a:latin typeface="+mj-ea"/>
                <a:ea typeface="+mj-ea"/>
              </a:rPr>
              <a:t>次。</a:t>
            </a:r>
            <a:endParaRPr kumimoji="1" lang="zh-CN" altLang="en-US" b="1" dirty="0">
              <a:solidFill>
                <a:srgbClr val="FF0000"/>
              </a:solidFill>
              <a:latin typeface="+mj-ea"/>
              <a:ea typeface="+mj-ea"/>
            </a:endParaRPr>
          </a:p>
          <a:p>
            <a:pPr>
              <a:spcBef>
                <a:spcPts val="900"/>
              </a:spcBef>
            </a:pPr>
            <a:r>
              <a:rPr kumimoji="1" lang="zh-CN" altLang="en-US" b="1" dirty="0">
                <a:latin typeface="+mj-ea"/>
                <a:ea typeface="+mj-ea"/>
              </a:rPr>
              <a:t>  </a:t>
            </a:r>
            <a:r>
              <a:rPr kumimoji="1" lang="en-US" altLang="zh-CN" b="1" dirty="0">
                <a:latin typeface="+mj-ea"/>
                <a:ea typeface="+mj-ea"/>
              </a:rPr>
              <a:t>A&gt;1,   B=0</a:t>
            </a:r>
          </a:p>
          <a:p>
            <a:pPr>
              <a:spcBef>
                <a:spcPts val="900"/>
              </a:spcBef>
            </a:pPr>
            <a:r>
              <a:rPr kumimoji="1" lang="en-US" altLang="zh-CN" b="1" dirty="0">
                <a:latin typeface="+mj-ea"/>
                <a:ea typeface="+mj-ea"/>
              </a:rPr>
              <a:t>  A&gt;1,   B≠0</a:t>
            </a:r>
          </a:p>
          <a:p>
            <a:pPr>
              <a:spcBef>
                <a:spcPts val="900"/>
              </a:spcBef>
            </a:pPr>
            <a:r>
              <a:rPr kumimoji="1" lang="en-US" altLang="zh-CN" b="1" dirty="0">
                <a:latin typeface="+mj-ea"/>
                <a:ea typeface="+mj-ea"/>
              </a:rPr>
              <a:t>  A≯1,   B=0</a:t>
            </a:r>
          </a:p>
          <a:p>
            <a:pPr>
              <a:spcBef>
                <a:spcPts val="900"/>
              </a:spcBef>
            </a:pPr>
            <a:r>
              <a:rPr kumimoji="1" lang="en-US" altLang="zh-CN" b="1" dirty="0">
                <a:latin typeface="+mj-ea"/>
                <a:ea typeface="+mj-ea"/>
              </a:rPr>
              <a:t>  A≯1,   B≠0</a:t>
            </a:r>
          </a:p>
          <a:p>
            <a:pPr>
              <a:spcBef>
                <a:spcPts val="900"/>
              </a:spcBef>
            </a:pPr>
            <a:r>
              <a:rPr kumimoji="1" lang="en-US" altLang="zh-CN" b="1" dirty="0">
                <a:latin typeface="+mj-ea"/>
                <a:ea typeface="+mj-ea"/>
              </a:rPr>
              <a:t>  A=2,   X&gt;1</a:t>
            </a:r>
          </a:p>
          <a:p>
            <a:pPr>
              <a:spcBef>
                <a:spcPts val="900"/>
              </a:spcBef>
            </a:pPr>
            <a:r>
              <a:rPr kumimoji="1" lang="en-US" altLang="zh-CN" b="1" dirty="0">
                <a:latin typeface="+mj-ea"/>
                <a:ea typeface="+mj-ea"/>
              </a:rPr>
              <a:t>  A=2,   X≯1</a:t>
            </a:r>
          </a:p>
          <a:p>
            <a:pPr>
              <a:spcBef>
                <a:spcPts val="900"/>
              </a:spcBef>
            </a:pPr>
            <a:r>
              <a:rPr kumimoji="1" lang="en-US" altLang="zh-CN" b="1" dirty="0">
                <a:latin typeface="+mj-ea"/>
                <a:ea typeface="+mj-ea"/>
              </a:rPr>
              <a:t>  A≠2,   X&gt;1</a:t>
            </a:r>
          </a:p>
          <a:p>
            <a:pPr>
              <a:spcBef>
                <a:spcPts val="900"/>
              </a:spcBef>
            </a:pPr>
            <a:r>
              <a:rPr kumimoji="1" lang="en-US" altLang="zh-CN" b="1" dirty="0">
                <a:latin typeface="+mj-ea"/>
                <a:ea typeface="+mj-ea"/>
              </a:rPr>
              <a:t>  A≠2,   X≯1</a:t>
            </a:r>
          </a:p>
        </p:txBody>
      </p:sp>
      <p:grpSp>
        <p:nvGrpSpPr>
          <p:cNvPr id="2" name="组合 1"/>
          <p:cNvGrpSpPr/>
          <p:nvPr/>
        </p:nvGrpSpPr>
        <p:grpSpPr>
          <a:xfrm>
            <a:off x="5054620" y="17737"/>
            <a:ext cx="3911231" cy="2866339"/>
            <a:chOff x="3643306" y="-107033"/>
            <a:chExt cx="5214974" cy="3821785"/>
          </a:xfrm>
        </p:grpSpPr>
        <p:sp>
          <p:nvSpPr>
            <p:cNvPr id="89093" name="Line 6"/>
            <p:cNvSpPr>
              <a:spLocks noChangeShapeType="1"/>
            </p:cNvSpPr>
            <p:nvPr/>
          </p:nvSpPr>
          <p:spPr bwMode="auto">
            <a:xfrm>
              <a:off x="5792666" y="31543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89094" name="Line 7"/>
            <p:cNvSpPr>
              <a:spLocks noChangeShapeType="1"/>
            </p:cNvSpPr>
            <p:nvPr/>
          </p:nvSpPr>
          <p:spPr bwMode="auto">
            <a:xfrm>
              <a:off x="6324603" y="1930400"/>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89095" name="Line 8"/>
            <p:cNvSpPr>
              <a:spLocks noChangeShapeType="1"/>
            </p:cNvSpPr>
            <p:nvPr/>
          </p:nvSpPr>
          <p:spPr bwMode="auto">
            <a:xfrm>
              <a:off x="6324603" y="3154368"/>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89096" name="Line 9"/>
            <p:cNvSpPr>
              <a:spLocks noChangeShapeType="1"/>
            </p:cNvSpPr>
            <p:nvPr/>
          </p:nvSpPr>
          <p:spPr bwMode="auto">
            <a:xfrm>
              <a:off x="6856535" y="31543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89097" name="Line 10"/>
            <p:cNvSpPr>
              <a:spLocks noChangeShapeType="1"/>
            </p:cNvSpPr>
            <p:nvPr/>
          </p:nvSpPr>
          <p:spPr bwMode="auto">
            <a:xfrm>
              <a:off x="7388472" y="3154368"/>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89098" name="Line 11"/>
            <p:cNvSpPr>
              <a:spLocks noChangeShapeType="1"/>
            </p:cNvSpPr>
            <p:nvPr/>
          </p:nvSpPr>
          <p:spPr bwMode="auto">
            <a:xfrm>
              <a:off x="7388472" y="1930400"/>
              <a:ext cx="402981" cy="3175"/>
            </a:xfrm>
            <a:prstGeom prst="line">
              <a:avLst/>
            </a:prstGeom>
            <a:noFill/>
            <a:ln w="25400">
              <a:solidFill>
                <a:schemeClr val="accent2"/>
              </a:solidFill>
              <a:round/>
              <a:headEnd/>
              <a:tailEnd/>
            </a:ln>
          </p:spPr>
          <p:txBody>
            <a:bodyPr wrap="none" anchor="ctr"/>
            <a:lstStyle/>
            <a:p>
              <a:endParaRPr lang="zh-CN" altLang="en-US" sz="1500"/>
            </a:p>
          </p:txBody>
        </p:sp>
        <p:sp>
          <p:nvSpPr>
            <p:cNvPr id="89099" name="Line 12"/>
            <p:cNvSpPr>
              <a:spLocks noChangeShapeType="1"/>
            </p:cNvSpPr>
            <p:nvPr/>
          </p:nvSpPr>
          <p:spPr bwMode="auto">
            <a:xfrm>
              <a:off x="5792666" y="25066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89100" name="Line 13"/>
            <p:cNvSpPr>
              <a:spLocks noChangeShapeType="1"/>
            </p:cNvSpPr>
            <p:nvPr/>
          </p:nvSpPr>
          <p:spPr bwMode="auto">
            <a:xfrm>
              <a:off x="6856535" y="2506668"/>
              <a:ext cx="402980" cy="3175"/>
            </a:xfrm>
            <a:prstGeom prst="line">
              <a:avLst/>
            </a:prstGeom>
            <a:noFill/>
            <a:ln w="25400">
              <a:solidFill>
                <a:schemeClr val="accent2"/>
              </a:solidFill>
              <a:round/>
              <a:headEnd/>
              <a:tailEnd/>
            </a:ln>
          </p:spPr>
          <p:txBody>
            <a:bodyPr wrap="none" anchor="ctr"/>
            <a:lstStyle/>
            <a:p>
              <a:endParaRPr lang="zh-CN" altLang="en-US" sz="1500"/>
            </a:p>
          </p:txBody>
        </p:sp>
        <p:sp>
          <p:nvSpPr>
            <p:cNvPr id="13" name="矩形标注 12"/>
            <p:cNvSpPr/>
            <p:nvPr/>
          </p:nvSpPr>
          <p:spPr>
            <a:xfrm>
              <a:off x="3643306" y="17468"/>
              <a:ext cx="5214974" cy="3697284"/>
            </a:xfrm>
            <a:prstGeom prst="wedgeRectCallout">
              <a:avLst>
                <a:gd name="adj1" fmla="val -63475"/>
                <a:gd name="adj2" fmla="val 176"/>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500"/>
            </a:p>
          </p:txBody>
        </p:sp>
        <p:sp>
          <p:nvSpPr>
            <p:cNvPr id="14" name="AutoShape 38"/>
            <p:cNvSpPr>
              <a:spLocks noChangeArrowheads="1"/>
            </p:cNvSpPr>
            <p:nvPr/>
          </p:nvSpPr>
          <p:spPr bwMode="auto">
            <a:xfrm>
              <a:off x="4242292" y="328613"/>
              <a:ext cx="2992315" cy="952500"/>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(A&gt;1) AND (B=0)</a:t>
              </a:r>
              <a:endParaRPr kumimoji="1" lang="en-US" altLang="zh-CN" sz="1500">
                <a:solidFill>
                  <a:schemeClr val="accent2"/>
                </a:solidFill>
                <a:latin typeface="Times New Roman" pitchFamily="18" charset="0"/>
                <a:ea typeface="宋体" pitchFamily="2" charset="-122"/>
              </a:endParaRPr>
            </a:p>
          </p:txBody>
        </p:sp>
        <p:sp>
          <p:nvSpPr>
            <p:cNvPr id="15" name="AutoShape 39"/>
            <p:cNvSpPr>
              <a:spLocks noChangeArrowheads="1"/>
            </p:cNvSpPr>
            <p:nvPr/>
          </p:nvSpPr>
          <p:spPr bwMode="auto">
            <a:xfrm>
              <a:off x="4284785" y="1933580"/>
              <a:ext cx="3033346" cy="887413"/>
            </a:xfrm>
            <a:prstGeom prst="diamond">
              <a:avLst/>
            </a:prstGeom>
            <a:solidFill>
              <a:srgbClr val="E9FFFF"/>
            </a:solidFill>
            <a:ln w="25400">
              <a:solidFill>
                <a:schemeClr val="accent2"/>
              </a:solidFill>
              <a:miter lim="800000"/>
              <a:headEnd/>
              <a:tailEnd/>
            </a:ln>
          </p:spPr>
          <p:txBody>
            <a:bodyPr wrap="none" anchor="ctr"/>
            <a:lstStyle/>
            <a:p>
              <a:pPr algn="ctr" eaLnBrk="0" hangingPunct="0"/>
              <a:r>
                <a:rPr kumimoji="1" lang="en-US" altLang="zh-CN" sz="1500" b="1">
                  <a:solidFill>
                    <a:schemeClr val="accent2"/>
                  </a:solidFill>
                  <a:latin typeface="Times New Roman" pitchFamily="18" charset="0"/>
                  <a:ea typeface="黑体" pitchFamily="2" charset="-122"/>
                </a:rPr>
                <a:t>(A=2) OR (X&gt;1)</a:t>
              </a:r>
              <a:endParaRPr kumimoji="1" lang="en-US" altLang="zh-CN" sz="1500">
                <a:solidFill>
                  <a:schemeClr val="accent2"/>
                </a:solidFill>
                <a:latin typeface="Times New Roman" pitchFamily="18" charset="0"/>
                <a:ea typeface="宋体" pitchFamily="2" charset="-122"/>
              </a:endParaRPr>
            </a:p>
          </p:txBody>
        </p:sp>
        <p:sp>
          <p:nvSpPr>
            <p:cNvPr id="16" name="Rectangle 41"/>
            <p:cNvSpPr>
              <a:spLocks noChangeArrowheads="1"/>
            </p:cNvSpPr>
            <p:nvPr/>
          </p:nvSpPr>
          <p:spPr bwMode="auto">
            <a:xfrm>
              <a:off x="7545268" y="1035050"/>
              <a:ext cx="1049215" cy="438150"/>
            </a:xfrm>
            <a:prstGeom prst="rect">
              <a:avLst/>
            </a:prstGeom>
            <a:solidFill>
              <a:srgbClr val="E9FFFF"/>
            </a:solidFill>
            <a:ln w="25400">
              <a:solidFill>
                <a:schemeClr val="tx1"/>
              </a:solidFill>
              <a:miter lim="800000"/>
              <a:headEnd/>
              <a:tailEnd/>
            </a:ln>
          </p:spPr>
          <p:txBody>
            <a:bodyPr wrap="none" anchor="ctr"/>
            <a:lstStyle/>
            <a:p>
              <a:pPr algn="ctr"/>
              <a:r>
                <a:rPr kumimoji="1" lang="en-US" altLang="zh-CN" sz="1500" b="1">
                  <a:solidFill>
                    <a:schemeClr val="tx2"/>
                  </a:solidFill>
                  <a:latin typeface="Times New Roman" pitchFamily="18" charset="0"/>
                  <a:ea typeface="黑体" pitchFamily="2" charset="-122"/>
                </a:rPr>
                <a:t>X=X/A</a:t>
              </a:r>
            </a:p>
          </p:txBody>
        </p:sp>
        <p:sp>
          <p:nvSpPr>
            <p:cNvPr id="17" name="Rectangle 42"/>
            <p:cNvSpPr>
              <a:spLocks noChangeArrowheads="1"/>
            </p:cNvSpPr>
            <p:nvPr/>
          </p:nvSpPr>
          <p:spPr bwMode="auto">
            <a:xfrm>
              <a:off x="7621468" y="2714625"/>
              <a:ext cx="1049215" cy="438150"/>
            </a:xfrm>
            <a:prstGeom prst="rect">
              <a:avLst/>
            </a:prstGeom>
            <a:solidFill>
              <a:srgbClr val="E9FFFF"/>
            </a:solidFill>
            <a:ln w="25400">
              <a:solidFill>
                <a:schemeClr val="tx1"/>
              </a:solidFill>
              <a:miter lim="800000"/>
              <a:headEnd/>
              <a:tailEnd/>
            </a:ln>
          </p:spPr>
          <p:txBody>
            <a:bodyPr wrap="none" anchor="ctr"/>
            <a:lstStyle/>
            <a:p>
              <a:pPr algn="ctr" eaLnBrk="0" hangingPunct="0"/>
              <a:r>
                <a:rPr kumimoji="1" lang="en-US" altLang="zh-CN" sz="1500" b="1">
                  <a:solidFill>
                    <a:schemeClr val="tx2"/>
                  </a:solidFill>
                  <a:latin typeface="Times New Roman" pitchFamily="18" charset="0"/>
                  <a:ea typeface="黑体" pitchFamily="2" charset="-122"/>
                </a:rPr>
                <a:t>X=X+1</a:t>
              </a:r>
              <a:endParaRPr kumimoji="1" lang="en-US" altLang="zh-CN" sz="1500">
                <a:solidFill>
                  <a:schemeClr val="tx2"/>
                </a:solidFill>
                <a:latin typeface="Times New Roman" pitchFamily="18" charset="0"/>
                <a:ea typeface="宋体" pitchFamily="2" charset="-122"/>
              </a:endParaRPr>
            </a:p>
          </p:txBody>
        </p:sp>
        <p:sp>
          <p:nvSpPr>
            <p:cNvPr id="18" name="Line 43"/>
            <p:cNvSpPr>
              <a:spLocks noChangeShapeType="1"/>
            </p:cNvSpPr>
            <p:nvPr/>
          </p:nvSpPr>
          <p:spPr bwMode="auto">
            <a:xfrm>
              <a:off x="5748704" y="17468"/>
              <a:ext cx="0" cy="3635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19" name="Line 44"/>
            <p:cNvSpPr>
              <a:spLocks noChangeShapeType="1"/>
            </p:cNvSpPr>
            <p:nvPr/>
          </p:nvSpPr>
          <p:spPr bwMode="auto">
            <a:xfrm>
              <a:off x="5798527" y="1611314"/>
              <a:ext cx="0" cy="365125"/>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20" name="Line 45"/>
            <p:cNvSpPr>
              <a:spLocks noChangeShapeType="1"/>
            </p:cNvSpPr>
            <p:nvPr/>
          </p:nvSpPr>
          <p:spPr bwMode="auto">
            <a:xfrm flipH="1">
              <a:off x="3931627" y="828675"/>
              <a:ext cx="310662" cy="0"/>
            </a:xfrm>
            <a:prstGeom prst="line">
              <a:avLst/>
            </a:prstGeom>
            <a:noFill/>
            <a:ln w="25400">
              <a:solidFill>
                <a:schemeClr val="tx1"/>
              </a:solidFill>
              <a:round/>
              <a:headEnd/>
              <a:tailEnd/>
            </a:ln>
          </p:spPr>
          <p:txBody>
            <a:bodyPr wrap="none" anchor="ctr"/>
            <a:lstStyle/>
            <a:p>
              <a:endParaRPr lang="zh-CN" altLang="en-US" sz="1500"/>
            </a:p>
          </p:txBody>
        </p:sp>
        <p:sp>
          <p:nvSpPr>
            <p:cNvPr id="21" name="Line 46"/>
            <p:cNvSpPr>
              <a:spLocks noChangeShapeType="1"/>
            </p:cNvSpPr>
            <p:nvPr/>
          </p:nvSpPr>
          <p:spPr bwMode="auto">
            <a:xfrm>
              <a:off x="3938954" y="839793"/>
              <a:ext cx="0" cy="771525"/>
            </a:xfrm>
            <a:prstGeom prst="line">
              <a:avLst/>
            </a:prstGeom>
            <a:noFill/>
            <a:ln w="25400">
              <a:solidFill>
                <a:schemeClr val="tx1"/>
              </a:solidFill>
              <a:round/>
              <a:headEnd/>
              <a:tailEnd/>
            </a:ln>
          </p:spPr>
          <p:txBody>
            <a:bodyPr wrap="none" anchor="ctr"/>
            <a:lstStyle/>
            <a:p>
              <a:endParaRPr lang="zh-CN" altLang="en-US" sz="1500"/>
            </a:p>
          </p:txBody>
        </p:sp>
        <p:sp>
          <p:nvSpPr>
            <p:cNvPr id="22" name="Line 47"/>
            <p:cNvSpPr>
              <a:spLocks noChangeShapeType="1"/>
            </p:cNvSpPr>
            <p:nvPr/>
          </p:nvSpPr>
          <p:spPr bwMode="auto">
            <a:xfrm flipV="1">
              <a:off x="3946284" y="1611313"/>
              <a:ext cx="4174880" cy="11112"/>
            </a:xfrm>
            <a:prstGeom prst="line">
              <a:avLst/>
            </a:prstGeom>
            <a:noFill/>
            <a:ln w="25400">
              <a:solidFill>
                <a:schemeClr val="tx1"/>
              </a:solidFill>
              <a:round/>
              <a:headEnd/>
              <a:tailEnd/>
            </a:ln>
          </p:spPr>
          <p:txBody>
            <a:bodyPr wrap="none" anchor="ctr"/>
            <a:lstStyle/>
            <a:p>
              <a:endParaRPr lang="zh-CN" altLang="en-US" sz="1500"/>
            </a:p>
          </p:txBody>
        </p:sp>
        <p:sp>
          <p:nvSpPr>
            <p:cNvPr id="23" name="Line 48"/>
            <p:cNvSpPr>
              <a:spLocks noChangeShapeType="1"/>
            </p:cNvSpPr>
            <p:nvPr/>
          </p:nvSpPr>
          <p:spPr bwMode="auto">
            <a:xfrm>
              <a:off x="8129954" y="1493838"/>
              <a:ext cx="0" cy="107950"/>
            </a:xfrm>
            <a:prstGeom prst="line">
              <a:avLst/>
            </a:prstGeom>
            <a:noFill/>
            <a:ln w="25400">
              <a:solidFill>
                <a:schemeClr val="tx1"/>
              </a:solidFill>
              <a:round/>
              <a:headEnd/>
              <a:tailEnd/>
            </a:ln>
          </p:spPr>
          <p:txBody>
            <a:bodyPr wrap="none" anchor="ctr"/>
            <a:lstStyle/>
            <a:p>
              <a:endParaRPr lang="zh-CN" altLang="en-US" sz="1500"/>
            </a:p>
          </p:txBody>
        </p:sp>
        <p:sp>
          <p:nvSpPr>
            <p:cNvPr id="24" name="Line 49"/>
            <p:cNvSpPr>
              <a:spLocks noChangeShapeType="1"/>
            </p:cNvSpPr>
            <p:nvPr/>
          </p:nvSpPr>
          <p:spPr bwMode="auto">
            <a:xfrm>
              <a:off x="7249258" y="828675"/>
              <a:ext cx="873369" cy="0"/>
            </a:xfrm>
            <a:prstGeom prst="line">
              <a:avLst/>
            </a:prstGeom>
            <a:noFill/>
            <a:ln w="25400">
              <a:solidFill>
                <a:schemeClr val="tx1"/>
              </a:solidFill>
              <a:round/>
              <a:headEnd/>
              <a:tailEnd/>
            </a:ln>
          </p:spPr>
          <p:txBody>
            <a:bodyPr wrap="none" anchor="ctr"/>
            <a:lstStyle/>
            <a:p>
              <a:endParaRPr lang="zh-CN" altLang="en-US" sz="1500"/>
            </a:p>
          </p:txBody>
        </p:sp>
        <p:sp>
          <p:nvSpPr>
            <p:cNvPr id="25" name="Line 50"/>
            <p:cNvSpPr>
              <a:spLocks noChangeShapeType="1"/>
            </p:cNvSpPr>
            <p:nvPr/>
          </p:nvSpPr>
          <p:spPr bwMode="auto">
            <a:xfrm>
              <a:off x="8129954" y="839788"/>
              <a:ext cx="0" cy="234950"/>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26" name="Line 51"/>
            <p:cNvSpPr>
              <a:spLocks noChangeShapeType="1"/>
            </p:cNvSpPr>
            <p:nvPr/>
          </p:nvSpPr>
          <p:spPr bwMode="auto">
            <a:xfrm flipV="1">
              <a:off x="7318132" y="2368550"/>
              <a:ext cx="804497" cy="14288"/>
            </a:xfrm>
            <a:prstGeom prst="line">
              <a:avLst/>
            </a:prstGeom>
            <a:noFill/>
            <a:ln w="25400">
              <a:solidFill>
                <a:schemeClr val="tx1"/>
              </a:solidFill>
              <a:round/>
              <a:headEnd/>
              <a:tailEnd/>
            </a:ln>
          </p:spPr>
          <p:txBody>
            <a:bodyPr wrap="none" anchor="ctr"/>
            <a:lstStyle/>
            <a:p>
              <a:endParaRPr lang="zh-CN" altLang="en-US" sz="1500"/>
            </a:p>
          </p:txBody>
        </p:sp>
        <p:sp>
          <p:nvSpPr>
            <p:cNvPr id="27" name="Line 52"/>
            <p:cNvSpPr>
              <a:spLocks noChangeShapeType="1"/>
            </p:cNvSpPr>
            <p:nvPr/>
          </p:nvSpPr>
          <p:spPr bwMode="auto">
            <a:xfrm>
              <a:off x="8129954" y="2379668"/>
              <a:ext cx="0" cy="30003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28" name="Line 53"/>
            <p:cNvSpPr>
              <a:spLocks noChangeShapeType="1"/>
            </p:cNvSpPr>
            <p:nvPr/>
          </p:nvSpPr>
          <p:spPr bwMode="auto">
            <a:xfrm>
              <a:off x="5756031" y="3281368"/>
              <a:ext cx="0" cy="192087"/>
            </a:xfrm>
            <a:prstGeom prst="line">
              <a:avLst/>
            </a:prstGeom>
            <a:noFill/>
            <a:ln w="25400">
              <a:solidFill>
                <a:schemeClr val="tx1"/>
              </a:solidFill>
              <a:round/>
              <a:headEnd/>
              <a:tailEnd type="triangle" w="med" len="med"/>
            </a:ln>
          </p:spPr>
          <p:txBody>
            <a:bodyPr wrap="none" anchor="ctr"/>
            <a:lstStyle/>
            <a:p>
              <a:endParaRPr lang="zh-CN" altLang="en-US" sz="1500"/>
            </a:p>
          </p:txBody>
        </p:sp>
        <p:sp>
          <p:nvSpPr>
            <p:cNvPr id="29" name="Line 54"/>
            <p:cNvSpPr>
              <a:spLocks noChangeShapeType="1"/>
            </p:cNvSpPr>
            <p:nvPr/>
          </p:nvSpPr>
          <p:spPr bwMode="auto">
            <a:xfrm flipH="1">
              <a:off x="3966799" y="2382838"/>
              <a:ext cx="353157" cy="0"/>
            </a:xfrm>
            <a:prstGeom prst="line">
              <a:avLst/>
            </a:prstGeom>
            <a:noFill/>
            <a:ln w="25400">
              <a:solidFill>
                <a:schemeClr val="tx1"/>
              </a:solidFill>
              <a:round/>
              <a:headEnd/>
              <a:tailEnd/>
            </a:ln>
          </p:spPr>
          <p:txBody>
            <a:bodyPr wrap="none" anchor="ctr"/>
            <a:lstStyle/>
            <a:p>
              <a:endParaRPr lang="zh-CN" altLang="en-US" sz="1500"/>
            </a:p>
          </p:txBody>
        </p:sp>
        <p:sp>
          <p:nvSpPr>
            <p:cNvPr id="30" name="Line 55"/>
            <p:cNvSpPr>
              <a:spLocks noChangeShapeType="1"/>
            </p:cNvSpPr>
            <p:nvPr/>
          </p:nvSpPr>
          <p:spPr bwMode="auto">
            <a:xfrm flipH="1">
              <a:off x="3938954" y="2382838"/>
              <a:ext cx="0" cy="876300"/>
            </a:xfrm>
            <a:prstGeom prst="line">
              <a:avLst/>
            </a:prstGeom>
            <a:noFill/>
            <a:ln w="25400">
              <a:solidFill>
                <a:schemeClr val="tx1"/>
              </a:solidFill>
              <a:round/>
              <a:headEnd/>
              <a:tailEnd/>
            </a:ln>
          </p:spPr>
          <p:txBody>
            <a:bodyPr wrap="none" anchor="ctr"/>
            <a:lstStyle/>
            <a:p>
              <a:endParaRPr lang="zh-CN" altLang="en-US" sz="1500"/>
            </a:p>
          </p:txBody>
        </p:sp>
        <p:sp>
          <p:nvSpPr>
            <p:cNvPr id="31" name="Line 56"/>
            <p:cNvSpPr>
              <a:spLocks noChangeShapeType="1"/>
            </p:cNvSpPr>
            <p:nvPr/>
          </p:nvSpPr>
          <p:spPr bwMode="auto">
            <a:xfrm>
              <a:off x="3911112" y="3281363"/>
              <a:ext cx="4210050" cy="0"/>
            </a:xfrm>
            <a:prstGeom prst="line">
              <a:avLst/>
            </a:prstGeom>
            <a:noFill/>
            <a:ln w="25400">
              <a:solidFill>
                <a:schemeClr val="tx1"/>
              </a:solidFill>
              <a:round/>
              <a:headEnd/>
              <a:tailEnd/>
            </a:ln>
          </p:spPr>
          <p:txBody>
            <a:bodyPr wrap="none" anchor="ctr"/>
            <a:lstStyle/>
            <a:p>
              <a:endParaRPr lang="zh-CN" altLang="en-US" sz="1500"/>
            </a:p>
          </p:txBody>
        </p:sp>
        <p:sp>
          <p:nvSpPr>
            <p:cNvPr id="32" name="Line 57"/>
            <p:cNvSpPr>
              <a:spLocks noChangeShapeType="1"/>
            </p:cNvSpPr>
            <p:nvPr/>
          </p:nvSpPr>
          <p:spPr bwMode="auto">
            <a:xfrm>
              <a:off x="8121162" y="3175005"/>
              <a:ext cx="0" cy="106363"/>
            </a:xfrm>
            <a:prstGeom prst="line">
              <a:avLst/>
            </a:prstGeom>
            <a:noFill/>
            <a:ln w="25400">
              <a:solidFill>
                <a:schemeClr val="tx1"/>
              </a:solidFill>
              <a:round/>
              <a:headEnd/>
              <a:tailEnd/>
            </a:ln>
          </p:spPr>
          <p:txBody>
            <a:bodyPr wrap="none" anchor="ctr"/>
            <a:lstStyle/>
            <a:p>
              <a:endParaRPr lang="zh-CN" altLang="en-US" sz="1500"/>
            </a:p>
          </p:txBody>
        </p:sp>
        <p:sp>
          <p:nvSpPr>
            <p:cNvPr id="33" name="Rectangle 58"/>
            <p:cNvSpPr>
              <a:spLocks noChangeArrowheads="1"/>
            </p:cNvSpPr>
            <p:nvPr/>
          </p:nvSpPr>
          <p:spPr bwMode="auto">
            <a:xfrm>
              <a:off x="4028345" y="352430"/>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34" name="Rectangle 59"/>
            <p:cNvSpPr>
              <a:spLocks noChangeArrowheads="1"/>
            </p:cNvSpPr>
            <p:nvPr/>
          </p:nvSpPr>
          <p:spPr bwMode="auto">
            <a:xfrm>
              <a:off x="4057651" y="1876429"/>
              <a:ext cx="39272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F</a:t>
              </a:r>
            </a:p>
          </p:txBody>
        </p:sp>
        <p:sp>
          <p:nvSpPr>
            <p:cNvPr id="35" name="Rectangle 60"/>
            <p:cNvSpPr>
              <a:spLocks noChangeArrowheads="1"/>
            </p:cNvSpPr>
            <p:nvPr/>
          </p:nvSpPr>
          <p:spPr bwMode="auto">
            <a:xfrm>
              <a:off x="7190643" y="334967"/>
              <a:ext cx="424963"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36" name="Rectangle 61"/>
            <p:cNvSpPr>
              <a:spLocks noChangeArrowheads="1"/>
            </p:cNvSpPr>
            <p:nvPr/>
          </p:nvSpPr>
          <p:spPr bwMode="auto">
            <a:xfrm>
              <a:off x="7149614" y="1876429"/>
              <a:ext cx="465992"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accent2"/>
                  </a:solidFill>
                  <a:latin typeface="Times New Roman" pitchFamily="18" charset="0"/>
                  <a:ea typeface="黑体" pitchFamily="2" charset="-122"/>
                </a:rPr>
                <a:t>T</a:t>
              </a:r>
            </a:p>
          </p:txBody>
        </p:sp>
        <p:sp>
          <p:nvSpPr>
            <p:cNvPr id="37" name="Rectangle 62"/>
            <p:cNvSpPr>
              <a:spLocks noChangeArrowheads="1"/>
            </p:cNvSpPr>
            <p:nvPr/>
          </p:nvSpPr>
          <p:spPr bwMode="auto">
            <a:xfrm>
              <a:off x="5761895" y="-107033"/>
              <a:ext cx="41763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dirty="0">
                  <a:solidFill>
                    <a:schemeClr val="tx2"/>
                  </a:solidFill>
                  <a:latin typeface="Times New Roman" pitchFamily="18" charset="0"/>
                  <a:ea typeface="黑体" pitchFamily="2" charset="-122"/>
                </a:rPr>
                <a:t>a</a:t>
              </a:r>
            </a:p>
          </p:txBody>
        </p:sp>
        <p:sp>
          <p:nvSpPr>
            <p:cNvPr id="38" name="Rectangle 63"/>
            <p:cNvSpPr>
              <a:spLocks noChangeArrowheads="1"/>
            </p:cNvSpPr>
            <p:nvPr/>
          </p:nvSpPr>
          <p:spPr bwMode="auto">
            <a:xfrm>
              <a:off x="3931630" y="841375"/>
              <a:ext cx="448408"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b</a:t>
              </a:r>
            </a:p>
          </p:txBody>
        </p:sp>
        <p:sp>
          <p:nvSpPr>
            <p:cNvPr id="39" name="Rectangle 64"/>
            <p:cNvSpPr>
              <a:spLocks noChangeArrowheads="1"/>
            </p:cNvSpPr>
            <p:nvPr/>
          </p:nvSpPr>
          <p:spPr bwMode="auto">
            <a:xfrm>
              <a:off x="4015154" y="2574925"/>
              <a:ext cx="2623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latin typeface="Times New Roman" pitchFamily="18" charset="0"/>
                  <a:ea typeface="黑体" pitchFamily="2" charset="-122"/>
                </a:rPr>
                <a:t>d</a:t>
              </a:r>
            </a:p>
          </p:txBody>
        </p:sp>
        <p:sp>
          <p:nvSpPr>
            <p:cNvPr id="40" name="Rectangle 65"/>
            <p:cNvSpPr>
              <a:spLocks noChangeArrowheads="1"/>
            </p:cNvSpPr>
            <p:nvPr/>
          </p:nvSpPr>
          <p:spPr bwMode="auto">
            <a:xfrm>
              <a:off x="8121161" y="457200"/>
              <a:ext cx="259375"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c</a:t>
              </a:r>
            </a:p>
          </p:txBody>
        </p:sp>
        <p:sp>
          <p:nvSpPr>
            <p:cNvPr id="41" name="Rectangle 66"/>
            <p:cNvSpPr>
              <a:spLocks noChangeArrowheads="1"/>
            </p:cNvSpPr>
            <p:nvPr/>
          </p:nvSpPr>
          <p:spPr bwMode="auto">
            <a:xfrm>
              <a:off x="8121161" y="2062163"/>
              <a:ext cx="338504" cy="397547"/>
            </a:xfrm>
            <a:prstGeom prst="rect">
              <a:avLst/>
            </a:prstGeom>
            <a:noFill/>
            <a:ln w="12700">
              <a:noFill/>
              <a:miter lim="800000"/>
              <a:headEnd/>
              <a:tailEnd/>
            </a:ln>
          </p:spPr>
          <p:txBody>
            <a:bodyPr lIns="67866" tIns="33338" rIns="67866" bIns="33338">
              <a:spAutoFit/>
            </a:bodyPr>
            <a:lstStyle/>
            <a:p>
              <a:pPr eaLnBrk="0" hangingPunct="0"/>
              <a:r>
                <a:rPr kumimoji="1" lang="en-US" altLang="zh-CN" sz="1500" b="1">
                  <a:solidFill>
                    <a:schemeClr val="tx2"/>
                  </a:solidFill>
                  <a:latin typeface="Times New Roman" pitchFamily="18" charset="0"/>
                  <a:ea typeface="黑体" pitchFamily="2" charset="-122"/>
                </a:rPr>
                <a:t>e</a:t>
              </a:r>
            </a:p>
          </p:txBody>
        </p:sp>
      </p:grpSp>
      <p:grpSp>
        <p:nvGrpSpPr>
          <p:cNvPr id="7" name="组合 6"/>
          <p:cNvGrpSpPr/>
          <p:nvPr/>
        </p:nvGrpSpPr>
        <p:grpSpPr>
          <a:xfrm>
            <a:off x="2521631" y="2516114"/>
            <a:ext cx="3911231" cy="2252924"/>
            <a:chOff x="4001567" y="2884076"/>
            <a:chExt cx="3911231" cy="2252924"/>
          </a:xfrm>
        </p:grpSpPr>
        <p:sp>
          <p:nvSpPr>
            <p:cNvPr id="89092" name="Rectangle 5"/>
            <p:cNvSpPr>
              <a:spLocks noChangeArrowheads="1"/>
            </p:cNvSpPr>
            <p:nvPr/>
          </p:nvSpPr>
          <p:spPr bwMode="auto">
            <a:xfrm>
              <a:off x="4001567" y="2884076"/>
              <a:ext cx="3911231" cy="2252924"/>
            </a:xfrm>
            <a:prstGeom prst="rect">
              <a:avLst/>
            </a:prstGeom>
            <a:noFill/>
            <a:ln w="9525">
              <a:noFill/>
              <a:miter lim="800000"/>
              <a:headEnd/>
              <a:tailEnd/>
            </a:ln>
          </p:spPr>
          <p:txBody>
            <a:bodyPr wrap="square">
              <a:spAutoFit/>
            </a:bodyPr>
            <a:lstStyle/>
            <a:p>
              <a:pPr>
                <a:lnSpc>
                  <a:spcPct val="130000"/>
                </a:lnSpc>
              </a:pPr>
              <a:r>
                <a:rPr kumimoji="1" lang="zh-CN" altLang="en-US" b="1" dirty="0">
                  <a:solidFill>
                    <a:srgbClr val="372000"/>
                  </a:solidFill>
                  <a:latin typeface="+mj-ea"/>
                  <a:ea typeface="+mj-ea"/>
                </a:rPr>
                <a:t>测试用例 通过   满足的          覆盖</a:t>
              </a:r>
            </a:p>
            <a:p>
              <a:pPr>
                <a:lnSpc>
                  <a:spcPct val="130000"/>
                </a:lnSpc>
              </a:pPr>
              <a:r>
                <a:rPr kumimoji="1" lang="en-US" altLang="zh-CN" b="1" dirty="0">
                  <a:solidFill>
                    <a:srgbClr val="372000"/>
                  </a:solidFill>
                  <a:latin typeface="+mj-ea"/>
                  <a:ea typeface="+mj-ea"/>
                </a:rPr>
                <a:t>A  B  X   </a:t>
              </a:r>
              <a:r>
                <a:rPr kumimoji="1" lang="zh-CN" altLang="en-US" b="1" dirty="0">
                  <a:solidFill>
                    <a:srgbClr val="372000"/>
                  </a:solidFill>
                  <a:latin typeface="+mj-ea"/>
                  <a:ea typeface="+mj-ea"/>
                </a:rPr>
                <a:t>路径     条件            分支</a:t>
              </a:r>
              <a:endParaRPr kumimoji="1" lang="zh-CN" altLang="en-US" b="1" dirty="0">
                <a:latin typeface="+mj-ea"/>
                <a:ea typeface="+mj-ea"/>
              </a:endParaRPr>
            </a:p>
            <a:p>
              <a:pPr>
                <a:lnSpc>
                  <a:spcPct val="130000"/>
                </a:lnSpc>
              </a:pPr>
              <a:r>
                <a:rPr kumimoji="1" lang="en-US" altLang="zh-CN" b="1" dirty="0">
                  <a:solidFill>
                    <a:srgbClr val="FF0000"/>
                  </a:solidFill>
                  <a:latin typeface="+mj-ea"/>
                  <a:ea typeface="+mj-ea"/>
                </a:rPr>
                <a:t>2   0  4    ace  T1,T2,T3,T4   </a:t>
              </a:r>
              <a:r>
                <a:rPr kumimoji="1" lang="en-US" altLang="zh-CN" b="1" dirty="0" err="1">
                  <a:solidFill>
                    <a:srgbClr val="FF0000"/>
                  </a:solidFill>
                  <a:latin typeface="+mj-ea"/>
                  <a:ea typeface="+mj-ea"/>
                </a:rPr>
                <a:t>c,e</a:t>
              </a:r>
              <a:endParaRPr kumimoji="1" lang="en-US" altLang="zh-CN" b="1" dirty="0">
                <a:solidFill>
                  <a:srgbClr val="FF0000"/>
                </a:solidFill>
                <a:latin typeface="+mj-ea"/>
                <a:ea typeface="+mj-ea"/>
              </a:endParaRPr>
            </a:p>
            <a:p>
              <a:pPr>
                <a:lnSpc>
                  <a:spcPct val="130000"/>
                </a:lnSpc>
              </a:pPr>
              <a:r>
                <a:rPr kumimoji="1" lang="en-US" altLang="zh-CN" b="1" dirty="0">
                  <a:solidFill>
                    <a:srgbClr val="FF0000"/>
                  </a:solidFill>
                  <a:latin typeface="+mj-ea"/>
                  <a:ea typeface="+mj-ea"/>
                </a:rPr>
                <a:t>2   1  1    </a:t>
              </a:r>
              <a:r>
                <a:rPr kumimoji="1" lang="en-US" altLang="zh-CN" b="1" dirty="0" err="1">
                  <a:solidFill>
                    <a:srgbClr val="FF0000"/>
                  </a:solidFill>
                  <a:latin typeface="+mj-ea"/>
                  <a:ea typeface="+mj-ea"/>
                </a:rPr>
                <a:t>abe</a:t>
              </a:r>
              <a:r>
                <a:rPr kumimoji="1" lang="en-US" altLang="zh-CN" b="1" dirty="0">
                  <a:solidFill>
                    <a:srgbClr val="FF0000"/>
                  </a:solidFill>
                  <a:latin typeface="+mj-ea"/>
                  <a:ea typeface="+mj-ea"/>
                </a:rPr>
                <a:t>  T1,T2,T3,T4   </a:t>
              </a:r>
              <a:r>
                <a:rPr kumimoji="1" lang="en-US" altLang="zh-CN" b="1" dirty="0" err="1">
                  <a:solidFill>
                    <a:srgbClr val="FF0000"/>
                  </a:solidFill>
                  <a:latin typeface="+mj-ea"/>
                  <a:ea typeface="+mj-ea"/>
                </a:rPr>
                <a:t>b,e</a:t>
              </a:r>
              <a:endParaRPr kumimoji="1" lang="en-US" altLang="zh-CN" b="1" dirty="0">
                <a:solidFill>
                  <a:srgbClr val="FF0000"/>
                </a:solidFill>
                <a:latin typeface="+mj-ea"/>
                <a:ea typeface="+mj-ea"/>
              </a:endParaRPr>
            </a:p>
            <a:p>
              <a:pPr>
                <a:lnSpc>
                  <a:spcPct val="130000"/>
                </a:lnSpc>
              </a:pPr>
              <a:r>
                <a:rPr kumimoji="1" lang="en-US" altLang="zh-CN" b="1" dirty="0">
                  <a:solidFill>
                    <a:srgbClr val="FF0000"/>
                  </a:solidFill>
                  <a:latin typeface="+mj-ea"/>
                  <a:ea typeface="+mj-ea"/>
                </a:rPr>
                <a:t>1   0  2    </a:t>
              </a:r>
              <a:r>
                <a:rPr kumimoji="1" lang="en-US" altLang="zh-CN" b="1" dirty="0" err="1">
                  <a:solidFill>
                    <a:srgbClr val="FF0000"/>
                  </a:solidFill>
                  <a:latin typeface="+mj-ea"/>
                  <a:ea typeface="+mj-ea"/>
                </a:rPr>
                <a:t>abd</a:t>
              </a:r>
              <a:r>
                <a:rPr kumimoji="1" lang="en-US" altLang="zh-CN" b="1" dirty="0">
                  <a:solidFill>
                    <a:srgbClr val="FF0000"/>
                  </a:solidFill>
                  <a:latin typeface="+mj-ea"/>
                  <a:ea typeface="+mj-ea"/>
                </a:rPr>
                <a:t>  T1,T2,T3,T4   </a:t>
              </a:r>
              <a:r>
                <a:rPr kumimoji="1" lang="en-US" altLang="zh-CN" b="1" dirty="0" err="1">
                  <a:solidFill>
                    <a:srgbClr val="FF0000"/>
                  </a:solidFill>
                  <a:latin typeface="+mj-ea"/>
                  <a:ea typeface="+mj-ea"/>
                </a:rPr>
                <a:t>b,d</a:t>
              </a:r>
              <a:endParaRPr kumimoji="1" lang="en-US" altLang="zh-CN" b="1" dirty="0">
                <a:solidFill>
                  <a:srgbClr val="FF0000"/>
                </a:solidFill>
                <a:latin typeface="+mj-ea"/>
                <a:ea typeface="+mj-ea"/>
              </a:endParaRPr>
            </a:p>
            <a:p>
              <a:pPr>
                <a:lnSpc>
                  <a:spcPct val="130000"/>
                </a:lnSpc>
              </a:pPr>
              <a:r>
                <a:rPr kumimoji="1" lang="en-US" altLang="zh-CN" b="1" dirty="0">
                  <a:solidFill>
                    <a:srgbClr val="FF0000"/>
                  </a:solidFill>
                  <a:latin typeface="+mj-ea"/>
                  <a:ea typeface="+mj-ea"/>
                </a:rPr>
                <a:t>1   1  1    </a:t>
              </a:r>
              <a:r>
                <a:rPr kumimoji="1" lang="en-US" altLang="zh-CN" b="1" dirty="0" err="1">
                  <a:solidFill>
                    <a:srgbClr val="FF0000"/>
                  </a:solidFill>
                  <a:latin typeface="+mj-ea"/>
                  <a:ea typeface="+mj-ea"/>
                </a:rPr>
                <a:t>abd</a:t>
              </a:r>
              <a:r>
                <a:rPr kumimoji="1" lang="en-US" altLang="zh-CN" b="1" dirty="0">
                  <a:solidFill>
                    <a:srgbClr val="FF0000"/>
                  </a:solidFill>
                  <a:latin typeface="+mj-ea"/>
                  <a:ea typeface="+mj-ea"/>
                </a:rPr>
                <a:t>  T1,T2,T3,T4   </a:t>
              </a:r>
              <a:r>
                <a:rPr kumimoji="1" lang="en-US" altLang="zh-CN" b="1" dirty="0" err="1">
                  <a:solidFill>
                    <a:srgbClr val="FF0000"/>
                  </a:solidFill>
                  <a:latin typeface="+mj-ea"/>
                  <a:ea typeface="+mj-ea"/>
                </a:rPr>
                <a:t>b,d</a:t>
              </a:r>
              <a:endParaRPr kumimoji="1" lang="en-US" altLang="zh-CN" b="1" dirty="0">
                <a:solidFill>
                  <a:srgbClr val="FF0000"/>
                </a:solidFill>
                <a:latin typeface="+mj-ea"/>
                <a:ea typeface="+mj-ea"/>
              </a:endParaRPr>
            </a:p>
          </p:txBody>
        </p:sp>
        <p:cxnSp>
          <p:nvCxnSpPr>
            <p:cNvPr id="43" name="直接连接符 42"/>
            <p:cNvCxnSpPr/>
            <p:nvPr/>
          </p:nvCxnSpPr>
          <p:spPr>
            <a:xfrm>
              <a:off x="5957183" y="3654750"/>
              <a:ext cx="247284" cy="11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661562" y="3654750"/>
              <a:ext cx="247283" cy="11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58572" y="4362701"/>
              <a:ext cx="247284" cy="11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93670" y="4370560"/>
              <a:ext cx="247283" cy="11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606855" y="4714875"/>
              <a:ext cx="247284" cy="11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002509" y="4714875"/>
              <a:ext cx="247284" cy="11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401902" y="4713689"/>
              <a:ext cx="247283" cy="11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97556" y="4713689"/>
              <a:ext cx="247283" cy="11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标题 5"/>
          <p:cNvSpPr>
            <a:spLocks noGrp="1"/>
          </p:cNvSpPr>
          <p:nvPr>
            <p:ph type="title"/>
          </p:nvPr>
        </p:nvSpPr>
        <p:spPr/>
        <p:txBody>
          <a:bodyPr/>
          <a:lstStyle/>
          <a:p>
            <a:r>
              <a:rPr lang="en-US" altLang="zh-CN" dirty="0"/>
              <a:t>5</a:t>
            </a:r>
            <a:r>
              <a:rPr lang="zh-CN" altLang="en-US" dirty="0"/>
              <a:t>、条件组合</a:t>
            </a:r>
            <a:r>
              <a:rPr lang="zh-CN" altLang="en-US" dirty="0" smtClean="0"/>
              <a:t>覆盖</a:t>
            </a:r>
            <a:endParaRPr lang="zh-CN" altLang="en-US" dirty="0"/>
          </a:p>
        </p:txBody>
      </p:sp>
      <p:sp>
        <p:nvSpPr>
          <p:cNvPr id="3" name="日期占位符 2"/>
          <p:cNvSpPr>
            <a:spLocks noGrp="1"/>
          </p:cNvSpPr>
          <p:nvPr>
            <p:ph type="dt" sz="half" idx="10"/>
          </p:nvPr>
        </p:nvSpPr>
        <p:spPr/>
        <p:txBody>
          <a:bodyPr/>
          <a:lstStyle/>
          <a:p>
            <a:fld id="{F3F16ECB-9BF4-4159-8C4C-37CD10613114}"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F528F39D-B5E5-4CA7-906C-979D5A62978D}" type="slidenum">
              <a:rPr lang="zh-CN" altLang="en-US" smtClean="0"/>
              <a:pPr/>
              <a:t>52</a:t>
            </a:fld>
            <a:endParaRPr lang="zh-CN" altLang="en-US"/>
          </a:p>
        </p:txBody>
      </p:sp>
    </p:spTree>
    <p:extLst>
      <p:ext uri="{BB962C8B-B14F-4D97-AF65-F5344CB8AC3E}">
        <p14:creationId xmlns:p14="http://schemas.microsoft.com/office/powerpoint/2010/main" val="16990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a:spLocks noGrp="1"/>
          </p:cNvSpPr>
          <p:nvPr>
            <p:ph type="sldNum" sz="quarter" idx="12"/>
          </p:nvPr>
        </p:nvSpPr>
        <p:spPr/>
        <p:txBody>
          <a:bodyPr/>
          <a:lstStyle/>
          <a:p>
            <a:pPr>
              <a:defRPr/>
            </a:pPr>
            <a:fld id="{36E55241-1648-4322-99E1-A488170F942B}" type="slidenum">
              <a:rPr lang="zh-CN" altLang="en-US"/>
              <a:pPr>
                <a:defRPr/>
              </a:pPr>
              <a:t>53</a:t>
            </a:fld>
            <a:endParaRPr lang="en-US" altLang="zh-CN"/>
          </a:p>
        </p:txBody>
      </p:sp>
      <p:sp>
        <p:nvSpPr>
          <p:cNvPr id="88067" name="Rectangle 4"/>
          <p:cNvSpPr>
            <a:spLocks noChangeArrowheads="1"/>
          </p:cNvSpPr>
          <p:nvPr/>
        </p:nvSpPr>
        <p:spPr bwMode="auto">
          <a:xfrm>
            <a:off x="768096" y="808637"/>
            <a:ext cx="7814044" cy="3877985"/>
          </a:xfrm>
          <a:prstGeom prst="rect">
            <a:avLst/>
          </a:prstGeom>
          <a:noFill/>
          <a:ln w="9525">
            <a:noFill/>
            <a:miter lim="800000"/>
            <a:headEnd/>
            <a:tailEnd/>
          </a:ln>
        </p:spPr>
        <p:txBody>
          <a:bodyPr wrap="square">
            <a:spAutoFit/>
          </a:bodyPr>
          <a:lstStyle/>
          <a:p>
            <a:pPr marL="257175" lvl="1" indent="-257175" algn="just">
              <a:spcBef>
                <a:spcPts val="1200"/>
              </a:spcBef>
              <a:buFont typeface="Arial" panose="020B0604020202020204" pitchFamily="34" charset="0"/>
              <a:buChar char="•"/>
            </a:pPr>
            <a:r>
              <a:rPr lang="zh-CN" altLang="en-US" sz="2000" b="1" dirty="0">
                <a:latin typeface="+mj-ea"/>
                <a:ea typeface="+mj-ea"/>
              </a:rPr>
              <a:t>逻辑覆盖法指出了白盒测试都应测试什么。使用中有如下问题：</a:t>
            </a:r>
            <a:endParaRPr lang="en-US" altLang="zh-CN" sz="2000" b="1" dirty="0">
              <a:latin typeface="+mj-ea"/>
              <a:ea typeface="+mj-ea"/>
            </a:endParaRPr>
          </a:p>
          <a:p>
            <a:pPr marL="0" lvl="1" algn="just">
              <a:spcBef>
                <a:spcPts val="1200"/>
              </a:spcBef>
            </a:pPr>
            <a:r>
              <a:rPr lang="zh-CN" altLang="en-US" sz="2000" dirty="0">
                <a:latin typeface="+mj-ea"/>
                <a:ea typeface="+mj-ea"/>
              </a:rPr>
              <a:t>①多少个测试用例才能满足最基本测试。</a:t>
            </a:r>
            <a:endParaRPr lang="en-US" altLang="zh-CN" sz="2000" dirty="0">
              <a:latin typeface="+mj-ea"/>
              <a:ea typeface="+mj-ea"/>
            </a:endParaRPr>
          </a:p>
          <a:p>
            <a:pPr marL="0" lvl="1" algn="just">
              <a:spcBef>
                <a:spcPts val="1200"/>
              </a:spcBef>
            </a:pPr>
            <a:r>
              <a:rPr lang="zh-CN" altLang="en-US" sz="2000" dirty="0">
                <a:latin typeface="+mj-ea"/>
                <a:ea typeface="+mj-ea"/>
              </a:rPr>
              <a:t>②没有路径方向的引导，用例设计全凭试与猜。</a:t>
            </a:r>
            <a:endParaRPr lang="en-US" altLang="zh-CN" sz="2000" b="1" dirty="0">
              <a:latin typeface="+mj-ea"/>
              <a:ea typeface="+mj-ea"/>
            </a:endParaRPr>
          </a:p>
          <a:p>
            <a:pPr marL="257175" lvl="1" indent="-257175" algn="just">
              <a:spcBef>
                <a:spcPts val="1200"/>
              </a:spcBef>
              <a:buFont typeface="Arial" panose="020B0604020202020204" pitchFamily="34" charset="0"/>
              <a:buChar char="•"/>
            </a:pPr>
            <a:r>
              <a:rPr lang="zh-CN" altLang="en-US" sz="2000" b="1" dirty="0">
                <a:solidFill>
                  <a:srgbClr val="FF0000"/>
                </a:solidFill>
                <a:latin typeface="+mj-ea"/>
                <a:ea typeface="+mj-ea"/>
              </a:rPr>
              <a:t>基本路径覆盖法：</a:t>
            </a:r>
            <a:endParaRPr lang="en-US" altLang="zh-CN" sz="2000" b="1" dirty="0">
              <a:solidFill>
                <a:srgbClr val="FF0000"/>
              </a:solidFill>
              <a:latin typeface="+mj-ea"/>
              <a:ea typeface="+mj-ea"/>
            </a:endParaRPr>
          </a:p>
          <a:p>
            <a:pPr marL="0" lvl="1" algn="just">
              <a:spcBef>
                <a:spcPts val="1200"/>
              </a:spcBef>
            </a:pPr>
            <a:r>
              <a:rPr lang="zh-CN" altLang="en-US" sz="2000" dirty="0">
                <a:latin typeface="+mj-ea"/>
                <a:ea typeface="+mj-ea"/>
              </a:rPr>
              <a:t>       基本路径测试法基于有向图理论，通过分析控制结构的环路复杂性，导出基本可执行路径集合，从而设计测试用例的方法。解决逻辑覆盖法设计用例存在的问题。</a:t>
            </a:r>
            <a:endParaRPr lang="en-US" altLang="zh-CN" sz="2000" b="1" dirty="0">
              <a:latin typeface="+mj-ea"/>
              <a:ea typeface="+mj-ea"/>
            </a:endParaRPr>
          </a:p>
          <a:p>
            <a:pPr marL="0" lvl="1" algn="just">
              <a:spcBef>
                <a:spcPts val="1200"/>
              </a:spcBef>
            </a:pPr>
            <a:r>
              <a:rPr lang="zh-CN" altLang="en-US" sz="2000" dirty="0">
                <a:latin typeface="+mj-ea"/>
                <a:ea typeface="+mj-ea"/>
              </a:rPr>
              <a:t>①能给出满足基本测试用例的上限数；</a:t>
            </a:r>
            <a:endParaRPr lang="en-US" altLang="zh-CN" sz="2000" dirty="0">
              <a:latin typeface="+mj-ea"/>
              <a:ea typeface="+mj-ea"/>
            </a:endParaRPr>
          </a:p>
          <a:p>
            <a:pPr marL="0" lvl="1" algn="just">
              <a:spcBef>
                <a:spcPts val="1200"/>
              </a:spcBef>
            </a:pPr>
            <a:r>
              <a:rPr lang="zh-CN" altLang="en-US" sz="2000" dirty="0">
                <a:latin typeface="+mj-ea"/>
                <a:ea typeface="+mj-ea"/>
              </a:rPr>
              <a:t>②按基本路径的走向设计测试用例（对测试数据不是反复的试或猜）</a:t>
            </a:r>
          </a:p>
        </p:txBody>
      </p:sp>
      <p:sp>
        <p:nvSpPr>
          <p:cNvPr id="2" name="日期占位符 1"/>
          <p:cNvSpPr>
            <a:spLocks noGrp="1"/>
          </p:cNvSpPr>
          <p:nvPr>
            <p:ph type="dt" sz="half" idx="10"/>
          </p:nvPr>
        </p:nvSpPr>
        <p:spPr/>
        <p:txBody>
          <a:bodyPr/>
          <a:lstStyle/>
          <a:p>
            <a:fld id="{56C4E001-278D-48F2-9932-B1FEC81A8572}"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61459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8097" y="1112703"/>
            <a:ext cx="7832833" cy="3619317"/>
          </a:xfrm>
        </p:spPr>
        <p:txBody>
          <a:bodyPr/>
          <a:lstStyle/>
          <a:p>
            <a:pPr marL="0" indent="-651420">
              <a:spcBef>
                <a:spcPct val="55000"/>
              </a:spcBef>
            </a:pPr>
            <a:r>
              <a:rPr lang="zh-CN" altLang="en-US" sz="2500" dirty="0"/>
              <a:t>运用基本路径法的基本步骤：</a:t>
            </a:r>
          </a:p>
          <a:p>
            <a:pPr marL="0" lvl="1">
              <a:spcBef>
                <a:spcPct val="55000"/>
              </a:spcBef>
              <a:buNone/>
            </a:pPr>
            <a:r>
              <a:rPr lang="zh-CN" altLang="en-US" sz="2100" dirty="0"/>
              <a:t>（</a:t>
            </a:r>
            <a:r>
              <a:rPr lang="en-US" altLang="zh-CN" sz="2100" dirty="0"/>
              <a:t>1</a:t>
            </a:r>
            <a:r>
              <a:rPr lang="zh-CN" altLang="en-US" sz="2100" dirty="0"/>
              <a:t>）导出程序流程图的拓扑结构</a:t>
            </a:r>
            <a:r>
              <a:rPr lang="en-US" altLang="zh-CN" sz="2100" dirty="0"/>
              <a:t>-</a:t>
            </a:r>
            <a:r>
              <a:rPr lang="zh-CN" altLang="en-US" sz="2100" dirty="0"/>
              <a:t>流图</a:t>
            </a:r>
          </a:p>
          <a:p>
            <a:pPr marL="0" lvl="1">
              <a:spcBef>
                <a:spcPct val="55000"/>
              </a:spcBef>
              <a:buNone/>
            </a:pPr>
            <a:r>
              <a:rPr lang="zh-CN" altLang="en-US" sz="2100" dirty="0"/>
              <a:t>（</a:t>
            </a:r>
            <a:r>
              <a:rPr lang="en-US" altLang="zh-CN" sz="2100" dirty="0"/>
              <a:t>2</a:t>
            </a:r>
            <a:r>
              <a:rPr lang="zh-CN" altLang="en-US" sz="2100" dirty="0"/>
              <a:t>）计算流图</a:t>
            </a:r>
            <a:r>
              <a:rPr lang="en-US" altLang="zh-CN" sz="2100" dirty="0"/>
              <a:t>G</a:t>
            </a:r>
            <a:r>
              <a:rPr lang="zh-CN" altLang="en-US" sz="2100" dirty="0"/>
              <a:t>的环路复杂性</a:t>
            </a:r>
            <a:r>
              <a:rPr lang="en-US" altLang="zh-CN" sz="2100" dirty="0"/>
              <a:t>V(G)</a:t>
            </a:r>
          </a:p>
          <a:p>
            <a:pPr marL="0" lvl="1">
              <a:spcBef>
                <a:spcPct val="55000"/>
              </a:spcBef>
              <a:buNone/>
            </a:pPr>
            <a:r>
              <a:rPr lang="zh-CN" altLang="en-US" sz="2100" dirty="0"/>
              <a:t>（</a:t>
            </a:r>
            <a:r>
              <a:rPr lang="en-US" altLang="zh-CN" sz="2100" dirty="0"/>
              <a:t>3</a:t>
            </a:r>
            <a:r>
              <a:rPr lang="zh-CN" altLang="en-US" sz="2100" dirty="0"/>
              <a:t>）确定只包含独立路径的基本路径集</a:t>
            </a:r>
          </a:p>
          <a:p>
            <a:pPr marL="0" lvl="1">
              <a:spcBef>
                <a:spcPct val="55000"/>
              </a:spcBef>
              <a:buNone/>
            </a:pPr>
            <a:r>
              <a:rPr lang="zh-CN" altLang="en-US" sz="2100" dirty="0"/>
              <a:t>（</a:t>
            </a:r>
            <a:r>
              <a:rPr lang="en-US" altLang="zh-CN" sz="2100" dirty="0"/>
              <a:t>4</a:t>
            </a:r>
            <a:r>
              <a:rPr lang="zh-CN" altLang="en-US" sz="2100" dirty="0"/>
              <a:t>）设计</a:t>
            </a:r>
            <a:r>
              <a:rPr lang="zh-CN" altLang="en-US" sz="2100" dirty="0" smtClean="0"/>
              <a:t>测试用例</a:t>
            </a:r>
            <a:endParaRPr lang="zh-CN" altLang="en-US" sz="21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54</a:t>
            </a:fld>
            <a:endParaRPr lang="zh-CN" altLang="en-US" dirty="0"/>
          </a:p>
        </p:txBody>
      </p:sp>
      <p:sp>
        <p:nvSpPr>
          <p:cNvPr id="4" name="标题 3"/>
          <p:cNvSpPr>
            <a:spLocks noGrp="1"/>
          </p:cNvSpPr>
          <p:nvPr>
            <p:ph type="title"/>
          </p:nvPr>
        </p:nvSpPr>
        <p:spPr/>
        <p:txBody>
          <a:bodyPr/>
          <a:lstStyle/>
          <a:p>
            <a:r>
              <a:rPr lang="zh-CN" altLang="en-US" dirty="0"/>
              <a:t>基本路径覆盖法</a:t>
            </a:r>
          </a:p>
        </p:txBody>
      </p:sp>
      <p:sp>
        <p:nvSpPr>
          <p:cNvPr id="5" name="日期占位符 4"/>
          <p:cNvSpPr>
            <a:spLocks noGrp="1"/>
          </p:cNvSpPr>
          <p:nvPr>
            <p:ph type="dt" sz="half" idx="10"/>
          </p:nvPr>
        </p:nvSpPr>
        <p:spPr/>
        <p:txBody>
          <a:bodyPr/>
          <a:lstStyle/>
          <a:p>
            <a:fld id="{60C01097-6CB7-4480-AAFF-9234FC05D23D}"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681" y="991695"/>
            <a:ext cx="1778059" cy="3328921"/>
          </a:xfrm>
          <a:prstGeom prst="rect">
            <a:avLst/>
          </a:prstGeom>
        </p:spPr>
      </p:pic>
    </p:spTree>
    <p:extLst>
      <p:ext uri="{BB962C8B-B14F-4D97-AF65-F5344CB8AC3E}">
        <p14:creationId xmlns:p14="http://schemas.microsoft.com/office/powerpoint/2010/main" val="50678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基本路径覆盖法</a:t>
            </a:r>
            <a:r>
              <a:rPr lang="zh-CN" altLang="en-US" dirty="0" smtClean="0"/>
              <a:t>举例</a:t>
            </a:r>
            <a:endParaRPr lang="zh-CN" altLang="en-US" dirty="0"/>
          </a:p>
        </p:txBody>
      </p:sp>
      <p:sp>
        <p:nvSpPr>
          <p:cNvPr id="2" name="日期占位符 1"/>
          <p:cNvSpPr>
            <a:spLocks noGrp="1"/>
          </p:cNvSpPr>
          <p:nvPr>
            <p:ph type="dt" sz="half" idx="10"/>
          </p:nvPr>
        </p:nvSpPr>
        <p:spPr/>
        <p:txBody>
          <a:bodyPr/>
          <a:lstStyle/>
          <a:p>
            <a:fld id="{1CF2FB1F-9779-4C2E-9F1A-51E0E0BC3130}"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55</a:t>
            </a:fld>
            <a:endParaRPr lang="zh-CN" altLang="en-US" dirty="0"/>
          </a:p>
        </p:txBody>
      </p:sp>
      <p:graphicFrame>
        <p:nvGraphicFramePr>
          <p:cNvPr id="5" name="Object 21"/>
          <p:cNvGraphicFramePr>
            <a:graphicFrameLocks noChangeAspect="1"/>
          </p:cNvGraphicFramePr>
          <p:nvPr>
            <p:extLst>
              <p:ext uri="{D42A27DB-BD31-4B8C-83A1-F6EECF244321}">
                <p14:modId xmlns:p14="http://schemas.microsoft.com/office/powerpoint/2010/main" val="2372670288"/>
              </p:ext>
            </p:extLst>
          </p:nvPr>
        </p:nvGraphicFramePr>
        <p:xfrm>
          <a:off x="1284468" y="1449638"/>
          <a:ext cx="3088743" cy="3299339"/>
        </p:xfrm>
        <a:graphic>
          <a:graphicData uri="http://schemas.openxmlformats.org/presentationml/2006/ole">
            <mc:AlternateContent xmlns:mc="http://schemas.openxmlformats.org/markup-compatibility/2006">
              <mc:Choice xmlns:v="urn:schemas-microsoft-com:vml" Requires="v">
                <p:oleObj spid="_x0000_s7291" r:id="rId4" imgW="3028680" imgH="2698560" progId="">
                  <p:embed/>
                </p:oleObj>
              </mc:Choice>
              <mc:Fallback>
                <p:oleObj r:id="rId4" imgW="3028680" imgH="2698560" progId="">
                  <p:embed/>
                  <p:pic>
                    <p:nvPicPr>
                      <p:cNvPr id="5"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4468" y="1449638"/>
                        <a:ext cx="3088743" cy="3299339"/>
                      </a:xfrm>
                      <a:prstGeom prst="rect">
                        <a:avLst/>
                      </a:prstGeom>
                      <a:noFill/>
                      <a:ln>
                        <a:noFill/>
                      </a:ln>
                    </p:spPr>
                  </p:pic>
                </p:oleObj>
              </mc:Fallback>
            </mc:AlternateContent>
          </a:graphicData>
        </a:graphic>
      </p:graphicFrame>
      <p:pic>
        <p:nvPicPr>
          <p:cNvPr id="6" name="Picture 2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7247" y="157355"/>
            <a:ext cx="3392737" cy="4446004"/>
          </a:xfrm>
          <a:prstGeom prst="rect">
            <a:avLst/>
          </a:prstGeom>
          <a:extLst/>
        </p:spPr>
        <p:style>
          <a:lnRef idx="2">
            <a:schemeClr val="accent1"/>
          </a:lnRef>
          <a:fillRef idx="1">
            <a:schemeClr val="lt1"/>
          </a:fillRef>
          <a:effectRef idx="0">
            <a:schemeClr val="accent1"/>
          </a:effectRef>
          <a:fontRef idx="minor">
            <a:schemeClr val="dk1"/>
          </a:fontRef>
        </p:style>
      </p:pic>
      <p:sp>
        <p:nvSpPr>
          <p:cNvPr id="9" name="文本框 8"/>
          <p:cNvSpPr txBox="1"/>
          <p:nvPr/>
        </p:nvSpPr>
        <p:spPr>
          <a:xfrm>
            <a:off x="419206" y="945477"/>
            <a:ext cx="4968041" cy="400110"/>
          </a:xfrm>
          <a:prstGeom prst="rect">
            <a:avLst/>
          </a:prstGeom>
          <a:noFill/>
        </p:spPr>
        <p:txBody>
          <a:bodyPr wrap="square" rtlCol="0">
            <a:spAutoFit/>
          </a:bodyPr>
          <a:lstStyle/>
          <a:p>
            <a:pPr marL="0" lvl="1"/>
            <a:r>
              <a:rPr lang="zh-CN" altLang="en-US" sz="2000" b="1" dirty="0">
                <a:latin typeface="+mj-ea"/>
                <a:ea typeface="+mj-ea"/>
              </a:rPr>
              <a:t>（</a:t>
            </a:r>
            <a:r>
              <a:rPr lang="en-US" altLang="zh-CN" sz="2000" b="1" dirty="0">
                <a:latin typeface="+mj-ea"/>
                <a:ea typeface="+mj-ea"/>
              </a:rPr>
              <a:t>1</a:t>
            </a:r>
            <a:r>
              <a:rPr lang="zh-CN" altLang="en-US" sz="2000" b="1" dirty="0">
                <a:latin typeface="+mj-ea"/>
                <a:ea typeface="+mj-ea"/>
              </a:rPr>
              <a:t>）导出程序流程图的拓扑结构</a:t>
            </a:r>
            <a:r>
              <a:rPr lang="en-US" altLang="zh-CN" sz="2000" b="1" dirty="0">
                <a:latin typeface="+mj-ea"/>
                <a:ea typeface="+mj-ea"/>
              </a:rPr>
              <a:t>-</a:t>
            </a:r>
            <a:r>
              <a:rPr lang="zh-CN" altLang="en-US" sz="2000" b="1" dirty="0">
                <a:latin typeface="+mj-ea"/>
                <a:ea typeface="+mj-ea"/>
              </a:rPr>
              <a:t>流图</a:t>
            </a:r>
          </a:p>
        </p:txBody>
      </p:sp>
    </p:spTree>
    <p:extLst>
      <p:ext uri="{BB962C8B-B14F-4D97-AF65-F5344CB8AC3E}">
        <p14:creationId xmlns:p14="http://schemas.microsoft.com/office/powerpoint/2010/main" val="24226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基本路径覆盖法</a:t>
            </a:r>
            <a:r>
              <a:rPr lang="zh-CN" altLang="en-US" dirty="0" smtClean="0"/>
              <a:t>举例</a:t>
            </a:r>
            <a:endParaRPr lang="zh-CN" altLang="en-US" dirty="0"/>
          </a:p>
        </p:txBody>
      </p:sp>
      <p:sp>
        <p:nvSpPr>
          <p:cNvPr id="3" name="文本占位符 2"/>
          <p:cNvSpPr>
            <a:spLocks noGrp="1"/>
          </p:cNvSpPr>
          <p:nvPr>
            <p:ph idx="1"/>
          </p:nvPr>
        </p:nvSpPr>
        <p:spPr/>
        <p:txBody>
          <a:bodyPr>
            <a:normAutofit fontScale="92500" lnSpcReduction="20000"/>
          </a:bodyPr>
          <a:lstStyle/>
          <a:p>
            <a:pPr marL="0" indent="0">
              <a:lnSpc>
                <a:spcPct val="100000"/>
              </a:lnSpc>
              <a:buNone/>
            </a:pPr>
            <a:r>
              <a:rPr lang="en-US" altLang="zh-CN" sz="2200" b="1" dirty="0"/>
              <a:t>(2) </a:t>
            </a:r>
            <a:r>
              <a:rPr lang="zh-CN" altLang="en-US" sz="2200" b="1" dirty="0"/>
              <a:t>计算环路复杂度 </a:t>
            </a:r>
          </a:p>
          <a:p>
            <a:pPr marL="0" lvl="1" indent="0">
              <a:lnSpc>
                <a:spcPct val="100000"/>
              </a:lnSpc>
              <a:buNone/>
            </a:pPr>
            <a:r>
              <a:rPr lang="en-US" altLang="zh-CN" sz="1800" dirty="0"/>
              <a:t>      </a:t>
            </a:r>
            <a:r>
              <a:rPr lang="en-US" altLang="zh-CN" sz="1900" dirty="0"/>
              <a:t>V(G)</a:t>
            </a:r>
            <a:r>
              <a:rPr lang="zh-CN" altLang="en-US" sz="1900" dirty="0"/>
              <a:t>＝</a:t>
            </a:r>
            <a:r>
              <a:rPr lang="en-US" altLang="zh-CN" sz="1900" dirty="0"/>
              <a:t>m</a:t>
            </a:r>
            <a:r>
              <a:rPr lang="zh-CN" altLang="en-US" sz="1900" dirty="0"/>
              <a:t>－</a:t>
            </a:r>
            <a:r>
              <a:rPr lang="en-US" altLang="zh-CN" sz="1900" dirty="0"/>
              <a:t>n</a:t>
            </a:r>
            <a:r>
              <a:rPr lang="zh-CN" altLang="en-US" sz="1900" dirty="0"/>
              <a:t>＋</a:t>
            </a:r>
            <a:r>
              <a:rPr lang="en-US" altLang="zh-CN" sz="1900" dirty="0"/>
              <a:t>p</a:t>
            </a:r>
          </a:p>
          <a:p>
            <a:pPr marL="0" lvl="1" indent="0">
              <a:lnSpc>
                <a:spcPct val="100000"/>
              </a:lnSpc>
              <a:buNone/>
            </a:pPr>
            <a:r>
              <a:rPr lang="zh-CN" altLang="en-US" sz="1900" dirty="0"/>
              <a:t>　   其中：</a:t>
            </a:r>
            <a:r>
              <a:rPr lang="en-US" altLang="zh-CN" sz="1900" dirty="0"/>
              <a:t>V</a:t>
            </a:r>
            <a:r>
              <a:rPr lang="zh-CN" altLang="en-US" sz="1900" dirty="0"/>
              <a:t>（</a:t>
            </a:r>
            <a:r>
              <a:rPr lang="en-US" altLang="zh-CN" sz="1900" dirty="0"/>
              <a:t>G</a:t>
            </a:r>
            <a:r>
              <a:rPr lang="zh-CN" altLang="en-US" sz="1900" dirty="0"/>
              <a:t>）：是有向图</a:t>
            </a:r>
            <a:r>
              <a:rPr lang="en-US" altLang="zh-CN" sz="1900" dirty="0"/>
              <a:t>G</a:t>
            </a:r>
            <a:r>
              <a:rPr lang="zh-CN" altLang="en-US" sz="1900" dirty="0"/>
              <a:t>中环路的个数；</a:t>
            </a:r>
          </a:p>
          <a:p>
            <a:pPr marL="0" lvl="1" indent="0">
              <a:lnSpc>
                <a:spcPct val="100000"/>
              </a:lnSpc>
              <a:buNone/>
            </a:pPr>
            <a:r>
              <a:rPr lang="zh-CN" altLang="en-US" sz="1900" dirty="0"/>
              <a:t>        </a:t>
            </a:r>
            <a:r>
              <a:rPr lang="en-US" altLang="zh-CN" sz="1900" dirty="0"/>
              <a:t>m </a:t>
            </a:r>
            <a:r>
              <a:rPr lang="zh-CN" altLang="en-US" sz="1900" dirty="0"/>
              <a:t>：是图</a:t>
            </a:r>
            <a:r>
              <a:rPr lang="en-US" altLang="zh-CN" sz="1900" dirty="0"/>
              <a:t>G</a:t>
            </a:r>
            <a:r>
              <a:rPr lang="zh-CN" altLang="en-US" sz="1900" dirty="0"/>
              <a:t>中的有向边数；</a:t>
            </a:r>
          </a:p>
          <a:p>
            <a:pPr marL="0" lvl="1" indent="0">
              <a:lnSpc>
                <a:spcPct val="100000"/>
              </a:lnSpc>
              <a:buNone/>
            </a:pPr>
            <a:r>
              <a:rPr lang="zh-CN" altLang="en-US" sz="1900" dirty="0"/>
              <a:t>        </a:t>
            </a:r>
            <a:r>
              <a:rPr lang="en-US" altLang="zh-CN" sz="1900" dirty="0"/>
              <a:t>n </a:t>
            </a:r>
            <a:r>
              <a:rPr lang="zh-CN" altLang="en-US" sz="1900" dirty="0"/>
              <a:t>：是图</a:t>
            </a:r>
            <a:r>
              <a:rPr lang="en-US" altLang="zh-CN" sz="1900" dirty="0"/>
              <a:t>G</a:t>
            </a:r>
            <a:r>
              <a:rPr lang="zh-CN" altLang="en-US" sz="1900" dirty="0"/>
              <a:t>中结点数；</a:t>
            </a:r>
          </a:p>
          <a:p>
            <a:pPr marL="0" lvl="1" indent="0">
              <a:lnSpc>
                <a:spcPct val="100000"/>
              </a:lnSpc>
              <a:buNone/>
            </a:pPr>
            <a:r>
              <a:rPr lang="zh-CN" altLang="en-US" sz="1900" dirty="0"/>
              <a:t>        </a:t>
            </a:r>
            <a:r>
              <a:rPr lang="en-US" altLang="zh-CN" sz="1900" dirty="0"/>
              <a:t>P </a:t>
            </a:r>
            <a:r>
              <a:rPr lang="zh-CN" altLang="en-US" sz="1900" dirty="0"/>
              <a:t>：对于只有一个入口和一 个出口的结构化程序</a:t>
            </a:r>
            <a:r>
              <a:rPr lang="en-US" altLang="zh-CN" sz="1900" dirty="0"/>
              <a:t>P=1</a:t>
            </a:r>
            <a:r>
              <a:rPr lang="zh-CN" altLang="en-US" sz="1900" dirty="0"/>
              <a:t>。</a:t>
            </a:r>
            <a:endParaRPr lang="en-US" altLang="zh-CN" sz="1900" dirty="0"/>
          </a:p>
          <a:p>
            <a:pPr marL="0" lvl="1" indent="0">
              <a:lnSpc>
                <a:spcPct val="100000"/>
              </a:lnSpc>
              <a:buNone/>
            </a:pPr>
            <a:r>
              <a:rPr lang="zh-CN" altLang="en-US" sz="1900" dirty="0"/>
              <a:t>  本例：</a:t>
            </a:r>
            <a:r>
              <a:rPr lang="en-US" altLang="zh-CN" sz="1900" dirty="0"/>
              <a:t> V(G)</a:t>
            </a:r>
            <a:r>
              <a:rPr lang="zh-CN" altLang="en-US" sz="1900" dirty="0"/>
              <a:t> ＝</a:t>
            </a:r>
            <a:r>
              <a:rPr lang="en-US" altLang="zh-CN" sz="1900" dirty="0"/>
              <a:t>m</a:t>
            </a:r>
            <a:r>
              <a:rPr lang="zh-CN" altLang="en-US" sz="1900" dirty="0"/>
              <a:t>－</a:t>
            </a:r>
            <a:r>
              <a:rPr lang="en-US" altLang="zh-CN" sz="1900" dirty="0"/>
              <a:t>n</a:t>
            </a:r>
            <a:r>
              <a:rPr lang="zh-CN" altLang="en-US" sz="1900" dirty="0"/>
              <a:t>＋</a:t>
            </a:r>
            <a:r>
              <a:rPr lang="en-US" altLang="zh-CN" sz="1900" dirty="0"/>
              <a:t>p</a:t>
            </a:r>
          </a:p>
          <a:p>
            <a:pPr marL="0" lvl="1" indent="0">
              <a:lnSpc>
                <a:spcPct val="100000"/>
              </a:lnSpc>
              <a:buNone/>
            </a:pPr>
            <a:r>
              <a:rPr lang="zh-CN" altLang="en-US" sz="1900" dirty="0"/>
              <a:t>                     ＝</a:t>
            </a:r>
            <a:r>
              <a:rPr lang="en-US" altLang="zh-CN" sz="1900" dirty="0"/>
              <a:t>12-8+1</a:t>
            </a:r>
          </a:p>
          <a:p>
            <a:pPr marL="0" lvl="1" indent="0">
              <a:lnSpc>
                <a:spcPct val="100000"/>
              </a:lnSpc>
              <a:buNone/>
            </a:pPr>
            <a:r>
              <a:rPr lang="zh-CN" altLang="en-US" sz="1900" dirty="0"/>
              <a:t>                     ＝</a:t>
            </a:r>
            <a:r>
              <a:rPr lang="en-US" altLang="zh-CN" sz="1900" dirty="0"/>
              <a:t>5</a:t>
            </a:r>
          </a:p>
          <a:p>
            <a:pPr marL="0" lvl="1" indent="0">
              <a:lnSpc>
                <a:spcPct val="100000"/>
              </a:lnSpc>
              <a:buNone/>
            </a:pPr>
            <a:r>
              <a:rPr lang="en-US" altLang="zh-CN" sz="1900" dirty="0"/>
              <a:t>       </a:t>
            </a:r>
            <a:r>
              <a:rPr lang="en-US" altLang="zh-CN" sz="1900" dirty="0">
                <a:solidFill>
                  <a:srgbClr val="CC3399"/>
                </a:solidFill>
                <a:latin typeface="黑体" panose="02010609060101010101" pitchFamily="49" charset="-122"/>
              </a:rPr>
              <a:t>V(G)</a:t>
            </a:r>
            <a:r>
              <a:rPr lang="zh-CN" altLang="en-US" sz="1900" dirty="0">
                <a:solidFill>
                  <a:srgbClr val="CC3399"/>
                </a:solidFill>
                <a:latin typeface="黑体" panose="02010609060101010101" pitchFamily="49" charset="-122"/>
              </a:rPr>
              <a:t>是选取基本路径集的上限数，也是设计测试用例的上限数。</a:t>
            </a:r>
            <a:endParaRPr lang="en-US" altLang="zh-CN" sz="1900" dirty="0">
              <a:solidFill>
                <a:srgbClr val="CC3399"/>
              </a:solidFill>
              <a:latin typeface="黑体" panose="02010609060101010101" pitchFamily="49" charset="-122"/>
            </a:endParaRPr>
          </a:p>
        </p:txBody>
      </p:sp>
      <p:sp>
        <p:nvSpPr>
          <p:cNvPr id="5" name="日期占位符 4"/>
          <p:cNvSpPr>
            <a:spLocks noGrp="1"/>
          </p:cNvSpPr>
          <p:nvPr>
            <p:ph type="dt" sz="half" idx="10"/>
          </p:nvPr>
        </p:nvSpPr>
        <p:spPr/>
        <p:txBody>
          <a:bodyPr/>
          <a:lstStyle/>
          <a:p>
            <a:fld id="{561578EF-A429-48D3-8B93-826D26E4FDE8}"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56</a:t>
            </a:fld>
            <a:endParaRPr lang="zh-CN" altLang="en-US" dirty="0"/>
          </a:p>
        </p:txBody>
      </p:sp>
    </p:spTree>
    <p:extLst>
      <p:ext uri="{BB962C8B-B14F-4D97-AF65-F5344CB8AC3E}">
        <p14:creationId xmlns:p14="http://schemas.microsoft.com/office/powerpoint/2010/main" val="415615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基本路径覆盖法</a:t>
            </a:r>
            <a:r>
              <a:rPr lang="zh-CN" altLang="en-US" dirty="0" smtClean="0"/>
              <a:t>举例</a:t>
            </a:r>
            <a:endParaRPr lang="zh-CN" altLang="en-US" dirty="0"/>
          </a:p>
        </p:txBody>
      </p:sp>
      <p:sp>
        <p:nvSpPr>
          <p:cNvPr id="3" name="文本占位符 2"/>
          <p:cNvSpPr>
            <a:spLocks noGrp="1"/>
          </p:cNvSpPr>
          <p:nvPr>
            <p:ph idx="1"/>
          </p:nvPr>
        </p:nvSpPr>
        <p:spPr>
          <a:xfrm>
            <a:off x="635894" y="914973"/>
            <a:ext cx="5018146" cy="3938055"/>
          </a:xfrm>
        </p:spPr>
        <p:txBody>
          <a:bodyPr>
            <a:noAutofit/>
          </a:bodyPr>
          <a:lstStyle/>
          <a:p>
            <a:pPr marL="0" indent="0">
              <a:lnSpc>
                <a:spcPct val="120000"/>
              </a:lnSpc>
              <a:spcBef>
                <a:spcPts val="600"/>
              </a:spcBef>
              <a:buNone/>
            </a:pPr>
            <a:r>
              <a:rPr lang="en-US" altLang="zh-CN" sz="2000" b="1" dirty="0"/>
              <a:t>(3) </a:t>
            </a:r>
            <a:r>
              <a:rPr lang="zh-CN" altLang="en-US" sz="2000" b="1" dirty="0"/>
              <a:t>确定基本路径集</a:t>
            </a:r>
          </a:p>
          <a:p>
            <a:pPr marL="0" lvl="1" indent="0">
              <a:lnSpc>
                <a:spcPct val="120000"/>
              </a:lnSpc>
              <a:spcBef>
                <a:spcPts val="600"/>
              </a:spcBef>
              <a:buNone/>
            </a:pPr>
            <a:r>
              <a:rPr lang="zh-CN" altLang="en-US" sz="1800" dirty="0"/>
              <a:t>基本路径是指选定的测试路线，每条基本路径可包含若干重复使用过的路段，</a:t>
            </a:r>
            <a:r>
              <a:rPr lang="zh-CN" altLang="en-US" sz="1800" b="1" dirty="0">
                <a:solidFill>
                  <a:srgbClr val="CC3399"/>
                </a:solidFill>
              </a:rPr>
              <a:t>但必须包含一条新的路段。</a:t>
            </a:r>
          </a:p>
          <a:p>
            <a:pPr marL="0" lvl="1" indent="0">
              <a:lnSpc>
                <a:spcPct val="120000"/>
              </a:lnSpc>
              <a:spcBef>
                <a:spcPts val="600"/>
              </a:spcBef>
              <a:buNone/>
            </a:pPr>
            <a:r>
              <a:rPr lang="zh-CN" altLang="en-US" sz="1800" dirty="0"/>
              <a:t>本例可找出的</a:t>
            </a:r>
            <a:r>
              <a:rPr lang="en-US" altLang="zh-CN" sz="1800" dirty="0"/>
              <a:t>5</a:t>
            </a:r>
            <a:r>
              <a:rPr lang="zh-CN" altLang="en-US" sz="1800" dirty="0"/>
              <a:t>条基本路径：</a:t>
            </a:r>
          </a:p>
          <a:p>
            <a:pPr marL="0" lvl="1" indent="0">
              <a:lnSpc>
                <a:spcPct val="100000"/>
              </a:lnSpc>
              <a:spcBef>
                <a:spcPts val="600"/>
              </a:spcBef>
              <a:buNone/>
            </a:pPr>
            <a:r>
              <a:rPr lang="en-US" altLang="zh-CN" sz="1800" dirty="0"/>
              <a:t>Path1</a:t>
            </a:r>
            <a:r>
              <a:rPr lang="zh-CN" altLang="en-US" sz="1800" dirty="0"/>
              <a:t>：</a:t>
            </a:r>
            <a:r>
              <a:rPr lang="en-US" altLang="zh-CN" sz="1800" dirty="0"/>
              <a:t>1→2→5→7→8                       </a:t>
            </a:r>
          </a:p>
          <a:p>
            <a:pPr marL="0" lvl="1" indent="0">
              <a:lnSpc>
                <a:spcPct val="100000"/>
              </a:lnSpc>
              <a:spcBef>
                <a:spcPts val="600"/>
              </a:spcBef>
              <a:buNone/>
            </a:pPr>
            <a:r>
              <a:rPr lang="en-US" altLang="zh-CN" sz="1800" dirty="0"/>
              <a:t>Path2</a:t>
            </a:r>
            <a:r>
              <a:rPr lang="zh-CN" altLang="en-US" sz="1800" dirty="0"/>
              <a:t>：</a:t>
            </a:r>
            <a:r>
              <a:rPr lang="en-US" altLang="zh-CN" sz="1800" dirty="0"/>
              <a:t>1→2→5→6→7→8                     </a:t>
            </a:r>
          </a:p>
          <a:p>
            <a:pPr marL="0" lvl="1" indent="0">
              <a:lnSpc>
                <a:spcPct val="100000"/>
              </a:lnSpc>
              <a:spcBef>
                <a:spcPts val="600"/>
              </a:spcBef>
              <a:buNone/>
            </a:pPr>
            <a:r>
              <a:rPr lang="en-US" altLang="zh-CN" sz="1800" dirty="0"/>
              <a:t>path3</a:t>
            </a:r>
            <a:r>
              <a:rPr lang="zh-CN" altLang="en-US" sz="1800" dirty="0"/>
              <a:t>：</a:t>
            </a:r>
            <a:r>
              <a:rPr lang="en-US" altLang="zh-CN" sz="1800" dirty="0"/>
              <a:t>1→2→5→6→8</a:t>
            </a:r>
          </a:p>
          <a:p>
            <a:pPr marL="0" lvl="1" indent="0">
              <a:lnSpc>
                <a:spcPct val="100000"/>
              </a:lnSpc>
              <a:spcBef>
                <a:spcPts val="600"/>
              </a:spcBef>
              <a:buNone/>
            </a:pPr>
            <a:r>
              <a:rPr lang="en-US" altLang="zh-CN" sz="1800" dirty="0"/>
              <a:t>path4</a:t>
            </a:r>
            <a:r>
              <a:rPr lang="zh-CN" altLang="en-US" sz="1800" dirty="0"/>
              <a:t>：</a:t>
            </a:r>
            <a:r>
              <a:rPr lang="en-US" altLang="zh-CN" sz="1800" dirty="0"/>
              <a:t>1→2→3→5→7→8</a:t>
            </a:r>
          </a:p>
          <a:p>
            <a:pPr marL="0" lvl="1" indent="0">
              <a:lnSpc>
                <a:spcPct val="100000"/>
              </a:lnSpc>
              <a:spcBef>
                <a:spcPts val="600"/>
              </a:spcBef>
              <a:buNone/>
            </a:pPr>
            <a:r>
              <a:rPr lang="en-US" altLang="zh-CN" sz="1800" dirty="0"/>
              <a:t>path5</a:t>
            </a:r>
            <a:r>
              <a:rPr lang="zh-CN" altLang="en-US" sz="1800" dirty="0"/>
              <a:t>：</a:t>
            </a:r>
            <a:r>
              <a:rPr lang="en-US" altLang="zh-CN" sz="1800" dirty="0"/>
              <a:t>1→2→3→4→5→6→7→</a:t>
            </a:r>
            <a:r>
              <a:rPr lang="en-US" altLang="zh-CN" sz="1800" dirty="0" smtClean="0"/>
              <a:t>8</a:t>
            </a:r>
            <a:endParaRPr lang="en-US" altLang="zh-CN" sz="1800" dirty="0"/>
          </a:p>
        </p:txBody>
      </p:sp>
      <p:sp>
        <p:nvSpPr>
          <p:cNvPr id="6" name="日期占位符 5"/>
          <p:cNvSpPr>
            <a:spLocks noGrp="1"/>
          </p:cNvSpPr>
          <p:nvPr>
            <p:ph type="dt" sz="half" idx="10"/>
          </p:nvPr>
        </p:nvSpPr>
        <p:spPr/>
        <p:txBody>
          <a:bodyPr/>
          <a:lstStyle/>
          <a:p>
            <a:fld id="{C824DC43-93E6-4964-B723-8443E26908B0}" type="datetime1">
              <a:rPr lang="zh-CN" altLang="en-US" smtClean="0"/>
              <a:t>2020/6/17</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57</a:t>
            </a:fld>
            <a:endParaRPr lang="zh-CN" altLang="en-US" dirty="0"/>
          </a:p>
        </p:txBody>
      </p:sp>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48776"/>
            <a:ext cx="2990851" cy="4175604"/>
          </a:xfrm>
          <a:prstGeom prst="rect">
            <a:avLst/>
          </a:prstGeom>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72988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基本路径覆盖法</a:t>
            </a:r>
            <a:r>
              <a:rPr lang="zh-CN" altLang="en-US" dirty="0" smtClean="0"/>
              <a:t>举例</a:t>
            </a:r>
            <a:endParaRPr lang="zh-CN" altLang="en-US" dirty="0"/>
          </a:p>
        </p:txBody>
      </p:sp>
      <p:sp>
        <p:nvSpPr>
          <p:cNvPr id="3" name="文本占位符 2"/>
          <p:cNvSpPr>
            <a:spLocks noGrp="1"/>
          </p:cNvSpPr>
          <p:nvPr>
            <p:ph idx="1"/>
          </p:nvPr>
        </p:nvSpPr>
        <p:spPr>
          <a:xfrm>
            <a:off x="768098" y="925167"/>
            <a:ext cx="4460312" cy="3806854"/>
          </a:xfrm>
        </p:spPr>
        <p:txBody>
          <a:bodyPr/>
          <a:lstStyle/>
          <a:p>
            <a:pPr marL="0" lvl="1" indent="0">
              <a:lnSpc>
                <a:spcPct val="120000"/>
              </a:lnSpc>
              <a:spcBef>
                <a:spcPts val="450"/>
              </a:spcBef>
              <a:buNone/>
            </a:pPr>
            <a:r>
              <a:rPr lang="en-US" altLang="zh-CN" sz="2100" b="1" dirty="0"/>
              <a:t>(3) </a:t>
            </a:r>
            <a:r>
              <a:rPr lang="zh-CN" altLang="en-US" sz="2100" b="1" dirty="0"/>
              <a:t>确定基本路径集</a:t>
            </a:r>
            <a:endParaRPr lang="en-US" altLang="zh-CN" sz="2100" b="1" dirty="0"/>
          </a:p>
          <a:p>
            <a:pPr marL="0" lvl="1" indent="0">
              <a:lnSpc>
                <a:spcPct val="120000"/>
              </a:lnSpc>
              <a:spcBef>
                <a:spcPts val="450"/>
              </a:spcBef>
              <a:buNone/>
            </a:pPr>
            <a:r>
              <a:rPr lang="zh-CN" altLang="en-US" sz="1800" dirty="0"/>
              <a:t>但考虑</a:t>
            </a:r>
            <a:r>
              <a:rPr lang="en-US" altLang="zh-CN" sz="1800" dirty="0"/>
              <a:t>Path1 A</a:t>
            </a:r>
            <a:r>
              <a:rPr lang="zh-CN" altLang="en-US" sz="1800" dirty="0"/>
              <a:t>的取值有矛盾，不可达，再考虑只要选择</a:t>
            </a:r>
            <a:r>
              <a:rPr lang="en-US" altLang="zh-CN" sz="1800" dirty="0"/>
              <a:t>Path3</a:t>
            </a:r>
            <a:r>
              <a:rPr lang="zh-CN" altLang="en-US" sz="1800" dirty="0"/>
              <a:t>、</a:t>
            </a:r>
            <a:r>
              <a:rPr lang="en-US" altLang="zh-CN" sz="1800" dirty="0"/>
              <a:t> Path4</a:t>
            </a:r>
            <a:r>
              <a:rPr lang="zh-CN" altLang="en-US" sz="1800" dirty="0"/>
              <a:t>、</a:t>
            </a:r>
            <a:r>
              <a:rPr lang="en-US" altLang="zh-CN" sz="1800" dirty="0"/>
              <a:t> Path5</a:t>
            </a:r>
            <a:r>
              <a:rPr lang="zh-CN" altLang="en-US" sz="1800" dirty="0"/>
              <a:t>就可覆盖所有路径。因此选基本路径为三条。</a:t>
            </a:r>
          </a:p>
          <a:p>
            <a:pPr marL="0" lvl="1" indent="0">
              <a:lnSpc>
                <a:spcPct val="120000"/>
              </a:lnSpc>
              <a:spcBef>
                <a:spcPts val="450"/>
              </a:spcBef>
              <a:buNone/>
            </a:pPr>
            <a:endParaRPr lang="en-US" altLang="zh-CN" sz="1800" dirty="0"/>
          </a:p>
          <a:p>
            <a:pPr marL="0" lvl="1" indent="0">
              <a:lnSpc>
                <a:spcPct val="120000"/>
              </a:lnSpc>
              <a:spcBef>
                <a:spcPts val="450"/>
              </a:spcBef>
              <a:buNone/>
            </a:pPr>
            <a:r>
              <a:rPr lang="en-US" altLang="zh-CN" sz="1800" dirty="0"/>
              <a:t>path3</a:t>
            </a:r>
            <a:r>
              <a:rPr lang="zh-CN" altLang="en-US" sz="1800" dirty="0"/>
              <a:t>：</a:t>
            </a:r>
            <a:r>
              <a:rPr lang="en-US" altLang="zh-CN" sz="1800" dirty="0"/>
              <a:t>1→2→5→6→8</a:t>
            </a:r>
          </a:p>
          <a:p>
            <a:pPr marL="0" lvl="1" indent="0">
              <a:lnSpc>
                <a:spcPct val="120000"/>
              </a:lnSpc>
              <a:spcBef>
                <a:spcPts val="450"/>
              </a:spcBef>
              <a:buNone/>
            </a:pPr>
            <a:r>
              <a:rPr lang="en-US" altLang="zh-CN" sz="1800" dirty="0"/>
              <a:t>path4</a:t>
            </a:r>
            <a:r>
              <a:rPr lang="zh-CN" altLang="en-US" sz="1800" dirty="0"/>
              <a:t>：</a:t>
            </a:r>
            <a:r>
              <a:rPr lang="en-US" altLang="zh-CN" sz="1800" dirty="0"/>
              <a:t>1→2→3→5→7→8</a:t>
            </a:r>
          </a:p>
          <a:p>
            <a:pPr marL="0" lvl="1" indent="0">
              <a:lnSpc>
                <a:spcPct val="120000"/>
              </a:lnSpc>
              <a:spcBef>
                <a:spcPts val="450"/>
              </a:spcBef>
              <a:buNone/>
            </a:pPr>
            <a:r>
              <a:rPr lang="en-US" altLang="zh-CN" sz="1800" dirty="0"/>
              <a:t>path5</a:t>
            </a:r>
            <a:r>
              <a:rPr lang="zh-CN" altLang="en-US" sz="1800" dirty="0"/>
              <a:t>：</a:t>
            </a:r>
            <a:r>
              <a:rPr lang="en-US" altLang="zh-CN" sz="1800" dirty="0"/>
              <a:t>1→2→3→4→5→6→7→8</a:t>
            </a:r>
            <a:endParaRPr lang="zh-CN" altLang="en-US" sz="1800" dirty="0"/>
          </a:p>
          <a:p>
            <a:pPr marL="0" indent="0">
              <a:lnSpc>
                <a:spcPct val="120000"/>
              </a:lnSpc>
              <a:spcBef>
                <a:spcPts val="450"/>
              </a:spcBef>
              <a:buNone/>
            </a:pPr>
            <a:endParaRPr lang="zh-CN" altLang="en-US" sz="1800" dirty="0"/>
          </a:p>
        </p:txBody>
      </p:sp>
      <p:sp>
        <p:nvSpPr>
          <p:cNvPr id="6" name="日期占位符 5"/>
          <p:cNvSpPr>
            <a:spLocks noGrp="1"/>
          </p:cNvSpPr>
          <p:nvPr>
            <p:ph type="dt" sz="half" idx="10"/>
          </p:nvPr>
        </p:nvSpPr>
        <p:spPr/>
        <p:txBody>
          <a:bodyPr/>
          <a:lstStyle/>
          <a:p>
            <a:fld id="{A832393B-F2B9-48BD-A8F7-998F941557F1}" type="datetime1">
              <a:rPr lang="zh-CN" altLang="en-US" smtClean="0"/>
              <a:t>2020/6/17</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58</a:t>
            </a:fld>
            <a:endParaRPr lang="zh-CN" altLang="en-US" dirty="0"/>
          </a:p>
        </p:txBody>
      </p:sp>
      <p:pic>
        <p:nvPicPr>
          <p:cNvPr id="5"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525" y="414456"/>
            <a:ext cx="3006725" cy="4197766"/>
          </a:xfrm>
          <a:prstGeom prst="rect">
            <a:avLst/>
          </a:prstGeom>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27008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基本路径覆盖法</a:t>
            </a:r>
            <a:r>
              <a:rPr lang="zh-CN" altLang="en-US" dirty="0" smtClean="0"/>
              <a:t>举例</a:t>
            </a:r>
            <a:endParaRPr lang="zh-CN" altLang="en-US" dirty="0"/>
          </a:p>
        </p:txBody>
      </p:sp>
      <p:sp>
        <p:nvSpPr>
          <p:cNvPr id="3" name="文本占位符 2"/>
          <p:cNvSpPr>
            <a:spLocks noGrp="1"/>
          </p:cNvSpPr>
          <p:nvPr>
            <p:ph idx="1"/>
          </p:nvPr>
        </p:nvSpPr>
        <p:spPr/>
        <p:txBody>
          <a:bodyPr/>
          <a:lstStyle/>
          <a:p>
            <a:pPr marL="0" indent="0">
              <a:buNone/>
              <a:tabLst>
                <a:tab pos="66675" algn="l"/>
                <a:tab pos="266700" algn="l"/>
                <a:tab pos="333375" algn="l"/>
                <a:tab pos="676275" algn="l"/>
              </a:tabLst>
              <a:defRPr/>
            </a:pPr>
            <a:r>
              <a:rPr lang="en-US" altLang="zh-CN" sz="2000" b="1" dirty="0">
                <a:latin typeface="Arial" charset="0"/>
              </a:rPr>
              <a:t>(4) </a:t>
            </a:r>
            <a:r>
              <a:rPr lang="zh-CN" altLang="en-US" sz="2000" b="1" dirty="0">
                <a:latin typeface="Arial" charset="0"/>
              </a:rPr>
              <a:t>设计测试用例：</a:t>
            </a:r>
            <a:endParaRPr lang="en-US" altLang="zh-CN" sz="2000" b="1" dirty="0">
              <a:latin typeface="Arial" charset="0"/>
            </a:endParaRPr>
          </a:p>
          <a:p>
            <a:pPr marL="0" indent="0">
              <a:lnSpc>
                <a:spcPct val="100000"/>
              </a:lnSpc>
              <a:buNone/>
              <a:tabLst>
                <a:tab pos="66675" algn="l"/>
                <a:tab pos="266700" algn="l"/>
                <a:tab pos="333375" algn="l"/>
                <a:tab pos="676275" algn="l"/>
              </a:tabLst>
              <a:defRPr/>
            </a:pPr>
            <a:r>
              <a:rPr lang="en-US" altLang="zh-CN" sz="1800" dirty="0">
                <a:latin typeface="Arial" charset="0"/>
              </a:rPr>
              <a:t>path1</a:t>
            </a:r>
            <a:r>
              <a:rPr lang="zh-CN" altLang="en-US" sz="1800" dirty="0">
                <a:latin typeface="Arial" charset="0"/>
              </a:rPr>
              <a:t>：</a:t>
            </a:r>
            <a:r>
              <a:rPr lang="en-US" altLang="zh-CN" sz="1800" dirty="0">
                <a:latin typeface="Arial" charset="0"/>
              </a:rPr>
              <a:t>1→2→5→6→8</a:t>
            </a:r>
          </a:p>
          <a:p>
            <a:pPr marL="0" lvl="1" indent="0">
              <a:lnSpc>
                <a:spcPct val="100000"/>
              </a:lnSpc>
              <a:buNone/>
              <a:tabLst>
                <a:tab pos="66675" algn="l"/>
                <a:tab pos="266700" algn="l"/>
                <a:tab pos="333375" algn="l"/>
                <a:tab pos="676275" algn="l"/>
              </a:tabLst>
              <a:defRPr/>
            </a:pPr>
            <a:r>
              <a:rPr lang="en-US" altLang="zh-CN" sz="1800" dirty="0">
                <a:latin typeface="Arial" charset="0"/>
              </a:rPr>
              <a:t>path2</a:t>
            </a:r>
            <a:r>
              <a:rPr lang="zh-CN" altLang="en-US" sz="1800" dirty="0">
                <a:latin typeface="Arial" charset="0"/>
              </a:rPr>
              <a:t>：</a:t>
            </a:r>
            <a:r>
              <a:rPr lang="en-US" altLang="zh-CN" sz="1800" dirty="0">
                <a:latin typeface="Arial" charset="0"/>
              </a:rPr>
              <a:t>1→2→3→5→7→8</a:t>
            </a:r>
          </a:p>
          <a:p>
            <a:pPr marL="0" lvl="1" indent="0">
              <a:lnSpc>
                <a:spcPct val="100000"/>
              </a:lnSpc>
              <a:buNone/>
              <a:tabLst>
                <a:tab pos="66675" algn="l"/>
                <a:tab pos="266700" algn="l"/>
                <a:tab pos="333375" algn="l"/>
                <a:tab pos="676275" algn="l"/>
              </a:tabLst>
              <a:defRPr/>
            </a:pPr>
            <a:r>
              <a:rPr lang="en-US" altLang="zh-CN" sz="1800" dirty="0">
                <a:latin typeface="Arial" charset="0"/>
              </a:rPr>
              <a:t>path3</a:t>
            </a:r>
            <a:r>
              <a:rPr lang="zh-CN" altLang="en-US" sz="1800" dirty="0">
                <a:latin typeface="Arial" charset="0"/>
              </a:rPr>
              <a:t>：</a:t>
            </a:r>
            <a:r>
              <a:rPr lang="en-US" altLang="zh-CN" sz="1800" dirty="0">
                <a:latin typeface="Arial" charset="0"/>
              </a:rPr>
              <a:t>1→2→3→4→5→6→7→8</a:t>
            </a:r>
          </a:p>
          <a:p>
            <a:pPr marL="271463" lvl="1" indent="0">
              <a:lnSpc>
                <a:spcPct val="100000"/>
              </a:lnSpc>
              <a:buNone/>
              <a:tabLst>
                <a:tab pos="66675" algn="l"/>
                <a:tab pos="266700" algn="l"/>
                <a:tab pos="333375" algn="l"/>
                <a:tab pos="676275" algn="l"/>
              </a:tabLst>
              <a:defRPr/>
            </a:pPr>
            <a:endParaRPr lang="en-US" altLang="zh-CN" sz="1800" dirty="0">
              <a:latin typeface="Arial" charset="0"/>
            </a:endParaRPr>
          </a:p>
          <a:p>
            <a:pPr marL="0" indent="0">
              <a:lnSpc>
                <a:spcPct val="100000"/>
              </a:lnSpc>
              <a:buNone/>
            </a:pPr>
            <a:endParaRPr lang="zh-CN" altLang="en-US" dirty="0"/>
          </a:p>
        </p:txBody>
      </p:sp>
      <p:sp>
        <p:nvSpPr>
          <p:cNvPr id="7" name="日期占位符 6"/>
          <p:cNvSpPr>
            <a:spLocks noGrp="1"/>
          </p:cNvSpPr>
          <p:nvPr>
            <p:ph type="dt" sz="half" idx="10"/>
          </p:nvPr>
        </p:nvSpPr>
        <p:spPr/>
        <p:txBody>
          <a:bodyPr/>
          <a:lstStyle/>
          <a:p>
            <a:fld id="{4480B12D-D9F1-4CBF-9AAC-6ACFC2C6DBEB}" type="datetime1">
              <a:rPr lang="zh-CN" altLang="en-US" smtClean="0"/>
              <a:t>2020/6/17</a:t>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59</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136194477"/>
              </p:ext>
            </p:extLst>
          </p:nvPr>
        </p:nvGraphicFramePr>
        <p:xfrm>
          <a:off x="504979" y="2828594"/>
          <a:ext cx="4860235" cy="1557170"/>
        </p:xfrm>
        <a:graphic>
          <a:graphicData uri="http://schemas.openxmlformats.org/drawingml/2006/table">
            <a:tbl>
              <a:tblPr/>
              <a:tblGrid>
                <a:gridCol w="1801546">
                  <a:extLst>
                    <a:ext uri="{9D8B030D-6E8A-4147-A177-3AD203B41FA5}">
                      <a16:colId xmlns:a16="http://schemas.microsoft.com/office/drawing/2014/main" xmlns="" val="20000"/>
                    </a:ext>
                  </a:extLst>
                </a:gridCol>
                <a:gridCol w="1501287">
                  <a:extLst>
                    <a:ext uri="{9D8B030D-6E8A-4147-A177-3AD203B41FA5}">
                      <a16:colId xmlns:a16="http://schemas.microsoft.com/office/drawing/2014/main" xmlns="" val="20001"/>
                    </a:ext>
                  </a:extLst>
                </a:gridCol>
                <a:gridCol w="1557402">
                  <a:extLst>
                    <a:ext uri="{9D8B030D-6E8A-4147-A177-3AD203B41FA5}">
                      <a16:colId xmlns:a16="http://schemas.microsoft.com/office/drawing/2014/main" xmlns="" val="20002"/>
                    </a:ext>
                  </a:extLst>
                </a:gridCol>
              </a:tblGrid>
              <a:tr h="672354">
                <a:tc>
                  <a:txBody>
                    <a:bodyPr/>
                    <a:lstStyle/>
                    <a:p>
                      <a:pPr algn="ctr">
                        <a:spcAft>
                          <a:spcPts val="0"/>
                        </a:spcAft>
                      </a:pPr>
                      <a:r>
                        <a:rPr lang="zh-CN" sz="1800" b="1" kern="100" spc="40" dirty="0" smtClean="0">
                          <a:latin typeface="+mj-ea"/>
                          <a:ea typeface="+mj-ea"/>
                          <a:cs typeface="Times New Roman"/>
                        </a:rPr>
                        <a:t>测试用例</a:t>
                      </a:r>
                      <a:endParaRPr lang="en-US" altLang="zh-CN" sz="1800" b="1" kern="100" spc="40" dirty="0" smtClean="0">
                        <a:latin typeface="+mj-ea"/>
                        <a:ea typeface="+mj-ea"/>
                        <a:cs typeface="Times New Roman"/>
                      </a:endParaRPr>
                    </a:p>
                    <a:p>
                      <a:pPr algn="ctr">
                        <a:spcAft>
                          <a:spcPts val="0"/>
                        </a:spcAft>
                      </a:pPr>
                      <a:r>
                        <a:rPr lang="zh-CN" sz="1800" b="1" kern="100" spc="40" dirty="0" smtClean="0">
                          <a:latin typeface="+mj-ea"/>
                          <a:ea typeface="+mj-ea"/>
                          <a:cs typeface="Times New Roman"/>
                        </a:rPr>
                        <a:t>（</a:t>
                      </a:r>
                      <a:r>
                        <a:rPr lang="en-US" sz="1800" b="1" kern="100" spc="40" dirty="0">
                          <a:latin typeface="+mj-ea"/>
                          <a:ea typeface="+mj-ea"/>
                          <a:cs typeface="Times New Roman"/>
                        </a:rPr>
                        <a:t>A</a:t>
                      </a:r>
                      <a:r>
                        <a:rPr lang="zh-CN" sz="1800" b="1" kern="100" spc="40" dirty="0">
                          <a:latin typeface="+mj-ea"/>
                          <a:ea typeface="+mj-ea"/>
                          <a:cs typeface="Times New Roman"/>
                        </a:rPr>
                        <a:t>、</a:t>
                      </a:r>
                      <a:r>
                        <a:rPr lang="en-US" sz="1800" b="1" kern="100" spc="40" dirty="0">
                          <a:latin typeface="+mj-ea"/>
                          <a:ea typeface="+mj-ea"/>
                          <a:cs typeface="Times New Roman"/>
                        </a:rPr>
                        <a:t>B</a:t>
                      </a:r>
                      <a:r>
                        <a:rPr lang="zh-CN" sz="1800" b="1" kern="100" spc="40" dirty="0">
                          <a:latin typeface="+mj-ea"/>
                          <a:ea typeface="+mj-ea"/>
                          <a:cs typeface="Times New Roman"/>
                        </a:rPr>
                        <a:t>、</a:t>
                      </a:r>
                      <a:r>
                        <a:rPr lang="en-US" sz="1800" b="1" kern="100" spc="40" dirty="0">
                          <a:latin typeface="+mj-ea"/>
                          <a:ea typeface="+mj-ea"/>
                          <a:cs typeface="Times New Roman"/>
                        </a:rPr>
                        <a:t>X</a:t>
                      </a:r>
                      <a:r>
                        <a:rPr lang="zh-CN" sz="1800" b="1" kern="100" spc="40" dirty="0">
                          <a:latin typeface="+mj-ea"/>
                          <a:ea typeface="+mj-ea"/>
                          <a:cs typeface="Times New Roman"/>
                        </a:rPr>
                        <a:t>）</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zh-CN" sz="1800" b="1" kern="100" spc="40" dirty="0">
                          <a:latin typeface="+mj-ea"/>
                          <a:ea typeface="+mj-ea"/>
                          <a:cs typeface="Times New Roman"/>
                        </a:rPr>
                        <a:t>通过路径</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zh-CN" sz="1800" b="1" kern="100" spc="40" dirty="0">
                          <a:latin typeface="+mj-ea"/>
                          <a:ea typeface="+mj-ea"/>
                          <a:cs typeface="Times New Roman"/>
                        </a:rPr>
                        <a:t>预期</a:t>
                      </a:r>
                      <a:r>
                        <a:rPr lang="zh-CN" sz="1800" b="1" kern="100" spc="40" dirty="0" smtClean="0">
                          <a:latin typeface="+mj-ea"/>
                          <a:ea typeface="+mj-ea"/>
                          <a:cs typeface="Times New Roman"/>
                        </a:rPr>
                        <a:t>结果</a:t>
                      </a:r>
                      <a:endParaRPr lang="en-US" altLang="zh-CN" sz="1800" b="1" kern="100" spc="40" dirty="0" smtClean="0">
                        <a:latin typeface="+mj-ea"/>
                        <a:ea typeface="+mj-ea"/>
                        <a:cs typeface="Times New Roman"/>
                      </a:endParaRPr>
                    </a:p>
                    <a:p>
                      <a:pPr algn="ctr">
                        <a:spcAft>
                          <a:spcPts val="0"/>
                        </a:spcAft>
                      </a:pPr>
                      <a:r>
                        <a:rPr lang="en-US" sz="1800" b="1" kern="100" spc="40" dirty="0" smtClean="0">
                          <a:latin typeface="+mj-ea"/>
                          <a:ea typeface="+mj-ea"/>
                          <a:cs typeface="Times New Roman"/>
                        </a:rPr>
                        <a:t>(</a:t>
                      </a:r>
                      <a:r>
                        <a:rPr lang="en-US" sz="1800" b="1" kern="100" spc="40" dirty="0">
                          <a:latin typeface="+mj-ea"/>
                          <a:ea typeface="+mj-ea"/>
                          <a:cs typeface="Times New Roman"/>
                        </a:rPr>
                        <a:t>X)</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xmlns="" val="10000"/>
                  </a:ext>
                </a:extLst>
              </a:tr>
              <a:tr h="336176">
                <a:tc>
                  <a:txBody>
                    <a:bodyPr/>
                    <a:lstStyle/>
                    <a:p>
                      <a:pPr algn="ctr">
                        <a:spcAft>
                          <a:spcPts val="0"/>
                        </a:spcAft>
                      </a:pPr>
                      <a:r>
                        <a:rPr lang="en-US" sz="1800" kern="100" spc="40">
                          <a:latin typeface="+mj-ea"/>
                          <a:ea typeface="+mj-ea"/>
                          <a:cs typeface="Times New Roman"/>
                        </a:rPr>
                        <a:t>1</a:t>
                      </a:r>
                      <a:r>
                        <a:rPr lang="zh-CN" sz="1800" kern="100" spc="40">
                          <a:latin typeface="+mj-ea"/>
                          <a:ea typeface="+mj-ea"/>
                          <a:cs typeface="Times New Roman"/>
                        </a:rPr>
                        <a:t>，任意，</a:t>
                      </a:r>
                      <a:r>
                        <a:rPr lang="en-US" sz="1800" kern="100" spc="40">
                          <a:latin typeface="+mj-ea"/>
                          <a:ea typeface="+mj-ea"/>
                          <a:cs typeface="Times New Roman"/>
                        </a:rPr>
                        <a:t>1</a:t>
                      </a:r>
                      <a:endParaRPr lang="zh-CN" sz="1800" kern="10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40">
                          <a:latin typeface="+mj-ea"/>
                          <a:ea typeface="+mj-ea"/>
                          <a:cs typeface="Times New Roman"/>
                        </a:rPr>
                        <a:t>路径</a:t>
                      </a:r>
                      <a:r>
                        <a:rPr lang="en-US" sz="1800" kern="100" spc="40">
                          <a:latin typeface="+mj-ea"/>
                          <a:ea typeface="+mj-ea"/>
                          <a:cs typeface="Times New Roman"/>
                        </a:rPr>
                        <a:t>1</a:t>
                      </a:r>
                      <a:endParaRPr lang="zh-CN" sz="1800" kern="10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40" dirty="0">
                          <a:latin typeface="+mj-ea"/>
                          <a:ea typeface="+mj-ea"/>
                          <a:cs typeface="Times New Roman"/>
                        </a:rPr>
                        <a:t>1</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02524">
                <a:tc>
                  <a:txBody>
                    <a:bodyPr/>
                    <a:lstStyle/>
                    <a:p>
                      <a:pPr algn="ctr">
                        <a:spcAft>
                          <a:spcPts val="0"/>
                        </a:spcAft>
                      </a:pPr>
                      <a:r>
                        <a:rPr lang="en-US" sz="1800" kern="100" spc="40">
                          <a:latin typeface="+mj-ea"/>
                          <a:ea typeface="+mj-ea"/>
                          <a:cs typeface="Times New Roman"/>
                        </a:rPr>
                        <a:t>2</a:t>
                      </a:r>
                      <a:r>
                        <a:rPr lang="zh-CN" sz="1800" kern="100" spc="40">
                          <a:latin typeface="+mj-ea"/>
                          <a:ea typeface="+mj-ea"/>
                          <a:cs typeface="Times New Roman"/>
                        </a:rPr>
                        <a:t>，</a:t>
                      </a:r>
                      <a:r>
                        <a:rPr lang="en-US" sz="1800" kern="100" spc="40">
                          <a:latin typeface="+mj-ea"/>
                          <a:ea typeface="+mj-ea"/>
                          <a:cs typeface="Times New Roman"/>
                        </a:rPr>
                        <a:t>1</a:t>
                      </a:r>
                      <a:r>
                        <a:rPr lang="zh-CN" sz="1800" kern="100" spc="40">
                          <a:latin typeface="+mj-ea"/>
                          <a:ea typeface="+mj-ea"/>
                          <a:cs typeface="Times New Roman"/>
                        </a:rPr>
                        <a:t>，</a:t>
                      </a:r>
                      <a:r>
                        <a:rPr lang="en-US" sz="1800" kern="100" spc="40">
                          <a:latin typeface="+mj-ea"/>
                          <a:ea typeface="+mj-ea"/>
                          <a:cs typeface="Times New Roman"/>
                        </a:rPr>
                        <a:t>1</a:t>
                      </a:r>
                      <a:endParaRPr lang="zh-CN" sz="1800" kern="10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40">
                          <a:latin typeface="+mj-ea"/>
                          <a:ea typeface="+mj-ea"/>
                          <a:cs typeface="Times New Roman"/>
                        </a:rPr>
                        <a:t>路径</a:t>
                      </a:r>
                      <a:r>
                        <a:rPr lang="en-US" sz="1800" kern="100" spc="40">
                          <a:latin typeface="+mj-ea"/>
                          <a:ea typeface="+mj-ea"/>
                          <a:cs typeface="Times New Roman"/>
                        </a:rPr>
                        <a:t>2</a:t>
                      </a:r>
                      <a:endParaRPr lang="zh-CN" sz="1800" kern="10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40">
                          <a:latin typeface="+mj-ea"/>
                          <a:ea typeface="+mj-ea"/>
                          <a:cs typeface="Times New Roman"/>
                        </a:rPr>
                        <a:t>2</a:t>
                      </a:r>
                      <a:endParaRPr lang="zh-CN" sz="1800" kern="10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02524">
                <a:tc>
                  <a:txBody>
                    <a:bodyPr/>
                    <a:lstStyle/>
                    <a:p>
                      <a:pPr algn="ctr">
                        <a:spcAft>
                          <a:spcPts val="0"/>
                        </a:spcAft>
                      </a:pPr>
                      <a:r>
                        <a:rPr lang="en-US" sz="1800" kern="100" spc="40" dirty="0">
                          <a:latin typeface="+mj-ea"/>
                          <a:ea typeface="+mj-ea"/>
                          <a:cs typeface="Times New Roman"/>
                        </a:rPr>
                        <a:t>4</a:t>
                      </a:r>
                      <a:r>
                        <a:rPr lang="zh-CN" sz="1800" kern="100" spc="40" dirty="0">
                          <a:latin typeface="+mj-ea"/>
                          <a:ea typeface="+mj-ea"/>
                          <a:cs typeface="Times New Roman"/>
                        </a:rPr>
                        <a:t>，</a:t>
                      </a:r>
                      <a:r>
                        <a:rPr lang="en-US" sz="1800" kern="100" spc="40" dirty="0">
                          <a:latin typeface="+mj-ea"/>
                          <a:ea typeface="+mj-ea"/>
                          <a:cs typeface="Times New Roman"/>
                        </a:rPr>
                        <a:t>0</a:t>
                      </a:r>
                      <a:r>
                        <a:rPr lang="zh-CN" sz="1800" kern="100" spc="40" dirty="0" smtClean="0">
                          <a:latin typeface="+mj-ea"/>
                          <a:ea typeface="+mj-ea"/>
                          <a:cs typeface="Times New Roman"/>
                        </a:rPr>
                        <a:t>，</a:t>
                      </a:r>
                      <a:r>
                        <a:rPr lang="en-US" sz="1800" kern="100" spc="40" dirty="0" smtClean="0">
                          <a:solidFill>
                            <a:srgbClr val="CC3399"/>
                          </a:solidFill>
                          <a:latin typeface="+mj-ea"/>
                          <a:ea typeface="+mj-ea"/>
                          <a:cs typeface="Times New Roman"/>
                        </a:rPr>
                        <a:t>8</a:t>
                      </a:r>
                      <a:endParaRPr lang="zh-CN" sz="1800" kern="100" dirty="0">
                        <a:solidFill>
                          <a:srgbClr val="CC3399"/>
                        </a:solidFill>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40" dirty="0">
                          <a:latin typeface="+mj-ea"/>
                          <a:ea typeface="+mj-ea"/>
                          <a:cs typeface="Times New Roman"/>
                        </a:rPr>
                        <a:t>路径</a:t>
                      </a:r>
                      <a:r>
                        <a:rPr lang="en-US" sz="1800" kern="100" spc="40" dirty="0">
                          <a:latin typeface="+mj-ea"/>
                          <a:ea typeface="+mj-ea"/>
                          <a:cs typeface="Times New Roman"/>
                        </a:rPr>
                        <a:t>3</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40" dirty="0">
                          <a:latin typeface="+mj-ea"/>
                          <a:ea typeface="+mj-ea"/>
                          <a:cs typeface="Times New Roman"/>
                        </a:rPr>
                        <a:t>3</a:t>
                      </a:r>
                      <a:endParaRPr lang="zh-CN" sz="1800" kern="100" dirty="0">
                        <a:latin typeface="+mj-ea"/>
                        <a:ea typeface="+mj-ea"/>
                        <a:cs typeface="Times New Roman"/>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pic>
        <p:nvPicPr>
          <p:cNvPr id="6" name="Picture 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5823" y="498276"/>
            <a:ext cx="3002427" cy="4069409"/>
          </a:xfrm>
          <a:prstGeom prst="rect">
            <a:avLst/>
          </a:prstGeom>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95201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normAutofit/>
          </a:bodyPr>
          <a:lstStyle/>
          <a:p>
            <a:r>
              <a:rPr lang="en-US" altLang="zh-CN" dirty="0"/>
              <a:t>1 </a:t>
            </a:r>
            <a:r>
              <a:rPr lang="zh-CN" altLang="en-US" dirty="0"/>
              <a:t>测试</a:t>
            </a:r>
            <a:r>
              <a:rPr lang="zh-CN" altLang="en-US" dirty="0" smtClean="0"/>
              <a:t>基础知识</a:t>
            </a:r>
            <a:endParaRPr lang="zh-CN" altLang="en-US" dirty="0"/>
          </a:p>
        </p:txBody>
      </p:sp>
      <p:sp>
        <p:nvSpPr>
          <p:cNvPr id="74755" name="Rectangle 3"/>
          <p:cNvSpPr>
            <a:spLocks noGrp="1" noChangeArrowheads="1"/>
          </p:cNvSpPr>
          <p:nvPr>
            <p:ph idx="1"/>
          </p:nvPr>
        </p:nvSpPr>
        <p:spPr>
          <a:xfrm>
            <a:off x="1094321" y="925167"/>
            <a:ext cx="7506609" cy="3806854"/>
          </a:xfrm>
        </p:spPr>
        <p:txBody>
          <a:bodyPr>
            <a:normAutofit/>
          </a:bodyPr>
          <a:lstStyle/>
          <a:p>
            <a:r>
              <a:rPr lang="zh-CN" altLang="en-US" sz="2100" dirty="0"/>
              <a:t>软件测试的概念</a:t>
            </a:r>
            <a:endParaRPr lang="en-US" altLang="zh-CN" sz="2100" dirty="0"/>
          </a:p>
          <a:p>
            <a:r>
              <a:rPr lang="zh-CN" altLang="en-US" sz="2100" dirty="0"/>
              <a:t>软件测试的目标</a:t>
            </a:r>
          </a:p>
          <a:p>
            <a:r>
              <a:rPr lang="zh-CN" altLang="en-US" sz="2100" dirty="0"/>
              <a:t>软件测试的重要意义</a:t>
            </a:r>
            <a:endParaRPr lang="en-US" altLang="zh-CN" sz="2100" dirty="0"/>
          </a:p>
          <a:p>
            <a:r>
              <a:rPr lang="zh-CN" altLang="en-US" sz="2100" dirty="0"/>
              <a:t>软件测试的原则</a:t>
            </a:r>
            <a:endParaRPr lang="en-US" altLang="zh-CN" sz="2100" dirty="0"/>
          </a:p>
          <a:p>
            <a:r>
              <a:rPr lang="zh-CN" altLang="en-US" sz="2100" dirty="0"/>
              <a:t>软件测试的对象</a:t>
            </a:r>
            <a:endParaRPr lang="en-US" altLang="zh-CN" sz="2100" dirty="0"/>
          </a:p>
          <a:p>
            <a:r>
              <a:rPr lang="zh-CN" altLang="en-US" sz="2100" dirty="0"/>
              <a:t>软件测试人员</a:t>
            </a:r>
            <a:endParaRPr lang="en-US" altLang="zh-CN" sz="2100" dirty="0"/>
          </a:p>
          <a:p>
            <a:r>
              <a:rPr lang="zh-CN" altLang="en-US" sz="2100" dirty="0"/>
              <a:t>测试用例</a:t>
            </a:r>
          </a:p>
        </p:txBody>
      </p:sp>
      <p:sp>
        <p:nvSpPr>
          <p:cNvPr id="3" name="日期占位符 2"/>
          <p:cNvSpPr>
            <a:spLocks noGrp="1"/>
          </p:cNvSpPr>
          <p:nvPr>
            <p:ph type="dt" sz="half" idx="10"/>
          </p:nvPr>
        </p:nvSpPr>
        <p:spPr/>
        <p:txBody>
          <a:bodyPr/>
          <a:lstStyle/>
          <a:p>
            <a:fld id="{51C0B0A6-4C72-4163-9096-FC687190E864}"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6</a:t>
            </a:fld>
            <a:endParaRPr lang="zh-CN" altLang="en-US" dirty="0"/>
          </a:p>
        </p:txBody>
      </p:sp>
      <p:pic>
        <p:nvPicPr>
          <p:cNvPr id="5" name="图片 4"/>
          <p:cNvPicPr>
            <a:picLocks noChangeAspect="1"/>
          </p:cNvPicPr>
          <p:nvPr/>
        </p:nvPicPr>
        <p:blipFill>
          <a:blip r:embed="rId2"/>
          <a:stretch>
            <a:fillRect/>
          </a:stretch>
        </p:blipFill>
        <p:spPr>
          <a:xfrm>
            <a:off x="5220998" y="1329162"/>
            <a:ext cx="3062792" cy="2328438"/>
          </a:xfrm>
          <a:prstGeom prst="rect">
            <a:avLst/>
          </a:prstGeom>
        </p:spPr>
      </p:pic>
      <p:sp>
        <p:nvSpPr>
          <p:cNvPr id="6" name="文本框 5"/>
          <p:cNvSpPr txBox="1"/>
          <p:nvPr/>
        </p:nvSpPr>
        <p:spPr>
          <a:xfrm>
            <a:off x="5103638" y="3876929"/>
            <a:ext cx="3262432" cy="400110"/>
          </a:xfrm>
          <a:prstGeom prst="rect">
            <a:avLst/>
          </a:prstGeom>
          <a:noFill/>
        </p:spPr>
        <p:txBody>
          <a:bodyPr wrap="none" rtlCol="0">
            <a:spAutoFit/>
          </a:bodyPr>
          <a:lstStyle/>
          <a:p>
            <a:r>
              <a:rPr lang="zh-CN" altLang="en-US" sz="2000" dirty="0" smtClean="0"/>
              <a:t>测试</a:t>
            </a:r>
            <a:r>
              <a:rPr lang="en-US" altLang="zh-CN" sz="2000" dirty="0" smtClean="0"/>
              <a:t>——</a:t>
            </a:r>
            <a:r>
              <a:rPr lang="zh-CN" altLang="en-US" sz="2000" dirty="0" smtClean="0"/>
              <a:t>发现问题</a:t>
            </a:r>
            <a:r>
              <a:rPr lang="en-US" altLang="zh-CN" sz="2000" dirty="0" smtClean="0"/>
              <a:t>——</a:t>
            </a:r>
            <a:r>
              <a:rPr lang="zh-CN" altLang="en-US" sz="2000" dirty="0" smtClean="0"/>
              <a:t>修复</a:t>
            </a:r>
            <a:endParaRPr lang="zh-CN" altLang="en-US" sz="2000" dirty="0"/>
          </a:p>
        </p:txBody>
      </p:sp>
    </p:spTree>
    <p:extLst>
      <p:ext uri="{BB962C8B-B14F-4D97-AF65-F5344CB8AC3E}">
        <p14:creationId xmlns:p14="http://schemas.microsoft.com/office/powerpoint/2010/main" val="103473032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基本路径覆盖</a:t>
            </a:r>
            <a:r>
              <a:rPr lang="zh-CN" altLang="en-US" dirty="0" smtClean="0"/>
              <a:t>法</a:t>
            </a:r>
            <a:endParaRPr lang="zh-CN" altLang="en-US" dirty="0"/>
          </a:p>
        </p:txBody>
      </p:sp>
      <p:sp>
        <p:nvSpPr>
          <p:cNvPr id="3" name="文本占位符 2"/>
          <p:cNvSpPr>
            <a:spLocks noGrp="1"/>
          </p:cNvSpPr>
          <p:nvPr>
            <p:ph idx="1"/>
          </p:nvPr>
        </p:nvSpPr>
        <p:spPr>
          <a:xfrm>
            <a:off x="768097" y="1090669"/>
            <a:ext cx="7832833" cy="3641351"/>
          </a:xfrm>
        </p:spPr>
        <p:txBody>
          <a:bodyPr>
            <a:normAutofit/>
          </a:bodyPr>
          <a:lstStyle/>
          <a:p>
            <a:pPr marL="385763" indent="-385763">
              <a:lnSpc>
                <a:spcPct val="120000"/>
              </a:lnSpc>
              <a:buFont typeface="+mj-lt"/>
              <a:buAutoNum type="arabicPeriod"/>
            </a:pPr>
            <a:r>
              <a:rPr lang="zh-CN" altLang="en-US" sz="2200" dirty="0"/>
              <a:t>基本路径测试法满足逻辑覆盖法中除了条件组合覆盖法以外的所有方法，即满足覆盖语句、分支和条件等基本测试要求，因此它是一种比较强的覆盖法。</a:t>
            </a:r>
            <a:endParaRPr lang="en-US" altLang="zh-CN" sz="2200" dirty="0"/>
          </a:p>
          <a:p>
            <a:pPr marL="385763" indent="-385763">
              <a:lnSpc>
                <a:spcPct val="120000"/>
              </a:lnSpc>
              <a:buFont typeface="+mj-lt"/>
              <a:buAutoNum type="arabicPeriod"/>
            </a:pPr>
            <a:r>
              <a:rPr lang="zh-CN" altLang="en-US" sz="2200" dirty="0"/>
              <a:t>给出了用例数量的上限，并根据确定的基本路径设计测试用例，改进了用例数量不明确、测试数据采用猜和试的盲目性，对于测试较为复杂的程序结构是一种有效的测试方法。</a:t>
            </a:r>
          </a:p>
        </p:txBody>
      </p:sp>
      <p:sp>
        <p:nvSpPr>
          <p:cNvPr id="5" name="日期占位符 4"/>
          <p:cNvSpPr>
            <a:spLocks noGrp="1"/>
          </p:cNvSpPr>
          <p:nvPr>
            <p:ph type="dt" sz="half" idx="10"/>
          </p:nvPr>
        </p:nvSpPr>
        <p:spPr/>
        <p:txBody>
          <a:bodyPr/>
          <a:lstStyle/>
          <a:p>
            <a:fld id="{F873693B-3921-4951-B9E4-D2BAF3E65B7D}"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60</a:t>
            </a:fld>
            <a:endParaRPr lang="zh-CN" altLang="en-US" dirty="0"/>
          </a:p>
        </p:txBody>
      </p:sp>
    </p:spTree>
    <p:extLst>
      <p:ext uri="{BB962C8B-B14F-4D97-AF65-F5344CB8AC3E}">
        <p14:creationId xmlns:p14="http://schemas.microsoft.com/office/powerpoint/2010/main" val="777324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基本路径覆盖</a:t>
            </a:r>
            <a:r>
              <a:rPr lang="zh-CN" altLang="en-US" dirty="0" smtClean="0"/>
              <a:t>法</a:t>
            </a:r>
            <a:endParaRPr lang="zh-CN" altLang="en-US" dirty="0"/>
          </a:p>
        </p:txBody>
      </p:sp>
      <p:sp>
        <p:nvSpPr>
          <p:cNvPr id="4" name="文本占位符 3"/>
          <p:cNvSpPr>
            <a:spLocks noGrp="1"/>
          </p:cNvSpPr>
          <p:nvPr>
            <p:ph idx="1"/>
          </p:nvPr>
        </p:nvSpPr>
        <p:spPr/>
        <p:txBody>
          <a:bodyPr>
            <a:normAutofit/>
          </a:bodyPr>
          <a:lstStyle/>
          <a:p>
            <a:pPr>
              <a:lnSpc>
                <a:spcPct val="105000"/>
              </a:lnSpc>
            </a:pPr>
            <a:r>
              <a:rPr lang="zh-CN" altLang="en-US" sz="2400" b="1" dirty="0"/>
              <a:t>点覆盖</a:t>
            </a:r>
          </a:p>
          <a:p>
            <a:pPr marL="0" indent="0">
              <a:lnSpc>
                <a:spcPct val="105000"/>
              </a:lnSpc>
              <a:buNone/>
            </a:pPr>
            <a:r>
              <a:rPr lang="zh-CN" altLang="en-US" sz="2000" dirty="0"/>
              <a:t>       图论中点覆盖的概念定义如下：如果连通图</a:t>
            </a:r>
            <a:r>
              <a:rPr lang="en-US" altLang="zh-CN" sz="2000" dirty="0"/>
              <a:t>G</a:t>
            </a:r>
            <a:r>
              <a:rPr lang="zh-CN" altLang="en-US" sz="2000" dirty="0"/>
              <a:t>的子图</a:t>
            </a:r>
            <a:r>
              <a:rPr lang="en-US" altLang="zh-CN" sz="2000" dirty="0"/>
              <a:t>G′</a:t>
            </a:r>
            <a:r>
              <a:rPr lang="zh-CN" altLang="en-US" sz="2000" dirty="0"/>
              <a:t>是连通的，而且包含</a:t>
            </a:r>
            <a:r>
              <a:rPr lang="en-US" altLang="zh-CN" sz="2000" dirty="0"/>
              <a:t>G</a:t>
            </a:r>
            <a:r>
              <a:rPr lang="zh-CN" altLang="en-US" sz="2000" dirty="0"/>
              <a:t>的所有结点，则称</a:t>
            </a:r>
            <a:r>
              <a:rPr lang="en-US" altLang="zh-CN" sz="2000" dirty="0"/>
              <a:t>G′</a:t>
            </a:r>
            <a:r>
              <a:rPr lang="zh-CN" altLang="en-US" sz="2000" dirty="0"/>
              <a:t>是</a:t>
            </a:r>
            <a:r>
              <a:rPr lang="en-US" altLang="zh-CN" sz="2000" dirty="0"/>
              <a:t>G</a:t>
            </a:r>
            <a:r>
              <a:rPr lang="zh-CN" altLang="en-US" sz="2000" dirty="0"/>
              <a:t>的点覆盖。</a:t>
            </a:r>
          </a:p>
          <a:p>
            <a:pPr>
              <a:lnSpc>
                <a:spcPct val="105000"/>
              </a:lnSpc>
            </a:pPr>
            <a:r>
              <a:rPr lang="zh-CN" altLang="en-US" sz="2000" dirty="0"/>
              <a:t>正常情况下，流图是连通的有向图。满足点覆盖标准要求选取足够多的测试数据，使得程序执行路径至少经过流图的每个结点一次，由于流图的每个结点与一条或多条语句相对应。</a:t>
            </a:r>
            <a:endParaRPr lang="en-US" altLang="zh-CN" sz="2000" dirty="0"/>
          </a:p>
          <a:p>
            <a:pPr>
              <a:lnSpc>
                <a:spcPct val="105000"/>
              </a:lnSpc>
            </a:pPr>
            <a:r>
              <a:rPr lang="zh-CN" altLang="en-US" sz="2000" dirty="0"/>
              <a:t>点覆盖标准和语句覆盖标准是相同的。</a:t>
            </a:r>
          </a:p>
          <a:p>
            <a:endParaRPr lang="zh-CN" altLang="en-US" sz="2000" dirty="0"/>
          </a:p>
        </p:txBody>
      </p:sp>
      <p:sp>
        <p:nvSpPr>
          <p:cNvPr id="2" name="日期占位符 1"/>
          <p:cNvSpPr>
            <a:spLocks noGrp="1"/>
          </p:cNvSpPr>
          <p:nvPr>
            <p:ph type="dt" sz="half" idx="10"/>
          </p:nvPr>
        </p:nvSpPr>
        <p:spPr/>
        <p:txBody>
          <a:bodyPr/>
          <a:lstStyle/>
          <a:p>
            <a:fld id="{D0A7CFC5-FA0E-4239-9BF6-36E0DBF705FC}"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9F4412CD-DDFE-44CA-9ED7-BE9C6432FA7B}" type="slidenum">
              <a:rPr lang="zh-CN" altLang="en-US"/>
              <a:pPr>
                <a:defRPr/>
              </a:pPr>
              <a:t>61</a:t>
            </a:fld>
            <a:endParaRPr lang="en-US" altLang="zh-CN"/>
          </a:p>
        </p:txBody>
      </p:sp>
    </p:spTree>
    <p:extLst>
      <p:ext uri="{BB962C8B-B14F-4D97-AF65-F5344CB8AC3E}">
        <p14:creationId xmlns:p14="http://schemas.microsoft.com/office/powerpoint/2010/main" val="329652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路径</a:t>
            </a:r>
            <a:r>
              <a:rPr lang="zh-CN" altLang="en-US" dirty="0" smtClean="0"/>
              <a:t>覆盖</a:t>
            </a:r>
            <a:endParaRPr lang="zh-CN" altLang="en-US" dirty="0"/>
          </a:p>
        </p:txBody>
      </p:sp>
      <p:sp>
        <p:nvSpPr>
          <p:cNvPr id="2" name="文本占位符 1"/>
          <p:cNvSpPr>
            <a:spLocks noGrp="1"/>
          </p:cNvSpPr>
          <p:nvPr>
            <p:ph idx="1"/>
          </p:nvPr>
        </p:nvSpPr>
        <p:spPr>
          <a:xfrm>
            <a:off x="768098" y="925167"/>
            <a:ext cx="7990312" cy="3806854"/>
          </a:xfrm>
        </p:spPr>
        <p:txBody>
          <a:bodyPr>
            <a:normAutofit/>
          </a:bodyPr>
          <a:lstStyle/>
          <a:p>
            <a:pPr>
              <a:lnSpc>
                <a:spcPct val="100000"/>
              </a:lnSpc>
            </a:pPr>
            <a:r>
              <a:rPr lang="zh-CN" altLang="en-US" sz="1800" dirty="0" smtClean="0">
                <a:latin typeface="+mn-ea"/>
              </a:rPr>
              <a:t>路径</a:t>
            </a:r>
            <a:r>
              <a:rPr lang="zh-CN" altLang="en-US" sz="1800" dirty="0">
                <a:latin typeface="+mn-ea"/>
              </a:rPr>
              <a:t>覆盖的含义是，选取足够多测试数据，使程序的每条可能路径都至少执行一次</a:t>
            </a:r>
            <a:r>
              <a:rPr lang="en-US" altLang="zh-CN" sz="1800" dirty="0">
                <a:latin typeface="+mn-ea"/>
              </a:rPr>
              <a:t>(</a:t>
            </a:r>
            <a:r>
              <a:rPr lang="zh-CN" altLang="en-US" sz="1800" dirty="0">
                <a:latin typeface="+mn-ea"/>
              </a:rPr>
              <a:t>如果程序图中有环，则要求每个环至少经过一次</a:t>
            </a:r>
            <a:r>
              <a:rPr lang="en-US" altLang="zh-CN" sz="1800" dirty="0">
                <a:latin typeface="+mn-ea"/>
              </a:rPr>
              <a:t>)</a:t>
            </a:r>
            <a:r>
              <a:rPr lang="zh-CN" altLang="en-US" sz="1800" dirty="0">
                <a:latin typeface="+mn-ea"/>
              </a:rPr>
              <a:t>。</a:t>
            </a:r>
          </a:p>
          <a:p>
            <a:pPr>
              <a:lnSpc>
                <a:spcPct val="100000"/>
              </a:lnSpc>
              <a:spcBef>
                <a:spcPct val="50000"/>
              </a:spcBef>
            </a:pPr>
            <a:r>
              <a:rPr lang="zh-CN" altLang="en-US" sz="2100" b="1" dirty="0"/>
              <a:t>对于复杂结构的处理：</a:t>
            </a:r>
          </a:p>
          <a:p>
            <a:pPr lvl="1">
              <a:lnSpc>
                <a:spcPct val="100000"/>
              </a:lnSpc>
            </a:pPr>
            <a:r>
              <a:rPr lang="zh-CN" altLang="en-US" sz="1800" dirty="0"/>
              <a:t>对于嵌套型分支结构，若有</a:t>
            </a:r>
            <a:r>
              <a:rPr lang="en-US" altLang="zh-CN" sz="1800" dirty="0"/>
              <a:t>n</a:t>
            </a:r>
            <a:r>
              <a:rPr lang="zh-CN" altLang="en-US" sz="1800" dirty="0"/>
              <a:t>个判定，需要</a:t>
            </a:r>
            <a:r>
              <a:rPr lang="en-US" altLang="zh-CN" sz="1800" dirty="0"/>
              <a:t>n+1</a:t>
            </a:r>
            <a:r>
              <a:rPr lang="zh-CN" altLang="en-US" sz="1800" dirty="0"/>
              <a:t>个测试用例；</a:t>
            </a:r>
          </a:p>
          <a:p>
            <a:pPr lvl="1">
              <a:lnSpc>
                <a:spcPct val="100000"/>
              </a:lnSpc>
            </a:pPr>
            <a:r>
              <a:rPr lang="zh-CN" altLang="en-US" sz="1800" dirty="0"/>
              <a:t>对于连锁型分支结构，若有</a:t>
            </a:r>
            <a:r>
              <a:rPr lang="en-US" altLang="zh-CN" sz="1800" dirty="0"/>
              <a:t>n</a:t>
            </a:r>
            <a:r>
              <a:rPr lang="zh-CN" altLang="en-US" sz="1800" dirty="0"/>
              <a:t>个判定，需要有</a:t>
            </a:r>
            <a:r>
              <a:rPr lang="en-US" altLang="zh-CN" sz="1800" dirty="0"/>
              <a:t>2n</a:t>
            </a:r>
            <a:r>
              <a:rPr lang="zh-CN" altLang="en-US" sz="1800" dirty="0"/>
              <a:t>个测试用例覆盖其</a:t>
            </a:r>
            <a:r>
              <a:rPr lang="en-US" altLang="zh-CN" sz="1800" dirty="0"/>
              <a:t>2n</a:t>
            </a:r>
            <a:r>
              <a:rPr lang="zh-CN" altLang="en-US" sz="1800" dirty="0"/>
              <a:t>条路径，但当</a:t>
            </a:r>
            <a:r>
              <a:rPr lang="en-US" altLang="zh-CN" sz="1800" dirty="0"/>
              <a:t>n</a:t>
            </a:r>
            <a:r>
              <a:rPr lang="zh-CN" altLang="en-US" sz="1800" dirty="0"/>
              <a:t>较大时将无法测试。为了减少测试用例的数量，可以根据各条路径的重要性，采用加权等方法筛掉部分路径，并进行抽样减少测试路径的数量。</a:t>
            </a:r>
          </a:p>
          <a:p>
            <a:pPr lvl="1">
              <a:lnSpc>
                <a:spcPct val="100000"/>
              </a:lnSpc>
            </a:pPr>
            <a:r>
              <a:rPr lang="zh-CN" altLang="en-US" sz="1800" dirty="0"/>
              <a:t>如图所示，本例：嵌套型</a:t>
            </a:r>
            <a:r>
              <a:rPr lang="en-US" altLang="zh-CN" sz="1800" dirty="0"/>
              <a:t>n=3</a:t>
            </a:r>
            <a:r>
              <a:rPr lang="zh-CN" altLang="en-US" sz="1800" dirty="0"/>
              <a:t>，需</a:t>
            </a:r>
            <a:r>
              <a:rPr lang="en-US" altLang="zh-CN" sz="1800" dirty="0"/>
              <a:t>4</a:t>
            </a:r>
            <a:r>
              <a:rPr lang="zh-CN" altLang="en-US" sz="1800" dirty="0"/>
              <a:t>个测试用例；连锁型</a:t>
            </a:r>
            <a:r>
              <a:rPr lang="en-US" altLang="zh-CN" sz="1800" dirty="0"/>
              <a:t>n=3</a:t>
            </a:r>
            <a:r>
              <a:rPr lang="zh-CN" altLang="en-US" sz="1800" dirty="0"/>
              <a:t>，需</a:t>
            </a:r>
            <a:r>
              <a:rPr lang="en-US" altLang="zh-CN" sz="1800" dirty="0"/>
              <a:t>8</a:t>
            </a:r>
            <a:r>
              <a:rPr lang="zh-CN" altLang="en-US" sz="1800" dirty="0"/>
              <a:t>个测试用例。</a:t>
            </a:r>
          </a:p>
          <a:p>
            <a:pPr>
              <a:lnSpc>
                <a:spcPct val="100000"/>
              </a:lnSpc>
            </a:pPr>
            <a:endParaRPr lang="zh-CN" altLang="en-US" sz="1800" dirty="0"/>
          </a:p>
        </p:txBody>
      </p:sp>
      <p:sp>
        <p:nvSpPr>
          <p:cNvPr id="4" name="日期占位符 3"/>
          <p:cNvSpPr>
            <a:spLocks noGrp="1"/>
          </p:cNvSpPr>
          <p:nvPr>
            <p:ph type="dt" sz="half" idx="10"/>
          </p:nvPr>
        </p:nvSpPr>
        <p:spPr/>
        <p:txBody>
          <a:bodyPr/>
          <a:lstStyle/>
          <a:p>
            <a:fld id="{C4DF178E-F0D3-4158-B350-BD8DE40FD92E}"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48C502BE-5FAA-4883-AFB6-59E7DA682C0E}" type="slidenum">
              <a:rPr lang="zh-CN" altLang="en-US"/>
              <a:pPr>
                <a:defRPr/>
              </a:pPr>
              <a:t>62</a:t>
            </a:fld>
            <a:endParaRPr lang="en-US" altLang="zh-CN" dirty="0"/>
          </a:p>
        </p:txBody>
      </p:sp>
      <p:pic>
        <p:nvPicPr>
          <p:cNvPr id="6" name="Picture 21" descr="P5_2_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453" y="1513049"/>
            <a:ext cx="4200797" cy="2991122"/>
          </a:xfrm>
          <a:prstGeom prst="rect">
            <a:avLst/>
          </a:prstGeom>
          <a:ln/>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31852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charset="0"/>
              </a:rPr>
              <a:t> 循环结构的</a:t>
            </a:r>
            <a:r>
              <a:rPr lang="zh-CN" altLang="en-US" dirty="0" smtClean="0">
                <a:latin typeface="Arial" charset="0"/>
              </a:rPr>
              <a:t>处理</a:t>
            </a:r>
            <a:endParaRPr lang="zh-CN" altLang="en-US" dirty="0"/>
          </a:p>
        </p:txBody>
      </p:sp>
      <p:sp>
        <p:nvSpPr>
          <p:cNvPr id="3" name="文本占位符 2"/>
          <p:cNvSpPr>
            <a:spLocks noGrp="1"/>
          </p:cNvSpPr>
          <p:nvPr>
            <p:ph idx="1"/>
          </p:nvPr>
        </p:nvSpPr>
        <p:spPr/>
        <p:txBody>
          <a:bodyPr>
            <a:normAutofit/>
          </a:bodyPr>
          <a:lstStyle/>
          <a:p>
            <a:pPr marL="0" indent="-651420">
              <a:lnSpc>
                <a:spcPct val="100000"/>
              </a:lnSpc>
              <a:spcBef>
                <a:spcPct val="50000"/>
              </a:spcBef>
              <a:defRPr/>
            </a:pPr>
            <a:r>
              <a:rPr lang="zh-CN" altLang="en-US" sz="2200" dirty="0" smtClean="0">
                <a:latin typeface="Arial" charset="0"/>
              </a:rPr>
              <a:t>对于</a:t>
            </a:r>
            <a:r>
              <a:rPr lang="zh-CN" altLang="en-US" sz="2200" dirty="0">
                <a:latin typeface="Arial" charset="0"/>
              </a:rPr>
              <a:t>最多为</a:t>
            </a:r>
            <a:r>
              <a:rPr lang="en-US" altLang="zh-CN" sz="2200" dirty="0">
                <a:latin typeface="Arial" charset="0"/>
              </a:rPr>
              <a:t>n</a:t>
            </a:r>
            <a:r>
              <a:rPr lang="zh-CN" altLang="en-US" sz="2200" dirty="0">
                <a:latin typeface="Arial" charset="0"/>
              </a:rPr>
              <a:t>次的单循环，可设计测试用例实现下列测试</a:t>
            </a:r>
            <a:r>
              <a:rPr lang="zh-CN" altLang="en-US" sz="2200" dirty="0">
                <a:latin typeface="Arial" charset="0"/>
                <a:sym typeface="Wingdings" pitchFamily="2" charset="2"/>
              </a:rPr>
              <a:t>：</a:t>
            </a:r>
          </a:p>
          <a:p>
            <a:pPr marL="0" lvl="2" indent="0">
              <a:lnSpc>
                <a:spcPct val="100000"/>
              </a:lnSpc>
              <a:buNone/>
              <a:defRPr/>
            </a:pPr>
            <a:r>
              <a:rPr lang="zh-CN" altLang="en-US" sz="1800" dirty="0">
                <a:latin typeface="Arial" charset="0"/>
                <a:sym typeface="Wingdings" pitchFamily="2" charset="2"/>
              </a:rPr>
              <a:t>     （</a:t>
            </a:r>
            <a:r>
              <a:rPr lang="en-US" altLang="zh-CN" sz="1800" dirty="0">
                <a:latin typeface="Arial" charset="0"/>
                <a:sym typeface="Wingdings" pitchFamily="2" charset="2"/>
              </a:rPr>
              <a:t>1</a:t>
            </a:r>
            <a:r>
              <a:rPr lang="zh-CN" altLang="en-US" sz="1800" dirty="0">
                <a:latin typeface="Arial" charset="0"/>
                <a:sym typeface="Wingdings" pitchFamily="2" charset="2"/>
              </a:rPr>
              <a:t>）</a:t>
            </a:r>
            <a:r>
              <a:rPr lang="zh-CN" altLang="en-US" sz="1800" dirty="0">
                <a:latin typeface="Arial" charset="0"/>
              </a:rPr>
              <a:t>跳过循环，即一次也不执行；</a:t>
            </a:r>
          </a:p>
          <a:p>
            <a:pPr marL="0" lvl="2" indent="0">
              <a:lnSpc>
                <a:spcPct val="100000"/>
              </a:lnSpc>
              <a:buNone/>
              <a:defRPr/>
            </a:pPr>
            <a:r>
              <a:rPr lang="zh-CN" altLang="en-US" sz="1800" dirty="0">
                <a:latin typeface="Arial" charset="0"/>
              </a:rPr>
              <a:t>     （</a:t>
            </a:r>
            <a:r>
              <a:rPr lang="en-US" altLang="zh-CN" sz="1800" dirty="0">
                <a:latin typeface="Arial" charset="0"/>
              </a:rPr>
              <a:t>2</a:t>
            </a:r>
            <a:r>
              <a:rPr lang="zh-CN" altLang="en-US" sz="1800" dirty="0">
                <a:latin typeface="Arial" charset="0"/>
              </a:rPr>
              <a:t>）仅循环</a:t>
            </a:r>
            <a:r>
              <a:rPr lang="en-US" altLang="zh-CN" sz="1800" dirty="0">
                <a:latin typeface="Arial" charset="0"/>
              </a:rPr>
              <a:t>1</a:t>
            </a:r>
            <a:r>
              <a:rPr lang="zh-CN" altLang="en-US" sz="1800" dirty="0">
                <a:latin typeface="Arial" charset="0"/>
              </a:rPr>
              <a:t>次</a:t>
            </a:r>
            <a:r>
              <a:rPr lang="zh-CN" altLang="en-US" sz="1800" dirty="0" smtClean="0">
                <a:latin typeface="Arial" charset="0"/>
              </a:rPr>
              <a:t>；</a:t>
            </a:r>
            <a:endParaRPr lang="zh-CN" altLang="en-US" sz="1800" dirty="0">
              <a:latin typeface="Arial" charset="0"/>
            </a:endParaRPr>
          </a:p>
          <a:p>
            <a:pPr marL="0" lvl="2" indent="0">
              <a:lnSpc>
                <a:spcPct val="100000"/>
              </a:lnSpc>
              <a:buNone/>
              <a:defRPr/>
            </a:pPr>
            <a:r>
              <a:rPr lang="zh-CN" altLang="en-US" sz="1800" dirty="0">
                <a:latin typeface="Arial" charset="0"/>
              </a:rPr>
              <a:t>     （</a:t>
            </a:r>
            <a:r>
              <a:rPr lang="en-US" altLang="zh-CN" sz="1800" dirty="0">
                <a:latin typeface="Arial" charset="0"/>
              </a:rPr>
              <a:t>3</a:t>
            </a:r>
            <a:r>
              <a:rPr lang="zh-CN" altLang="en-US" sz="1800" dirty="0">
                <a:latin typeface="Arial" charset="0"/>
              </a:rPr>
              <a:t>）循环</a:t>
            </a:r>
            <a:r>
              <a:rPr lang="en-US" altLang="zh-CN" sz="1800" dirty="0">
                <a:latin typeface="Arial" charset="0"/>
              </a:rPr>
              <a:t>2</a:t>
            </a:r>
            <a:r>
              <a:rPr lang="zh-CN" altLang="en-US" sz="1800" dirty="0">
                <a:latin typeface="Arial" charset="0"/>
              </a:rPr>
              <a:t>次；</a:t>
            </a:r>
          </a:p>
          <a:p>
            <a:pPr marL="0" lvl="2" indent="0">
              <a:lnSpc>
                <a:spcPct val="100000"/>
              </a:lnSpc>
              <a:buNone/>
              <a:defRPr/>
            </a:pPr>
            <a:r>
              <a:rPr lang="zh-CN" altLang="en-US" sz="1800" dirty="0">
                <a:latin typeface="Arial" charset="0"/>
              </a:rPr>
              <a:t>     （</a:t>
            </a:r>
            <a:r>
              <a:rPr lang="en-US" altLang="zh-CN" sz="1800" dirty="0">
                <a:latin typeface="Arial" charset="0"/>
              </a:rPr>
              <a:t>4</a:t>
            </a:r>
            <a:r>
              <a:rPr lang="zh-CN" altLang="en-US" sz="1800" dirty="0">
                <a:latin typeface="Arial" charset="0"/>
              </a:rPr>
              <a:t>）循环</a:t>
            </a:r>
            <a:r>
              <a:rPr lang="en-US" altLang="zh-CN" sz="1800" dirty="0">
                <a:latin typeface="Arial" charset="0"/>
              </a:rPr>
              <a:t>m</a:t>
            </a:r>
            <a:r>
              <a:rPr lang="zh-CN" altLang="en-US" sz="1800" dirty="0">
                <a:latin typeface="Arial" charset="0"/>
              </a:rPr>
              <a:t>次，</a:t>
            </a:r>
            <a:r>
              <a:rPr lang="en-US" altLang="zh-CN" sz="1800" dirty="0">
                <a:latin typeface="Arial" charset="0"/>
              </a:rPr>
              <a:t>m&lt;n </a:t>
            </a:r>
            <a:r>
              <a:rPr lang="zh-CN" altLang="en-US" sz="1800" dirty="0">
                <a:latin typeface="Arial" charset="0"/>
              </a:rPr>
              <a:t>；</a:t>
            </a:r>
          </a:p>
          <a:p>
            <a:pPr marL="0" lvl="2" indent="0">
              <a:lnSpc>
                <a:spcPct val="100000"/>
              </a:lnSpc>
              <a:buNone/>
              <a:defRPr/>
            </a:pPr>
            <a:r>
              <a:rPr lang="zh-CN" altLang="en-US" sz="1800" dirty="0">
                <a:latin typeface="Arial" charset="0"/>
              </a:rPr>
              <a:t>     （</a:t>
            </a:r>
            <a:r>
              <a:rPr lang="en-US" altLang="zh-CN" sz="1800" dirty="0">
                <a:latin typeface="Arial" charset="0"/>
              </a:rPr>
              <a:t>5</a:t>
            </a:r>
            <a:r>
              <a:rPr lang="zh-CN" altLang="en-US" sz="1800" dirty="0">
                <a:latin typeface="Arial" charset="0"/>
              </a:rPr>
              <a:t>）分别循环</a:t>
            </a:r>
            <a:r>
              <a:rPr lang="en-US" altLang="zh-CN" sz="1800" dirty="0">
                <a:latin typeface="Arial" charset="0"/>
              </a:rPr>
              <a:t>n – 1</a:t>
            </a:r>
            <a:r>
              <a:rPr lang="zh-CN" altLang="en-US" sz="1800" dirty="0">
                <a:latin typeface="Arial" charset="0"/>
              </a:rPr>
              <a:t>次，</a:t>
            </a:r>
            <a:r>
              <a:rPr lang="en-US" altLang="zh-CN" sz="1800" dirty="0">
                <a:latin typeface="Arial" charset="0"/>
              </a:rPr>
              <a:t>n</a:t>
            </a:r>
            <a:r>
              <a:rPr lang="zh-CN" altLang="en-US" sz="1800" dirty="0">
                <a:latin typeface="Arial" charset="0"/>
              </a:rPr>
              <a:t>次，</a:t>
            </a:r>
            <a:r>
              <a:rPr lang="en-US" altLang="zh-CN" sz="1800" dirty="0">
                <a:latin typeface="Arial" charset="0"/>
              </a:rPr>
              <a:t>n+1</a:t>
            </a:r>
            <a:r>
              <a:rPr lang="zh-CN" altLang="en-US" sz="1800" dirty="0">
                <a:latin typeface="Arial" charset="0"/>
              </a:rPr>
              <a:t>次</a:t>
            </a:r>
            <a:r>
              <a:rPr lang="zh-CN" altLang="en-US" sz="1800" dirty="0" smtClean="0">
                <a:latin typeface="Arial" charset="0"/>
              </a:rPr>
              <a:t>。</a:t>
            </a:r>
            <a:endParaRPr lang="zh-CN" altLang="en-US" sz="1800" dirty="0">
              <a:latin typeface="Arial" charset="0"/>
            </a:endParaRPr>
          </a:p>
          <a:p>
            <a:pPr>
              <a:lnSpc>
                <a:spcPct val="100000"/>
              </a:lnSpc>
            </a:pPr>
            <a:endParaRPr lang="zh-CN" altLang="en-US" sz="1800" dirty="0"/>
          </a:p>
        </p:txBody>
      </p:sp>
      <p:sp>
        <p:nvSpPr>
          <p:cNvPr id="2" name="日期占位符 1"/>
          <p:cNvSpPr>
            <a:spLocks noGrp="1"/>
          </p:cNvSpPr>
          <p:nvPr>
            <p:ph type="dt" sz="half" idx="10"/>
          </p:nvPr>
        </p:nvSpPr>
        <p:spPr/>
        <p:txBody>
          <a:bodyPr/>
          <a:lstStyle/>
          <a:p>
            <a:fld id="{24B0AD81-33B0-4311-8BCF-AE877C47F05A}"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63</a:t>
            </a:fld>
            <a:endParaRPr lang="zh-CN" altLang="en-US" dirty="0"/>
          </a:p>
        </p:txBody>
      </p:sp>
    </p:spTree>
    <p:extLst>
      <p:ext uri="{BB962C8B-B14F-4D97-AF65-F5344CB8AC3E}">
        <p14:creationId xmlns:p14="http://schemas.microsoft.com/office/powerpoint/2010/main" val="2952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Arial" charset="0"/>
              </a:rPr>
              <a:t> 循环结构的</a:t>
            </a:r>
            <a:r>
              <a:rPr lang="zh-CN" altLang="en-US" dirty="0" smtClean="0">
                <a:latin typeface="Arial" charset="0"/>
              </a:rPr>
              <a:t>处理</a:t>
            </a:r>
            <a:endParaRPr lang="zh-CN" altLang="en-US" dirty="0"/>
          </a:p>
        </p:txBody>
      </p:sp>
      <p:sp>
        <p:nvSpPr>
          <p:cNvPr id="3" name="文本占位符 2"/>
          <p:cNvSpPr>
            <a:spLocks noGrp="1"/>
          </p:cNvSpPr>
          <p:nvPr>
            <p:ph idx="1"/>
          </p:nvPr>
        </p:nvSpPr>
        <p:spPr/>
        <p:txBody>
          <a:bodyPr>
            <a:normAutofit fontScale="85000" lnSpcReduction="20000"/>
          </a:bodyPr>
          <a:lstStyle/>
          <a:p>
            <a:pPr marL="342900" indent="-342900">
              <a:lnSpc>
                <a:spcPct val="120000"/>
              </a:lnSpc>
              <a:spcBef>
                <a:spcPts val="600"/>
              </a:spcBef>
            </a:pPr>
            <a:r>
              <a:rPr lang="zh-CN" altLang="en-US" sz="2400" dirty="0" smtClean="0"/>
              <a:t>嵌套循环：</a:t>
            </a:r>
            <a:endParaRPr lang="en-US" altLang="zh-CN" sz="2400" dirty="0"/>
          </a:p>
          <a:p>
            <a:pPr marL="994320" lvl="1" indent="-342900">
              <a:lnSpc>
                <a:spcPct val="120000"/>
              </a:lnSpc>
              <a:spcBef>
                <a:spcPts val="600"/>
              </a:spcBef>
            </a:pPr>
            <a:r>
              <a:rPr lang="zh-CN" altLang="en-US" sz="2100" dirty="0"/>
              <a:t>从最内层循环开始，所有外层循环次数设为最小值；</a:t>
            </a:r>
            <a:endParaRPr lang="en-US" altLang="zh-CN" sz="2100" dirty="0"/>
          </a:p>
          <a:p>
            <a:pPr marL="994320" lvl="1" indent="-342900">
              <a:lnSpc>
                <a:spcPct val="120000"/>
              </a:lnSpc>
              <a:spcBef>
                <a:spcPts val="600"/>
              </a:spcBef>
            </a:pPr>
            <a:r>
              <a:rPr lang="zh-CN" altLang="en-US" sz="2100" dirty="0"/>
              <a:t>对最内层循环按照简单循环方法进行测试；</a:t>
            </a:r>
            <a:endParaRPr lang="en-US" altLang="zh-CN" sz="2100" dirty="0"/>
          </a:p>
          <a:p>
            <a:pPr marL="994320" lvl="1" indent="-342900">
              <a:lnSpc>
                <a:spcPct val="120000"/>
              </a:lnSpc>
              <a:spcBef>
                <a:spcPts val="600"/>
              </a:spcBef>
            </a:pPr>
            <a:r>
              <a:rPr lang="zh-CN" altLang="en-US" sz="2100" dirty="0"/>
              <a:t>由内向外进行下一个循环的测试，本层循环的所有外 层循环仍取最小值，而由本层循环嵌套的循环取某些 “典型”值；</a:t>
            </a:r>
            <a:endParaRPr lang="en-US" altLang="zh-CN" sz="2100" dirty="0"/>
          </a:p>
          <a:p>
            <a:pPr marL="994320" lvl="1" indent="-342900">
              <a:lnSpc>
                <a:spcPct val="120000"/>
              </a:lnSpc>
              <a:spcBef>
                <a:spcPts val="600"/>
              </a:spcBef>
            </a:pPr>
            <a:r>
              <a:rPr lang="zh-CN" altLang="en-US" sz="2100" dirty="0"/>
              <a:t>重复上一步的过程，直到测试完所有循环</a:t>
            </a:r>
            <a:r>
              <a:rPr lang="zh-CN" altLang="en-US" sz="2100" dirty="0" smtClean="0"/>
              <a:t>。</a:t>
            </a:r>
            <a:endParaRPr lang="en-US" altLang="zh-CN" sz="2100" dirty="0" smtClean="0"/>
          </a:p>
          <a:p>
            <a:pPr marL="342900" indent="-342900">
              <a:lnSpc>
                <a:spcPct val="120000"/>
              </a:lnSpc>
              <a:spcBef>
                <a:spcPts val="600"/>
              </a:spcBef>
              <a:tabLst>
                <a:tab pos="606029" algn="l"/>
              </a:tabLst>
              <a:defRPr/>
            </a:pPr>
            <a:r>
              <a:rPr lang="zh-CN" altLang="en-US" sz="2400" dirty="0" smtClean="0"/>
              <a:t>对于连锁循环</a:t>
            </a:r>
            <a:r>
              <a:rPr lang="zh-CN" altLang="en-US" sz="2400" b="1" dirty="0" smtClean="0"/>
              <a:t>：</a:t>
            </a:r>
          </a:p>
          <a:p>
            <a:pPr marL="542925" lvl="3" indent="-285750">
              <a:lnSpc>
                <a:spcPct val="120000"/>
              </a:lnSpc>
              <a:spcAft>
                <a:spcPts val="0"/>
              </a:spcAft>
              <a:tabLst>
                <a:tab pos="606029" algn="l"/>
              </a:tabLst>
              <a:defRPr/>
            </a:pPr>
            <a:r>
              <a:rPr lang="zh-CN" altLang="en-US" sz="1800" dirty="0" smtClean="0">
                <a:latin typeface="+mj-ea"/>
                <a:ea typeface="+mj-ea"/>
              </a:rPr>
              <a:t>如果各个循环是相互独立的，则可以用与简单循环相同的方法进行测试；如果多个循环不是相互独立的，则需要用测试嵌套循环的办法处理。</a:t>
            </a:r>
          </a:p>
          <a:p>
            <a:pPr marL="342900" indent="-342900">
              <a:lnSpc>
                <a:spcPct val="120000"/>
              </a:lnSpc>
              <a:spcBef>
                <a:spcPts val="600"/>
              </a:spcBef>
              <a:tabLst>
                <a:tab pos="606029" algn="l"/>
              </a:tabLst>
              <a:defRPr/>
            </a:pPr>
            <a:r>
              <a:rPr lang="zh-CN" altLang="en-US" sz="2400" dirty="0" smtClean="0"/>
              <a:t>对于非结构循环：</a:t>
            </a:r>
            <a:endParaRPr lang="en-US" altLang="zh-CN" sz="2400" dirty="0" smtClean="0"/>
          </a:p>
          <a:p>
            <a:pPr marL="542925" lvl="3" indent="-285750">
              <a:lnSpc>
                <a:spcPct val="120000"/>
              </a:lnSpc>
              <a:spcAft>
                <a:spcPts val="0"/>
              </a:spcAft>
              <a:tabLst>
                <a:tab pos="606029" algn="l"/>
              </a:tabLst>
              <a:defRPr/>
            </a:pPr>
            <a:r>
              <a:rPr lang="zh-CN" altLang="en-US" sz="1800" dirty="0" smtClean="0">
                <a:latin typeface="+mj-ea"/>
                <a:ea typeface="+mj-ea"/>
              </a:rPr>
              <a:t>应该使用结构化程序设计方法重新设计循环，改造成结构化。</a:t>
            </a:r>
            <a:endParaRPr lang="zh-CN" altLang="en-US" sz="1800" dirty="0" smtClean="0"/>
          </a:p>
          <a:p>
            <a:pPr marL="285750" indent="-285750">
              <a:lnSpc>
                <a:spcPct val="120000"/>
              </a:lnSpc>
              <a:spcBef>
                <a:spcPts val="600"/>
              </a:spcBef>
            </a:pPr>
            <a:endParaRPr lang="zh-CN" altLang="en-US" sz="1800" dirty="0"/>
          </a:p>
        </p:txBody>
      </p:sp>
      <p:sp>
        <p:nvSpPr>
          <p:cNvPr id="2" name="日期占位符 1"/>
          <p:cNvSpPr>
            <a:spLocks noGrp="1"/>
          </p:cNvSpPr>
          <p:nvPr>
            <p:ph type="dt" sz="half" idx="10"/>
          </p:nvPr>
        </p:nvSpPr>
        <p:spPr/>
        <p:txBody>
          <a:bodyPr/>
          <a:lstStyle/>
          <a:p>
            <a:fld id="{24B0AD81-33B0-4311-8BCF-AE877C47F05A}"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64</a:t>
            </a:fld>
            <a:endParaRPr lang="zh-CN" altLang="en-US" dirty="0"/>
          </a:p>
        </p:txBody>
      </p:sp>
    </p:spTree>
    <p:extLst>
      <p:ext uri="{BB962C8B-B14F-4D97-AF65-F5344CB8AC3E}">
        <p14:creationId xmlns:p14="http://schemas.microsoft.com/office/powerpoint/2010/main" val="147551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5"/>
          <p:cNvSpPr>
            <a:spLocks noGrp="1"/>
          </p:cNvSpPr>
          <p:nvPr>
            <p:ph type="sldNum" sz="quarter" idx="12"/>
          </p:nvPr>
        </p:nvSpPr>
        <p:spPr/>
        <p:txBody>
          <a:bodyPr/>
          <a:lstStyle/>
          <a:p>
            <a:pPr>
              <a:defRPr/>
            </a:pPr>
            <a:fld id="{9910B5D8-3673-4895-B088-395C217FBFA8}" type="slidenum">
              <a:rPr lang="zh-CN" altLang="en-US"/>
              <a:pPr>
                <a:defRPr/>
              </a:pPr>
              <a:t>65</a:t>
            </a:fld>
            <a:endParaRPr lang="en-US" altLang="zh-CN"/>
          </a:p>
        </p:txBody>
      </p:sp>
      <p:sp>
        <p:nvSpPr>
          <p:cNvPr id="7" name="标题 6"/>
          <p:cNvSpPr>
            <a:spLocks noGrp="1"/>
          </p:cNvSpPr>
          <p:nvPr>
            <p:ph type="title"/>
          </p:nvPr>
        </p:nvSpPr>
        <p:spPr/>
        <p:txBody>
          <a:bodyPr/>
          <a:lstStyle/>
          <a:p>
            <a:r>
              <a:rPr lang="zh-CN" altLang="en-US" dirty="0"/>
              <a:t>黑盒测试</a:t>
            </a:r>
            <a:r>
              <a:rPr lang="zh-CN" altLang="en-US" dirty="0" smtClean="0"/>
              <a:t>(</a:t>
            </a:r>
            <a:r>
              <a:rPr lang="en-US" altLang="zh-CN" cap="none" dirty="0" smtClean="0"/>
              <a:t>Black Box Testing</a:t>
            </a:r>
            <a:r>
              <a:rPr lang="en-US" altLang="zh-CN" dirty="0" smtClean="0"/>
              <a:t>)</a:t>
            </a:r>
            <a:endParaRPr lang="zh-CN" altLang="en-US" dirty="0"/>
          </a:p>
        </p:txBody>
      </p:sp>
      <p:sp>
        <p:nvSpPr>
          <p:cNvPr id="61443" name="Rectangle 6"/>
          <p:cNvSpPr>
            <a:spLocks noChangeArrowheads="1"/>
          </p:cNvSpPr>
          <p:nvPr/>
        </p:nvSpPr>
        <p:spPr bwMode="auto">
          <a:xfrm>
            <a:off x="643084" y="973988"/>
            <a:ext cx="8097397" cy="1015663"/>
          </a:xfrm>
          <a:prstGeom prst="rect">
            <a:avLst/>
          </a:prstGeom>
          <a:noFill/>
          <a:ln w="9525">
            <a:noFill/>
            <a:miter lim="800000"/>
            <a:headEnd/>
            <a:tailEnd/>
          </a:ln>
        </p:spPr>
        <p:txBody>
          <a:bodyPr wrap="square">
            <a:spAutoFit/>
          </a:bodyPr>
          <a:lstStyle/>
          <a:p>
            <a:pPr>
              <a:spcBef>
                <a:spcPts val="600"/>
              </a:spcBef>
            </a:pPr>
            <a:r>
              <a:rPr lang="zh-CN" altLang="en-US" sz="2000" dirty="0">
                <a:latin typeface="+mj-ea"/>
                <a:ea typeface="+mj-ea"/>
              </a:rPr>
              <a:t>       又称行为测试、功能测试、接口测试，主要关注软件的功能测试和性能测试，而不是内部的逻辑结构测试。已知产品的功能设计规格，可以进行测试证明每个实现了的功能是否符合要求。 </a:t>
            </a:r>
          </a:p>
        </p:txBody>
      </p:sp>
      <p:grpSp>
        <p:nvGrpSpPr>
          <p:cNvPr id="9" name="组合 8"/>
          <p:cNvGrpSpPr/>
          <p:nvPr/>
        </p:nvGrpSpPr>
        <p:grpSpPr>
          <a:xfrm>
            <a:off x="3714444" y="1989651"/>
            <a:ext cx="4343849" cy="2481262"/>
            <a:chOff x="3393102" y="2405660"/>
            <a:chExt cx="4724641" cy="3308349"/>
          </a:xfrm>
        </p:grpSpPr>
        <p:sp>
          <p:nvSpPr>
            <p:cNvPr id="61445" name="AutoShape 8"/>
            <p:cNvSpPr>
              <a:spLocks/>
            </p:cNvSpPr>
            <p:nvPr/>
          </p:nvSpPr>
          <p:spPr bwMode="auto">
            <a:xfrm>
              <a:off x="3393102" y="2638717"/>
              <a:ext cx="1441938" cy="838200"/>
            </a:xfrm>
            <a:prstGeom prst="borderCallout1">
              <a:avLst>
                <a:gd name="adj1" fmla="val 13634"/>
                <a:gd name="adj2" fmla="val 104880"/>
                <a:gd name="adj3" fmla="val 358761"/>
                <a:gd name="adj4" fmla="val 104880"/>
              </a:avLst>
            </a:prstGeom>
            <a:noFill/>
            <a:ln w="9525">
              <a:solidFill>
                <a:srgbClr val="EF8D2B"/>
              </a:solidFill>
              <a:miter lim="800000"/>
              <a:headEnd/>
              <a:tailEnd/>
            </a:ln>
          </p:spPr>
          <p:txBody>
            <a:bodyPr anchor="ctr"/>
            <a:lstStyle/>
            <a:p>
              <a:pPr algn="ctr" eaLnBrk="0" hangingPunct="0"/>
              <a:r>
                <a:rPr lang="zh-CN" altLang="en-US" dirty="0">
                  <a:latin typeface="+mj-ea"/>
                  <a:ea typeface="+mj-ea"/>
                </a:rPr>
                <a:t>黑盒测试</a:t>
              </a:r>
            </a:p>
            <a:p>
              <a:pPr algn="ctr" eaLnBrk="0" hangingPunct="0"/>
              <a:r>
                <a:rPr lang="zh-CN" altLang="en-US" dirty="0">
                  <a:latin typeface="+mj-ea"/>
                  <a:ea typeface="+mj-ea"/>
                </a:rPr>
                <a:t>的内容</a:t>
              </a:r>
            </a:p>
          </p:txBody>
        </p:sp>
        <p:grpSp>
          <p:nvGrpSpPr>
            <p:cNvPr id="2" name="Group 9"/>
            <p:cNvGrpSpPr>
              <a:grpSpLocks/>
            </p:cNvGrpSpPr>
            <p:nvPr/>
          </p:nvGrpSpPr>
          <p:grpSpPr bwMode="auto">
            <a:xfrm>
              <a:off x="4968631" y="2405660"/>
              <a:ext cx="2702170" cy="609600"/>
              <a:chOff x="2428" y="1274"/>
              <a:chExt cx="1844" cy="384"/>
            </a:xfrm>
          </p:grpSpPr>
          <p:sp>
            <p:nvSpPr>
              <p:cNvPr id="61460" name="Rectangle 10">
                <a:hlinkClick r:id="" action="ppaction://noaction"/>
              </p:cNvPr>
              <p:cNvSpPr>
                <a:spLocks noChangeArrowheads="1"/>
              </p:cNvSpPr>
              <p:nvPr/>
            </p:nvSpPr>
            <p:spPr bwMode="auto">
              <a:xfrm>
                <a:off x="2640" y="1274"/>
                <a:ext cx="1632" cy="384"/>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功能不正确或遗漏</a:t>
                </a:r>
                <a:endParaRPr lang="en-US" altLang="zh-CN" dirty="0">
                  <a:latin typeface="+mj-ea"/>
                  <a:ea typeface="+mj-ea"/>
                </a:endParaRPr>
              </a:p>
            </p:txBody>
          </p:sp>
          <p:sp>
            <p:nvSpPr>
              <p:cNvPr id="61461" name="Line 11"/>
              <p:cNvSpPr>
                <a:spLocks noChangeShapeType="1"/>
              </p:cNvSpPr>
              <p:nvPr/>
            </p:nvSpPr>
            <p:spPr bwMode="auto">
              <a:xfrm>
                <a:off x="2428" y="1475"/>
                <a:ext cx="192" cy="0"/>
              </a:xfrm>
              <a:prstGeom prst="line">
                <a:avLst/>
              </a:prstGeom>
              <a:noFill/>
              <a:ln w="38100" cmpd="dbl">
                <a:solidFill>
                  <a:srgbClr val="EF8D2B"/>
                </a:solidFill>
                <a:round/>
                <a:headEnd/>
                <a:tailEnd/>
              </a:ln>
            </p:spPr>
            <p:txBody>
              <a:bodyPr/>
              <a:lstStyle/>
              <a:p>
                <a:endParaRPr lang="zh-CN" altLang="en-US">
                  <a:latin typeface="+mj-ea"/>
                  <a:ea typeface="+mj-ea"/>
                </a:endParaRPr>
              </a:p>
            </p:txBody>
          </p:sp>
        </p:grpSp>
        <p:grpSp>
          <p:nvGrpSpPr>
            <p:cNvPr id="3" name="Group 12"/>
            <p:cNvGrpSpPr>
              <a:grpSpLocks/>
            </p:cNvGrpSpPr>
            <p:nvPr/>
          </p:nvGrpSpPr>
          <p:grpSpPr bwMode="auto">
            <a:xfrm>
              <a:off x="4968631" y="3105747"/>
              <a:ext cx="2702170" cy="587375"/>
              <a:chOff x="2428" y="1283"/>
              <a:chExt cx="1844" cy="370"/>
            </a:xfrm>
          </p:grpSpPr>
          <p:sp>
            <p:nvSpPr>
              <p:cNvPr id="61458" name="Rectangle 13">
                <a:hlinkClick r:id="" action="ppaction://noaction"/>
              </p:cNvPr>
              <p:cNvSpPr>
                <a:spLocks noChangeArrowheads="1"/>
              </p:cNvSpPr>
              <p:nvPr/>
            </p:nvSpPr>
            <p:spPr bwMode="auto">
              <a:xfrm>
                <a:off x="2640" y="1283"/>
                <a:ext cx="1632" cy="370"/>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界面错误</a:t>
                </a:r>
                <a:endParaRPr lang="en-US" altLang="zh-CN" dirty="0">
                  <a:latin typeface="+mj-ea"/>
                  <a:ea typeface="+mj-ea"/>
                </a:endParaRPr>
              </a:p>
            </p:txBody>
          </p:sp>
          <p:sp>
            <p:nvSpPr>
              <p:cNvPr id="61459" name="Line 14"/>
              <p:cNvSpPr>
                <a:spLocks noChangeShapeType="1"/>
              </p:cNvSpPr>
              <p:nvPr/>
            </p:nvSpPr>
            <p:spPr bwMode="auto">
              <a:xfrm>
                <a:off x="2428" y="1519"/>
                <a:ext cx="192" cy="0"/>
              </a:xfrm>
              <a:prstGeom prst="line">
                <a:avLst/>
              </a:prstGeom>
              <a:noFill/>
              <a:ln w="38100" cmpd="dbl">
                <a:solidFill>
                  <a:srgbClr val="EF8D2B"/>
                </a:solidFill>
                <a:round/>
                <a:headEnd/>
                <a:tailEnd/>
              </a:ln>
            </p:spPr>
            <p:txBody>
              <a:bodyPr/>
              <a:lstStyle/>
              <a:p>
                <a:endParaRPr lang="zh-CN" altLang="en-US">
                  <a:latin typeface="+mj-ea"/>
                  <a:ea typeface="+mj-ea"/>
                </a:endParaRPr>
              </a:p>
            </p:txBody>
          </p:sp>
        </p:grpSp>
        <p:grpSp>
          <p:nvGrpSpPr>
            <p:cNvPr id="4" name="Group 15"/>
            <p:cNvGrpSpPr>
              <a:grpSpLocks/>
            </p:cNvGrpSpPr>
            <p:nvPr/>
          </p:nvGrpSpPr>
          <p:grpSpPr bwMode="auto">
            <a:xfrm>
              <a:off x="4997937" y="3801074"/>
              <a:ext cx="2672861" cy="588963"/>
              <a:chOff x="2448" y="1289"/>
              <a:chExt cx="1824" cy="371"/>
            </a:xfrm>
          </p:grpSpPr>
          <p:sp>
            <p:nvSpPr>
              <p:cNvPr id="61456" name="Rectangle 16">
                <a:hlinkClick r:id="" action="ppaction://noaction"/>
              </p:cNvPr>
              <p:cNvSpPr>
                <a:spLocks noChangeArrowheads="1"/>
              </p:cNvSpPr>
              <p:nvPr/>
            </p:nvSpPr>
            <p:spPr bwMode="auto">
              <a:xfrm>
                <a:off x="2649" y="1289"/>
                <a:ext cx="1623" cy="371"/>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数据库访问错误</a:t>
                </a:r>
                <a:endParaRPr lang="en-US" altLang="zh-CN" dirty="0">
                  <a:latin typeface="+mj-ea"/>
                  <a:ea typeface="+mj-ea"/>
                </a:endParaRPr>
              </a:p>
            </p:txBody>
          </p:sp>
          <p:sp>
            <p:nvSpPr>
              <p:cNvPr id="61457" name="Line 17"/>
              <p:cNvSpPr>
                <a:spLocks noChangeShapeType="1"/>
              </p:cNvSpPr>
              <p:nvPr/>
            </p:nvSpPr>
            <p:spPr bwMode="auto">
              <a:xfrm>
                <a:off x="2448" y="1480"/>
                <a:ext cx="192" cy="0"/>
              </a:xfrm>
              <a:prstGeom prst="line">
                <a:avLst/>
              </a:prstGeom>
              <a:noFill/>
              <a:ln w="38100" cmpd="dbl">
                <a:solidFill>
                  <a:srgbClr val="EF8D2B"/>
                </a:solidFill>
                <a:round/>
                <a:headEnd/>
                <a:tailEnd/>
              </a:ln>
            </p:spPr>
            <p:txBody>
              <a:bodyPr/>
              <a:lstStyle/>
              <a:p>
                <a:endParaRPr lang="zh-CN" altLang="en-US">
                  <a:latin typeface="+mj-ea"/>
                  <a:ea typeface="+mj-ea"/>
                </a:endParaRPr>
              </a:p>
            </p:txBody>
          </p:sp>
        </p:grpSp>
        <p:grpSp>
          <p:nvGrpSpPr>
            <p:cNvPr id="5" name="Group 18"/>
            <p:cNvGrpSpPr>
              <a:grpSpLocks/>
            </p:cNvGrpSpPr>
            <p:nvPr/>
          </p:nvGrpSpPr>
          <p:grpSpPr bwMode="auto">
            <a:xfrm>
              <a:off x="4968631" y="4485284"/>
              <a:ext cx="3149112" cy="1228725"/>
              <a:chOff x="2428" y="1288"/>
              <a:chExt cx="2149" cy="774"/>
            </a:xfrm>
          </p:grpSpPr>
          <p:sp>
            <p:nvSpPr>
              <p:cNvPr id="61454" name="Rectangle 19">
                <a:hlinkClick r:id="" action="ppaction://noaction"/>
              </p:cNvPr>
              <p:cNvSpPr>
                <a:spLocks noChangeArrowheads="1"/>
              </p:cNvSpPr>
              <p:nvPr/>
            </p:nvSpPr>
            <p:spPr bwMode="auto">
              <a:xfrm>
                <a:off x="2640" y="1288"/>
                <a:ext cx="1937" cy="349"/>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性能错误</a:t>
                </a:r>
                <a:endParaRPr lang="en-US" altLang="zh-CN" dirty="0">
                  <a:latin typeface="+mj-ea"/>
                  <a:ea typeface="+mj-ea"/>
                </a:endParaRPr>
              </a:p>
            </p:txBody>
          </p:sp>
          <p:sp>
            <p:nvSpPr>
              <p:cNvPr id="61455" name="Line 20"/>
              <p:cNvSpPr>
                <a:spLocks noChangeShapeType="1"/>
              </p:cNvSpPr>
              <p:nvPr/>
            </p:nvSpPr>
            <p:spPr bwMode="auto">
              <a:xfrm>
                <a:off x="2428" y="1493"/>
                <a:ext cx="192" cy="0"/>
              </a:xfrm>
              <a:prstGeom prst="line">
                <a:avLst/>
              </a:prstGeom>
              <a:noFill/>
              <a:ln w="38100" cmpd="dbl">
                <a:solidFill>
                  <a:srgbClr val="EF8D2B"/>
                </a:solidFill>
                <a:round/>
                <a:headEnd/>
                <a:tailEnd/>
              </a:ln>
            </p:spPr>
            <p:txBody>
              <a:bodyPr/>
              <a:lstStyle/>
              <a:p>
                <a:endParaRPr lang="zh-CN" altLang="en-US">
                  <a:latin typeface="+mj-ea"/>
                  <a:ea typeface="+mj-ea"/>
                </a:endParaRPr>
              </a:p>
            </p:txBody>
          </p:sp>
          <p:sp>
            <p:nvSpPr>
              <p:cNvPr id="26" name="Rectangle 19">
                <a:hlinkClick r:id="" action="ppaction://noaction"/>
              </p:cNvPr>
              <p:cNvSpPr>
                <a:spLocks noChangeArrowheads="1"/>
              </p:cNvSpPr>
              <p:nvPr/>
            </p:nvSpPr>
            <p:spPr bwMode="auto">
              <a:xfrm>
                <a:off x="2640" y="1692"/>
                <a:ext cx="1937" cy="370"/>
              </a:xfrm>
              <a:prstGeom prst="rect">
                <a:avLst/>
              </a:prstGeom>
              <a:noFill/>
              <a:ln w="38100" cmpd="dbl">
                <a:solidFill>
                  <a:srgbClr val="EF8D2B"/>
                </a:solidFill>
                <a:miter lim="800000"/>
                <a:headEnd/>
                <a:tailEnd/>
              </a:ln>
            </p:spPr>
            <p:txBody>
              <a:bodyPr wrap="none" anchor="ctr"/>
              <a:lstStyle/>
              <a:p>
                <a:pPr algn="ctr" eaLnBrk="0" hangingPunct="0"/>
                <a:r>
                  <a:rPr lang="zh-CN" altLang="en-US" dirty="0">
                    <a:latin typeface="+mj-ea"/>
                    <a:ea typeface="+mj-ea"/>
                  </a:rPr>
                  <a:t>初始化和终止错误</a:t>
                </a:r>
                <a:endParaRPr lang="en-US" altLang="zh-CN" dirty="0">
                  <a:latin typeface="+mj-ea"/>
                  <a:ea typeface="+mj-ea"/>
                </a:endParaRPr>
              </a:p>
            </p:txBody>
          </p:sp>
          <p:sp>
            <p:nvSpPr>
              <p:cNvPr id="27" name="Line 20"/>
              <p:cNvSpPr>
                <a:spLocks noChangeShapeType="1"/>
              </p:cNvSpPr>
              <p:nvPr/>
            </p:nvSpPr>
            <p:spPr bwMode="auto">
              <a:xfrm>
                <a:off x="2428" y="1918"/>
                <a:ext cx="192" cy="0"/>
              </a:xfrm>
              <a:prstGeom prst="line">
                <a:avLst/>
              </a:prstGeom>
              <a:noFill/>
              <a:ln w="38100" cmpd="dbl">
                <a:solidFill>
                  <a:srgbClr val="EF8D2B"/>
                </a:solidFill>
                <a:round/>
                <a:headEnd/>
                <a:tailEnd/>
              </a:ln>
            </p:spPr>
            <p:txBody>
              <a:bodyPr/>
              <a:lstStyle/>
              <a:p>
                <a:endParaRPr lang="zh-CN" altLang="en-US">
                  <a:latin typeface="+mj-ea"/>
                  <a:ea typeface="+mj-ea"/>
                </a:endParaRPr>
              </a:p>
            </p:txBody>
          </p:sp>
        </p:grpSp>
      </p:grpSp>
      <p:grpSp>
        <p:nvGrpSpPr>
          <p:cNvPr id="8" name="组合 7"/>
          <p:cNvGrpSpPr/>
          <p:nvPr/>
        </p:nvGrpSpPr>
        <p:grpSpPr>
          <a:xfrm>
            <a:off x="1575899" y="2271263"/>
            <a:ext cx="1246310" cy="2028200"/>
            <a:chOff x="6468207" y="333375"/>
            <a:chExt cx="1661746" cy="2704266"/>
          </a:xfrm>
        </p:grpSpPr>
        <p:sp>
          <p:nvSpPr>
            <p:cNvPr id="61450" name="AutoShape 21"/>
            <p:cNvSpPr>
              <a:spLocks noChangeArrowheads="1"/>
            </p:cNvSpPr>
            <p:nvPr/>
          </p:nvSpPr>
          <p:spPr bwMode="auto">
            <a:xfrm flipH="1">
              <a:off x="6468207" y="1109663"/>
              <a:ext cx="1661746" cy="1150937"/>
            </a:xfrm>
            <a:prstGeom prst="cube">
              <a:avLst>
                <a:gd name="adj" fmla="val 23583"/>
              </a:avLst>
            </a:prstGeom>
            <a:solidFill>
              <a:srgbClr val="FF0000"/>
            </a:solidFill>
            <a:ln w="28575">
              <a:solidFill>
                <a:schemeClr val="bg1"/>
              </a:solidFill>
              <a:miter lim="800000"/>
              <a:headEnd/>
              <a:tailEnd/>
            </a:ln>
          </p:spPr>
          <p:txBody>
            <a:bodyPr wrap="none" anchor="ctr"/>
            <a:lstStyle/>
            <a:p>
              <a:pPr algn="ctr" eaLnBrk="0" hangingPunct="0"/>
              <a:r>
                <a:rPr kumimoji="1" lang="zh-CN" altLang="en-US" sz="2700" dirty="0">
                  <a:solidFill>
                    <a:schemeClr val="bg1"/>
                  </a:solidFill>
                  <a:latin typeface="+mn-ea"/>
                </a:rPr>
                <a:t>软件</a:t>
              </a:r>
            </a:p>
          </p:txBody>
        </p:sp>
        <p:sp>
          <p:nvSpPr>
            <p:cNvPr id="61451" name="AutoShape 22"/>
            <p:cNvSpPr>
              <a:spLocks noChangeArrowheads="1"/>
            </p:cNvSpPr>
            <p:nvPr/>
          </p:nvSpPr>
          <p:spPr bwMode="auto">
            <a:xfrm>
              <a:off x="7034823" y="2351841"/>
              <a:ext cx="633046" cy="685800"/>
            </a:xfrm>
            <a:prstGeom prst="downArrow">
              <a:avLst>
                <a:gd name="adj1" fmla="val 50000"/>
                <a:gd name="adj2" fmla="val 25000"/>
              </a:avLst>
            </a:prstGeom>
            <a:solidFill>
              <a:srgbClr val="FF0000"/>
            </a:solidFill>
            <a:ln w="38100">
              <a:noFill/>
              <a:miter lim="800000"/>
              <a:headEnd/>
              <a:tailEnd/>
            </a:ln>
          </p:spPr>
          <p:txBody>
            <a:bodyPr vert="eaVert" wrap="none" anchor="ctr"/>
            <a:lstStyle/>
            <a:p>
              <a:endParaRPr lang="zh-CN" altLang="en-US" sz="1350"/>
            </a:p>
          </p:txBody>
        </p:sp>
        <p:sp>
          <p:nvSpPr>
            <p:cNvPr id="61452" name="AutoShape 23"/>
            <p:cNvSpPr>
              <a:spLocks noChangeArrowheads="1"/>
            </p:cNvSpPr>
            <p:nvPr/>
          </p:nvSpPr>
          <p:spPr bwMode="auto">
            <a:xfrm>
              <a:off x="7030915" y="333375"/>
              <a:ext cx="633046" cy="685800"/>
            </a:xfrm>
            <a:prstGeom prst="downArrow">
              <a:avLst>
                <a:gd name="adj1" fmla="val 50000"/>
                <a:gd name="adj2" fmla="val 25000"/>
              </a:avLst>
            </a:prstGeom>
            <a:solidFill>
              <a:srgbClr val="FF0000"/>
            </a:solidFill>
            <a:ln w="38100">
              <a:noFill/>
              <a:miter lim="800000"/>
              <a:headEnd/>
              <a:tailEnd/>
            </a:ln>
          </p:spPr>
          <p:txBody>
            <a:bodyPr vert="eaVert" wrap="none" anchor="ctr"/>
            <a:lstStyle/>
            <a:p>
              <a:endParaRPr lang="zh-CN" altLang="en-US" sz="1350"/>
            </a:p>
          </p:txBody>
        </p:sp>
      </p:grpSp>
      <p:sp>
        <p:nvSpPr>
          <p:cNvPr id="6" name="日期占位符 5"/>
          <p:cNvSpPr>
            <a:spLocks noGrp="1"/>
          </p:cNvSpPr>
          <p:nvPr>
            <p:ph type="dt" sz="half" idx="10"/>
          </p:nvPr>
        </p:nvSpPr>
        <p:spPr/>
        <p:txBody>
          <a:bodyPr/>
          <a:lstStyle/>
          <a:p>
            <a:fld id="{A0D8C8CD-4B25-4DE2-80E9-B7F3A6ABAA9E}" type="datetime1">
              <a:rPr lang="zh-CN" altLang="en-US" smtClean="0"/>
              <a:t>2020/6/17</a:t>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01464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up)">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pPr>
              <a:defRPr/>
            </a:pPr>
            <a:fld id="{3087E0EB-34E5-417D-B869-6A2812025216}" type="slidenum">
              <a:rPr lang="zh-CN" altLang="en-US"/>
              <a:pPr>
                <a:defRPr/>
              </a:pPr>
              <a:t>66</a:t>
            </a:fld>
            <a:endParaRPr lang="en-US" altLang="zh-CN"/>
          </a:p>
        </p:txBody>
      </p:sp>
      <p:sp>
        <p:nvSpPr>
          <p:cNvPr id="5" name="标题 4"/>
          <p:cNvSpPr>
            <a:spLocks noGrp="1"/>
          </p:cNvSpPr>
          <p:nvPr>
            <p:ph type="title"/>
          </p:nvPr>
        </p:nvSpPr>
        <p:spPr/>
        <p:txBody>
          <a:bodyPr/>
          <a:lstStyle/>
          <a:p>
            <a:r>
              <a:rPr lang="zh-CN" altLang="en-US" dirty="0">
                <a:latin typeface="+mn-ea"/>
              </a:rPr>
              <a:t>黑盒测试技术</a:t>
            </a:r>
            <a:endParaRPr lang="zh-CN" altLang="en-US" dirty="0"/>
          </a:p>
        </p:txBody>
      </p:sp>
      <p:sp>
        <p:nvSpPr>
          <p:cNvPr id="96259" name="Rectangle 4"/>
          <p:cNvSpPr>
            <a:spLocks noChangeArrowheads="1"/>
          </p:cNvSpPr>
          <p:nvPr/>
        </p:nvSpPr>
        <p:spPr bwMode="auto">
          <a:xfrm>
            <a:off x="675386" y="964786"/>
            <a:ext cx="8148320" cy="3589809"/>
          </a:xfrm>
          <a:prstGeom prst="rect">
            <a:avLst/>
          </a:prstGeom>
          <a:noFill/>
          <a:ln w="9525">
            <a:noFill/>
            <a:miter lim="800000"/>
            <a:headEnd/>
            <a:tailEnd/>
          </a:ln>
        </p:spPr>
        <p:txBody>
          <a:bodyPr/>
          <a:lstStyle/>
          <a:p>
            <a:pPr marL="667941" indent="-457200">
              <a:lnSpc>
                <a:spcPct val="125000"/>
              </a:lnSpc>
              <a:spcBef>
                <a:spcPct val="20000"/>
              </a:spcBef>
              <a:buFont typeface="+mj-lt"/>
              <a:buAutoNum type="arabicPeriod"/>
            </a:pPr>
            <a:r>
              <a:rPr lang="zh-CN" altLang="en-US" sz="2000" b="1" dirty="0">
                <a:solidFill>
                  <a:srgbClr val="FF0000"/>
                </a:solidFill>
                <a:latin typeface="+mj-ea"/>
                <a:ea typeface="+mj-ea"/>
              </a:rPr>
              <a:t>着重测试软件功能</a:t>
            </a:r>
            <a:r>
              <a:rPr lang="zh-CN" altLang="en-US" sz="2000" dirty="0">
                <a:solidFill>
                  <a:srgbClr val="FF0000"/>
                </a:solidFill>
                <a:latin typeface="+mj-ea"/>
                <a:ea typeface="+mj-ea"/>
              </a:rPr>
              <a:t>。</a:t>
            </a:r>
            <a:r>
              <a:rPr lang="zh-CN" altLang="en-US" sz="2000" dirty="0">
                <a:latin typeface="+mj-ea"/>
                <a:ea typeface="+mj-ea"/>
              </a:rPr>
              <a:t>黑盒测试并不能取代白盒测试，它是与白盒测试互补的测试方法，它很可能发现白盒测试不易发现的其他类型的错误。</a:t>
            </a:r>
          </a:p>
          <a:p>
            <a:pPr marL="667941" indent="-457200">
              <a:lnSpc>
                <a:spcPct val="125000"/>
              </a:lnSpc>
              <a:spcBef>
                <a:spcPct val="20000"/>
              </a:spcBef>
              <a:buFont typeface="+mj-lt"/>
              <a:buAutoNum type="arabicPeriod"/>
            </a:pPr>
            <a:r>
              <a:rPr lang="zh-CN" altLang="en-US" sz="2000" b="1" dirty="0">
                <a:solidFill>
                  <a:srgbClr val="FF0000"/>
                </a:solidFill>
                <a:latin typeface="+mj-ea"/>
                <a:ea typeface="+mj-ea"/>
              </a:rPr>
              <a:t>力图发现下述类型的错误</a:t>
            </a:r>
            <a:r>
              <a:rPr lang="zh-CN" altLang="en-US" sz="2000" dirty="0">
                <a:solidFill>
                  <a:srgbClr val="FF0000"/>
                </a:solidFill>
                <a:latin typeface="+mj-ea"/>
                <a:ea typeface="+mj-ea"/>
              </a:rPr>
              <a:t>： </a:t>
            </a:r>
            <a:r>
              <a:rPr lang="en-US" altLang="zh-CN" sz="2000" dirty="0">
                <a:latin typeface="+mj-ea"/>
                <a:ea typeface="+mj-ea"/>
              </a:rPr>
              <a:t>①</a:t>
            </a:r>
            <a:r>
              <a:rPr lang="zh-CN" altLang="en-US" sz="2000" dirty="0">
                <a:latin typeface="+mj-ea"/>
                <a:ea typeface="+mj-ea"/>
              </a:rPr>
              <a:t>功能不正确或遗漏了功能； </a:t>
            </a:r>
            <a:r>
              <a:rPr lang="en-US" altLang="zh-CN" sz="2000" dirty="0">
                <a:latin typeface="+mj-ea"/>
                <a:ea typeface="+mj-ea"/>
              </a:rPr>
              <a:t>②</a:t>
            </a:r>
            <a:r>
              <a:rPr lang="zh-CN" altLang="en-US" sz="2000" dirty="0">
                <a:latin typeface="+mj-ea"/>
                <a:ea typeface="+mj-ea"/>
              </a:rPr>
              <a:t>界面错误； </a:t>
            </a:r>
            <a:r>
              <a:rPr lang="en-US" altLang="zh-CN" sz="2000" dirty="0">
                <a:latin typeface="+mj-ea"/>
                <a:ea typeface="+mj-ea"/>
              </a:rPr>
              <a:t>③</a:t>
            </a:r>
            <a:r>
              <a:rPr lang="zh-CN" altLang="en-US" sz="2000" dirty="0">
                <a:latin typeface="+mj-ea"/>
                <a:ea typeface="+mj-ea"/>
              </a:rPr>
              <a:t>数据结构错误或外部数据库访问错误； </a:t>
            </a:r>
            <a:r>
              <a:rPr lang="en-US" altLang="zh-CN" sz="2000" dirty="0">
                <a:latin typeface="+mj-ea"/>
                <a:ea typeface="+mj-ea"/>
              </a:rPr>
              <a:t>④</a:t>
            </a:r>
            <a:r>
              <a:rPr lang="zh-CN" altLang="en-US" sz="2000" dirty="0">
                <a:latin typeface="+mj-ea"/>
                <a:ea typeface="+mj-ea"/>
              </a:rPr>
              <a:t>性能错误； </a:t>
            </a:r>
            <a:r>
              <a:rPr lang="en-US" altLang="zh-CN" sz="2000" dirty="0">
                <a:latin typeface="+mj-ea"/>
                <a:ea typeface="+mj-ea"/>
              </a:rPr>
              <a:t>⑤</a:t>
            </a:r>
            <a:r>
              <a:rPr lang="zh-CN" altLang="en-US" sz="2000" dirty="0">
                <a:latin typeface="+mj-ea"/>
                <a:ea typeface="+mj-ea"/>
              </a:rPr>
              <a:t>初始化和终止错误。</a:t>
            </a:r>
          </a:p>
          <a:p>
            <a:pPr marL="667941" indent="-457200">
              <a:lnSpc>
                <a:spcPct val="125000"/>
              </a:lnSpc>
              <a:spcBef>
                <a:spcPct val="20000"/>
              </a:spcBef>
              <a:buFont typeface="+mj-lt"/>
              <a:buAutoNum type="arabicPeriod"/>
            </a:pPr>
            <a:r>
              <a:rPr lang="zh-CN" altLang="en-US" sz="2000" b="1" dirty="0">
                <a:solidFill>
                  <a:srgbClr val="FF0000"/>
                </a:solidFill>
                <a:latin typeface="+mj-ea"/>
                <a:ea typeface="+mj-ea"/>
              </a:rPr>
              <a:t>黑盒测试技术</a:t>
            </a:r>
            <a:r>
              <a:rPr lang="zh-CN" altLang="en-US" sz="2000" dirty="0">
                <a:solidFill>
                  <a:srgbClr val="FF0000"/>
                </a:solidFill>
                <a:latin typeface="+mj-ea"/>
                <a:ea typeface="+mj-ea"/>
              </a:rPr>
              <a:t>：</a:t>
            </a:r>
            <a:r>
              <a:rPr lang="zh-CN" altLang="en-US" sz="2000" dirty="0">
                <a:latin typeface="+mj-ea"/>
                <a:ea typeface="+mj-ea"/>
              </a:rPr>
              <a:t>等价划分法、边界值分析法、错误推测法、因果图法、决策表法、场景法等。</a:t>
            </a:r>
          </a:p>
        </p:txBody>
      </p:sp>
      <p:sp>
        <p:nvSpPr>
          <p:cNvPr id="2" name="日期占位符 1"/>
          <p:cNvSpPr>
            <a:spLocks noGrp="1"/>
          </p:cNvSpPr>
          <p:nvPr>
            <p:ph type="dt" sz="half" idx="10"/>
          </p:nvPr>
        </p:nvSpPr>
        <p:spPr/>
        <p:txBody>
          <a:bodyPr/>
          <a:lstStyle/>
          <a:p>
            <a:fld id="{32692661-A8A3-4D47-B0F8-0D3E8E8E8B6B}"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22384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等价类划分法（等价分配</a:t>
            </a:r>
            <a:r>
              <a:rPr lang="zh-CN" altLang="en-US" dirty="0" smtClean="0"/>
              <a:t>）</a:t>
            </a:r>
            <a:endParaRPr lang="zh-CN" altLang="en-US" dirty="0"/>
          </a:p>
        </p:txBody>
      </p:sp>
      <p:sp>
        <p:nvSpPr>
          <p:cNvPr id="5" name="文本占位符 4"/>
          <p:cNvSpPr>
            <a:spLocks noGrp="1"/>
          </p:cNvSpPr>
          <p:nvPr>
            <p:ph idx="1"/>
          </p:nvPr>
        </p:nvSpPr>
        <p:spPr>
          <a:xfrm>
            <a:off x="768097" y="1189821"/>
            <a:ext cx="4738624" cy="3443048"/>
          </a:xfrm>
        </p:spPr>
        <p:txBody>
          <a:bodyPr>
            <a:normAutofit/>
          </a:bodyPr>
          <a:lstStyle/>
          <a:p>
            <a:pPr>
              <a:lnSpc>
                <a:spcPct val="120000"/>
              </a:lnSpc>
            </a:pPr>
            <a:r>
              <a:rPr lang="zh-CN" altLang="en-US" sz="2000" dirty="0" smtClean="0">
                <a:latin typeface="+mn-ea"/>
              </a:rPr>
              <a:t>把</a:t>
            </a:r>
            <a:r>
              <a:rPr lang="zh-CN" altLang="en-US" sz="2000" dirty="0">
                <a:latin typeface="+mn-ea"/>
              </a:rPr>
              <a:t>所有可能的输入数据</a:t>
            </a:r>
            <a:r>
              <a:rPr lang="en-US" altLang="zh-CN" sz="2000" dirty="0">
                <a:latin typeface="+mn-ea"/>
              </a:rPr>
              <a:t>(</a:t>
            </a:r>
            <a:r>
              <a:rPr lang="zh-CN" altLang="en-US" sz="2000" dirty="0">
                <a:latin typeface="+mn-ea"/>
              </a:rPr>
              <a:t>有效的和无效的</a:t>
            </a:r>
            <a:r>
              <a:rPr lang="en-US" altLang="zh-CN" sz="2000" dirty="0">
                <a:latin typeface="+mn-ea"/>
              </a:rPr>
              <a:t>)</a:t>
            </a:r>
            <a:r>
              <a:rPr lang="zh-CN" altLang="en-US" sz="2000" dirty="0">
                <a:latin typeface="+mn-ea"/>
              </a:rPr>
              <a:t>划分成若干个等价的子集</a:t>
            </a:r>
            <a:r>
              <a:rPr lang="en-US" altLang="zh-CN" sz="2000" dirty="0">
                <a:latin typeface="+mn-ea"/>
              </a:rPr>
              <a:t>(</a:t>
            </a:r>
            <a:r>
              <a:rPr lang="zh-CN" altLang="en-US" sz="2000" dirty="0">
                <a:latin typeface="+mn-ea"/>
              </a:rPr>
              <a:t>称为等价类别或等价区间</a:t>
            </a:r>
            <a:r>
              <a:rPr lang="en-US" altLang="zh-CN" sz="2000" dirty="0">
                <a:latin typeface="+mn-ea"/>
              </a:rPr>
              <a:t>)</a:t>
            </a:r>
            <a:r>
              <a:rPr lang="zh-CN" altLang="en-US" sz="2000" dirty="0">
                <a:latin typeface="+mn-ea"/>
              </a:rPr>
              <a:t>，使得每个子集中的一个典型值在测试中的作用与这一子集中所有其它值的作用相同。</a:t>
            </a:r>
            <a:r>
              <a:rPr lang="en-US" altLang="zh-CN" sz="2000" dirty="0">
                <a:latin typeface="+mn-ea"/>
              </a:rPr>
              <a:t> </a:t>
            </a:r>
            <a:endParaRPr lang="zh-CN" altLang="en-US" sz="2000" dirty="0">
              <a:latin typeface="+mn-ea"/>
            </a:endParaRPr>
          </a:p>
          <a:p>
            <a:pPr>
              <a:lnSpc>
                <a:spcPct val="120000"/>
              </a:lnSpc>
            </a:pPr>
            <a:r>
              <a:rPr lang="zh-CN" altLang="en-US" sz="2000" dirty="0" smtClean="0">
                <a:latin typeface="+mn-ea"/>
              </a:rPr>
              <a:t>等价</a:t>
            </a:r>
            <a:r>
              <a:rPr lang="zh-CN" altLang="en-US" sz="2000" dirty="0">
                <a:latin typeface="+mn-ea"/>
              </a:rPr>
              <a:t>类别或等价区间是指测试相同目标或者暴露相同软件缺陷的一组测试用例。  </a:t>
            </a:r>
            <a:endParaRPr lang="zh-CN" altLang="en-US" sz="1800" dirty="0"/>
          </a:p>
        </p:txBody>
      </p:sp>
      <p:sp>
        <p:nvSpPr>
          <p:cNvPr id="2" name="日期占位符 1"/>
          <p:cNvSpPr>
            <a:spLocks noGrp="1"/>
          </p:cNvSpPr>
          <p:nvPr>
            <p:ph type="dt" sz="half" idx="10"/>
          </p:nvPr>
        </p:nvSpPr>
        <p:spPr/>
        <p:txBody>
          <a:bodyPr/>
          <a:lstStyle/>
          <a:p>
            <a:fld id="{7C9EF132-AD90-48E1-933A-2942D234C62E}"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B142370B-34CF-44C7-89D8-E0A2B80B522E}" type="slidenum">
              <a:rPr lang="zh-CN" altLang="en-US"/>
              <a:pPr>
                <a:defRPr/>
              </a:pPr>
              <a:t>67</a:t>
            </a:fld>
            <a:endParaRPr lang="en-US" altLang="zh-CN"/>
          </a:p>
        </p:txBody>
      </p:sp>
      <p:pic>
        <p:nvPicPr>
          <p:cNvPr id="8" name="图片 7"/>
          <p:cNvPicPr>
            <a:picLocks noChangeAspect="1"/>
          </p:cNvPicPr>
          <p:nvPr/>
        </p:nvPicPr>
        <p:blipFill>
          <a:blip r:embed="rId3"/>
          <a:stretch>
            <a:fillRect/>
          </a:stretch>
        </p:blipFill>
        <p:spPr>
          <a:xfrm>
            <a:off x="5876411" y="1708110"/>
            <a:ext cx="2616714" cy="1908849"/>
          </a:xfrm>
          <a:prstGeom prst="rect">
            <a:avLst/>
          </a:prstGeom>
        </p:spPr>
      </p:pic>
    </p:spTree>
    <p:extLst>
      <p:ext uri="{BB962C8B-B14F-4D97-AF65-F5344CB8AC3E}">
        <p14:creationId xmlns:p14="http://schemas.microsoft.com/office/powerpoint/2010/main" val="2725141267"/>
      </p:ext>
    </p:extLst>
  </p:cSld>
  <p:clrMapOvr>
    <a:masterClrMapping/>
  </p:clrMapOvr>
  <p:transition>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如何划分</a:t>
            </a:r>
            <a:r>
              <a:rPr lang="zh-CN" altLang="en-US" dirty="0" smtClean="0"/>
              <a:t>等价类</a:t>
            </a:r>
            <a:endParaRPr lang="zh-CN" altLang="en-US" dirty="0"/>
          </a:p>
        </p:txBody>
      </p:sp>
      <p:sp>
        <p:nvSpPr>
          <p:cNvPr id="2" name="文本占位符 1"/>
          <p:cNvSpPr>
            <a:spLocks noGrp="1"/>
          </p:cNvSpPr>
          <p:nvPr>
            <p:ph idx="1"/>
          </p:nvPr>
        </p:nvSpPr>
        <p:spPr>
          <a:xfrm>
            <a:off x="768097" y="1068635"/>
            <a:ext cx="7832833" cy="3663385"/>
          </a:xfrm>
        </p:spPr>
        <p:txBody>
          <a:bodyPr>
            <a:normAutofit/>
          </a:bodyPr>
          <a:lstStyle/>
          <a:p>
            <a:pPr>
              <a:spcBef>
                <a:spcPts val="900"/>
              </a:spcBef>
              <a:buClr>
                <a:srgbClr val="FC0128"/>
              </a:buClr>
            </a:pPr>
            <a:r>
              <a:rPr lang="zh-CN" altLang="en-US" sz="2400" dirty="0">
                <a:latin typeface="+mn-ea"/>
              </a:rPr>
              <a:t>有效等价类</a:t>
            </a:r>
            <a:r>
              <a:rPr lang="en-US" altLang="zh-CN" sz="2400" dirty="0">
                <a:latin typeface="+mn-ea"/>
              </a:rPr>
              <a:t>(</a:t>
            </a:r>
            <a:r>
              <a:rPr lang="zh-CN" altLang="en-US" sz="2400" dirty="0">
                <a:latin typeface="+mn-ea"/>
              </a:rPr>
              <a:t>合理等价类</a:t>
            </a:r>
            <a:r>
              <a:rPr lang="en-US" altLang="zh-CN" sz="2400" dirty="0">
                <a:latin typeface="+mn-ea"/>
              </a:rPr>
              <a:t>)</a:t>
            </a:r>
          </a:p>
          <a:p>
            <a:pPr>
              <a:spcBef>
                <a:spcPts val="900"/>
              </a:spcBef>
              <a:buClr>
                <a:srgbClr val="FC0128"/>
              </a:buClr>
            </a:pPr>
            <a:r>
              <a:rPr lang="zh-CN" altLang="en-US" sz="2400" dirty="0">
                <a:latin typeface="+mn-ea"/>
              </a:rPr>
              <a:t>无效等价类</a:t>
            </a:r>
            <a:r>
              <a:rPr lang="en-US" altLang="zh-CN" sz="2400" dirty="0">
                <a:latin typeface="+mn-ea"/>
              </a:rPr>
              <a:t>(</a:t>
            </a:r>
            <a:r>
              <a:rPr lang="zh-CN" altLang="en-US" sz="2400" dirty="0">
                <a:latin typeface="+mn-ea"/>
              </a:rPr>
              <a:t>不合理等价类</a:t>
            </a:r>
            <a:r>
              <a:rPr lang="en-US" altLang="zh-CN" sz="2400" dirty="0" smtClean="0">
                <a:latin typeface="+mn-ea"/>
              </a:rPr>
              <a:t>)</a:t>
            </a:r>
            <a:endParaRPr lang="en-US" altLang="zh-CN" sz="2400" b="1" dirty="0">
              <a:latin typeface="+mn-ea"/>
            </a:endParaRPr>
          </a:p>
          <a:p>
            <a:pPr>
              <a:spcBef>
                <a:spcPts val="900"/>
              </a:spcBef>
              <a:buClr>
                <a:srgbClr val="FC0128"/>
              </a:buClr>
            </a:pPr>
            <a:r>
              <a:rPr lang="zh-CN" altLang="en-US" sz="2400" dirty="0">
                <a:latin typeface="+mn-ea"/>
              </a:rPr>
              <a:t>划分等价类的标准：</a:t>
            </a:r>
          </a:p>
          <a:p>
            <a:pPr lvl="1">
              <a:spcBef>
                <a:spcPts val="900"/>
              </a:spcBef>
              <a:buClr>
                <a:srgbClr val="FC0128"/>
              </a:buClr>
            </a:pPr>
            <a:r>
              <a:rPr lang="zh-CN" altLang="en-US" sz="2000" dirty="0">
                <a:latin typeface="+mn-ea"/>
              </a:rPr>
              <a:t>覆盖</a:t>
            </a:r>
          </a:p>
          <a:p>
            <a:pPr lvl="1">
              <a:spcBef>
                <a:spcPts val="900"/>
              </a:spcBef>
              <a:buClr>
                <a:srgbClr val="FC0128"/>
              </a:buClr>
            </a:pPr>
            <a:r>
              <a:rPr lang="zh-CN" altLang="en-US" sz="2000" dirty="0">
                <a:latin typeface="+mn-ea"/>
              </a:rPr>
              <a:t>不相交</a:t>
            </a:r>
          </a:p>
          <a:p>
            <a:pPr lvl="1">
              <a:spcBef>
                <a:spcPts val="900"/>
              </a:spcBef>
              <a:buClr>
                <a:srgbClr val="FC0128"/>
              </a:buClr>
            </a:pPr>
            <a:r>
              <a:rPr lang="zh-CN" altLang="en-US" sz="2000" dirty="0">
                <a:latin typeface="+mn-ea"/>
              </a:rPr>
              <a:t>代表性</a:t>
            </a:r>
          </a:p>
          <a:p>
            <a:endParaRPr lang="zh-CN" altLang="en-US" sz="3200" dirty="0"/>
          </a:p>
        </p:txBody>
      </p:sp>
      <p:sp>
        <p:nvSpPr>
          <p:cNvPr id="4" name="日期占位符 3"/>
          <p:cNvSpPr>
            <a:spLocks noGrp="1"/>
          </p:cNvSpPr>
          <p:nvPr>
            <p:ph type="dt" sz="half" idx="10"/>
          </p:nvPr>
        </p:nvSpPr>
        <p:spPr/>
        <p:txBody>
          <a:bodyPr/>
          <a:lstStyle/>
          <a:p>
            <a:fld id="{285F0CF8-5A95-4E07-BF3C-E1F36E16AB46}"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5"/>
          <p:cNvSpPr>
            <a:spLocks noGrp="1"/>
          </p:cNvSpPr>
          <p:nvPr>
            <p:ph type="sldNum" sz="quarter" idx="12"/>
          </p:nvPr>
        </p:nvSpPr>
        <p:spPr/>
        <p:txBody>
          <a:bodyPr/>
          <a:lstStyle/>
          <a:p>
            <a:pPr>
              <a:defRPr/>
            </a:pPr>
            <a:fld id="{8594E424-C621-4D69-B567-F07EF9594DED}" type="slidenum">
              <a:rPr lang="zh-CN" altLang="en-US"/>
              <a:pPr>
                <a:defRPr/>
              </a:pPr>
              <a:t>68</a:t>
            </a:fld>
            <a:endParaRPr lang="en-US" altLang="zh-CN"/>
          </a:p>
        </p:txBody>
      </p:sp>
      <p:pic>
        <p:nvPicPr>
          <p:cNvPr id="9" name="图片 8"/>
          <p:cNvPicPr>
            <a:picLocks noChangeAspect="1"/>
          </p:cNvPicPr>
          <p:nvPr/>
        </p:nvPicPr>
        <p:blipFill>
          <a:blip r:embed="rId2"/>
          <a:stretch>
            <a:fillRect/>
          </a:stretch>
        </p:blipFill>
        <p:spPr>
          <a:xfrm>
            <a:off x="5913098" y="1547509"/>
            <a:ext cx="1312771" cy="1876853"/>
          </a:xfrm>
          <a:prstGeom prst="rect">
            <a:avLst/>
          </a:prstGeom>
        </p:spPr>
      </p:pic>
      <p:sp>
        <p:nvSpPr>
          <p:cNvPr id="10" name="矩形 9"/>
          <p:cNvSpPr/>
          <p:nvPr/>
        </p:nvSpPr>
        <p:spPr>
          <a:xfrm>
            <a:off x="4941833" y="3424362"/>
            <a:ext cx="3916417" cy="723275"/>
          </a:xfrm>
          <a:prstGeom prst="rect">
            <a:avLst/>
          </a:prstGeom>
        </p:spPr>
        <p:txBody>
          <a:bodyPr wrap="square">
            <a:spAutoFit/>
          </a:bodyPr>
          <a:lstStyle/>
          <a:p>
            <a:pPr>
              <a:spcBef>
                <a:spcPts val="600"/>
              </a:spcBef>
            </a:pPr>
            <a:r>
              <a:rPr lang="zh-CN" altLang="en-US" dirty="0">
                <a:latin typeface="+mj-ea"/>
                <a:ea typeface="+mj-ea"/>
              </a:rPr>
              <a:t>•  E 表示所有正常和合法的</a:t>
            </a:r>
            <a:r>
              <a:rPr lang="zh-CN" altLang="en-US" dirty="0" smtClean="0">
                <a:latin typeface="+mj-ea"/>
                <a:ea typeface="+mj-ea"/>
              </a:rPr>
              <a:t>输入</a:t>
            </a:r>
            <a:endParaRPr lang="en-US" altLang="zh-CN" dirty="0" smtClean="0">
              <a:latin typeface="+mj-ea"/>
              <a:ea typeface="+mj-ea"/>
            </a:endParaRPr>
          </a:p>
          <a:p>
            <a:pPr>
              <a:spcBef>
                <a:spcPts val="600"/>
              </a:spcBef>
            </a:pPr>
            <a:r>
              <a:rPr lang="zh-CN" altLang="en-US" dirty="0" smtClean="0">
                <a:latin typeface="+mj-ea"/>
                <a:ea typeface="+mj-ea"/>
              </a:rPr>
              <a:t>•</a:t>
            </a:r>
            <a:r>
              <a:rPr lang="zh-CN" altLang="en-US" dirty="0">
                <a:latin typeface="+mj-ea"/>
                <a:ea typeface="+mj-ea"/>
              </a:rPr>
              <a:t>  U 表示所有异常和非法的输入 </a:t>
            </a:r>
          </a:p>
        </p:txBody>
      </p:sp>
    </p:spTree>
    <p:extLst>
      <p:ext uri="{BB962C8B-B14F-4D97-AF65-F5344CB8AC3E}">
        <p14:creationId xmlns:p14="http://schemas.microsoft.com/office/powerpoint/2010/main" val="2902333824"/>
      </p:ext>
    </p:extLst>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划分等价类的规则 </a:t>
            </a:r>
          </a:p>
        </p:txBody>
      </p:sp>
      <p:sp>
        <p:nvSpPr>
          <p:cNvPr id="3" name="日期占位符 2"/>
          <p:cNvSpPr>
            <a:spLocks noGrp="1"/>
          </p:cNvSpPr>
          <p:nvPr>
            <p:ph type="dt" sz="half" idx="10"/>
          </p:nvPr>
        </p:nvSpPr>
        <p:spPr/>
        <p:txBody>
          <a:bodyPr/>
          <a:lstStyle/>
          <a:p>
            <a:fld id="{0C68DAB1-0D58-4E6B-967F-9A9D44A91361}"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19" name="灯片编号占位符 5"/>
          <p:cNvSpPr>
            <a:spLocks noGrp="1"/>
          </p:cNvSpPr>
          <p:nvPr>
            <p:ph type="sldNum" sz="quarter" idx="12"/>
          </p:nvPr>
        </p:nvSpPr>
        <p:spPr/>
        <p:txBody>
          <a:bodyPr/>
          <a:lstStyle/>
          <a:p>
            <a:pPr>
              <a:defRPr/>
            </a:pPr>
            <a:fld id="{75739B98-1FF9-43F1-869D-92FA36A6D865}" type="slidenum">
              <a:rPr lang="zh-CN" altLang="en-US"/>
              <a:pPr>
                <a:defRPr/>
              </a:pPr>
              <a:t>69</a:t>
            </a:fld>
            <a:endParaRPr lang="en-US" altLang="zh-CN"/>
          </a:p>
        </p:txBody>
      </p:sp>
      <p:sp>
        <p:nvSpPr>
          <p:cNvPr id="99331" name="Line 2"/>
          <p:cNvSpPr>
            <a:spLocks noChangeShapeType="1"/>
          </p:cNvSpPr>
          <p:nvPr/>
        </p:nvSpPr>
        <p:spPr bwMode="auto">
          <a:xfrm>
            <a:off x="1613389" y="2843213"/>
            <a:ext cx="5905134" cy="0"/>
          </a:xfrm>
          <a:prstGeom prst="line">
            <a:avLst/>
          </a:prstGeom>
          <a:noFill/>
          <a:ln w="50800">
            <a:solidFill>
              <a:schemeClr val="tx1"/>
            </a:solidFill>
            <a:round/>
            <a:headEnd/>
            <a:tailEnd/>
          </a:ln>
        </p:spPr>
        <p:txBody>
          <a:bodyPr wrap="none" anchor="ctr"/>
          <a:lstStyle/>
          <a:p>
            <a:endParaRPr lang="zh-CN" altLang="en-US" sz="1350"/>
          </a:p>
        </p:txBody>
      </p:sp>
      <p:sp>
        <p:nvSpPr>
          <p:cNvPr id="99332" name="Line 3"/>
          <p:cNvSpPr>
            <a:spLocks noChangeShapeType="1"/>
          </p:cNvSpPr>
          <p:nvPr/>
        </p:nvSpPr>
        <p:spPr bwMode="auto">
          <a:xfrm>
            <a:off x="3736731" y="2759869"/>
            <a:ext cx="0" cy="152400"/>
          </a:xfrm>
          <a:prstGeom prst="line">
            <a:avLst/>
          </a:prstGeom>
          <a:noFill/>
          <a:ln w="25400">
            <a:solidFill>
              <a:srgbClr val="FF5050"/>
            </a:solidFill>
            <a:round/>
            <a:headEnd/>
            <a:tailEnd/>
          </a:ln>
        </p:spPr>
        <p:txBody>
          <a:bodyPr wrap="none" anchor="ctr"/>
          <a:lstStyle/>
          <a:p>
            <a:endParaRPr lang="zh-CN" altLang="en-US" sz="1350"/>
          </a:p>
        </p:txBody>
      </p:sp>
      <p:sp>
        <p:nvSpPr>
          <p:cNvPr id="99333" name="Line 4"/>
          <p:cNvSpPr>
            <a:spLocks noChangeShapeType="1"/>
          </p:cNvSpPr>
          <p:nvPr/>
        </p:nvSpPr>
        <p:spPr bwMode="auto">
          <a:xfrm>
            <a:off x="5908431" y="2759869"/>
            <a:ext cx="0" cy="152400"/>
          </a:xfrm>
          <a:prstGeom prst="line">
            <a:avLst/>
          </a:prstGeom>
          <a:noFill/>
          <a:ln w="25400">
            <a:solidFill>
              <a:srgbClr val="FF5050"/>
            </a:solidFill>
            <a:round/>
            <a:headEnd/>
            <a:tailEnd/>
          </a:ln>
        </p:spPr>
        <p:txBody>
          <a:bodyPr wrap="none" anchor="ctr"/>
          <a:lstStyle/>
          <a:p>
            <a:endParaRPr lang="zh-CN" altLang="en-US" sz="1350"/>
          </a:p>
        </p:txBody>
      </p:sp>
      <p:sp>
        <p:nvSpPr>
          <p:cNvPr id="99334" name="Line 5"/>
          <p:cNvSpPr>
            <a:spLocks noChangeShapeType="1"/>
          </p:cNvSpPr>
          <p:nvPr/>
        </p:nvSpPr>
        <p:spPr bwMode="auto">
          <a:xfrm>
            <a:off x="3736732" y="2962281"/>
            <a:ext cx="9892" cy="635794"/>
          </a:xfrm>
          <a:prstGeom prst="line">
            <a:avLst/>
          </a:prstGeom>
          <a:noFill/>
          <a:ln w="12700">
            <a:solidFill>
              <a:srgbClr val="FF5050"/>
            </a:solidFill>
            <a:round/>
            <a:headEnd/>
            <a:tailEnd/>
          </a:ln>
        </p:spPr>
        <p:txBody>
          <a:bodyPr wrap="none" anchor="ctr"/>
          <a:lstStyle/>
          <a:p>
            <a:endParaRPr lang="zh-CN" altLang="en-US" sz="1350"/>
          </a:p>
        </p:txBody>
      </p:sp>
      <p:sp>
        <p:nvSpPr>
          <p:cNvPr id="99335" name="Line 6"/>
          <p:cNvSpPr>
            <a:spLocks noChangeShapeType="1"/>
          </p:cNvSpPr>
          <p:nvPr/>
        </p:nvSpPr>
        <p:spPr bwMode="auto">
          <a:xfrm>
            <a:off x="5908433" y="2962281"/>
            <a:ext cx="9892" cy="578644"/>
          </a:xfrm>
          <a:prstGeom prst="line">
            <a:avLst/>
          </a:prstGeom>
          <a:noFill/>
          <a:ln w="12700">
            <a:solidFill>
              <a:srgbClr val="FF5050"/>
            </a:solidFill>
            <a:round/>
            <a:headEnd/>
            <a:tailEnd/>
          </a:ln>
        </p:spPr>
        <p:txBody>
          <a:bodyPr wrap="none" anchor="ctr"/>
          <a:lstStyle/>
          <a:p>
            <a:endParaRPr lang="zh-CN" altLang="en-US" sz="1350"/>
          </a:p>
        </p:txBody>
      </p:sp>
      <p:sp>
        <p:nvSpPr>
          <p:cNvPr id="99337" name="Rectangle 8"/>
          <p:cNvSpPr>
            <a:spLocks noChangeArrowheads="1"/>
          </p:cNvSpPr>
          <p:nvPr/>
        </p:nvSpPr>
        <p:spPr bwMode="auto">
          <a:xfrm>
            <a:off x="881349" y="974483"/>
            <a:ext cx="7976901" cy="682880"/>
          </a:xfrm>
          <a:prstGeom prst="rect">
            <a:avLst/>
          </a:prstGeom>
          <a:noFill/>
          <a:ln w="12700">
            <a:noFill/>
            <a:miter lim="800000"/>
            <a:headEnd/>
            <a:tailEnd/>
          </a:ln>
        </p:spPr>
        <p:txBody>
          <a:bodyPr wrap="square" lIns="67866" tIns="33338" rIns="67866" bIns="33338">
            <a:spAutoFit/>
          </a:bodyPr>
          <a:lstStyle/>
          <a:p>
            <a:pPr eaLnBrk="0" hangingPunct="0"/>
            <a:r>
              <a:rPr kumimoji="1" lang="en-US" altLang="zh-CN" sz="2000" dirty="0">
                <a:solidFill>
                  <a:schemeClr val="tx2"/>
                </a:solidFill>
                <a:latin typeface="+mj-ea"/>
                <a:ea typeface="+mj-ea"/>
              </a:rPr>
              <a:t>(1)</a:t>
            </a:r>
            <a:r>
              <a:rPr kumimoji="1" lang="zh-CN" altLang="en-US" sz="2000" dirty="0">
                <a:solidFill>
                  <a:schemeClr val="tx2"/>
                </a:solidFill>
                <a:latin typeface="+mj-ea"/>
                <a:ea typeface="+mj-ea"/>
              </a:rPr>
              <a:t>如果输入条件规定了取值范围，可定义一个有效等价类和两个无效等价类。</a:t>
            </a:r>
          </a:p>
        </p:txBody>
      </p:sp>
      <p:sp>
        <p:nvSpPr>
          <p:cNvPr id="99338" name="Rectangle 9"/>
          <p:cNvSpPr>
            <a:spLocks noChangeArrowheads="1"/>
          </p:cNvSpPr>
          <p:nvPr/>
        </p:nvSpPr>
        <p:spPr bwMode="auto">
          <a:xfrm>
            <a:off x="1779814" y="1815709"/>
            <a:ext cx="5882684" cy="344326"/>
          </a:xfrm>
          <a:prstGeom prst="rect">
            <a:avLst/>
          </a:prstGeom>
          <a:noFill/>
          <a:ln w="12700">
            <a:noFill/>
            <a:miter lim="800000"/>
            <a:headEnd/>
            <a:tailEnd/>
          </a:ln>
        </p:spPr>
        <p:txBody>
          <a:bodyPr wrap="square" lIns="67866" tIns="33338" rIns="67866" bIns="33338">
            <a:spAutoFit/>
          </a:bodyPr>
          <a:lstStyle/>
          <a:p>
            <a:pPr eaLnBrk="0" hangingPunct="0"/>
            <a:r>
              <a:rPr kumimoji="1" lang="zh-CN" altLang="en-US" dirty="0">
                <a:solidFill>
                  <a:srgbClr val="0000FF"/>
                </a:solidFill>
                <a:latin typeface="+mj-ea"/>
                <a:ea typeface="+mj-ea"/>
              </a:rPr>
              <a:t>例  </a:t>
            </a:r>
            <a:r>
              <a:rPr kumimoji="1" lang="zh-CN" altLang="en-US" dirty="0">
                <a:latin typeface="+mj-ea"/>
                <a:ea typeface="+mj-ea"/>
              </a:rPr>
              <a:t>输入值是学生成绩，范围是</a:t>
            </a:r>
            <a:r>
              <a:rPr kumimoji="1" lang="en-US" altLang="zh-CN" dirty="0">
                <a:latin typeface="+mj-ea"/>
                <a:ea typeface="+mj-ea"/>
              </a:rPr>
              <a:t>0</a:t>
            </a:r>
            <a:r>
              <a:rPr kumimoji="1" lang="zh-CN" altLang="en-US" dirty="0">
                <a:latin typeface="+mj-ea"/>
                <a:ea typeface="+mj-ea"/>
              </a:rPr>
              <a:t>～</a:t>
            </a:r>
            <a:r>
              <a:rPr kumimoji="1" lang="en-US" altLang="zh-CN" dirty="0">
                <a:latin typeface="+mj-ea"/>
                <a:ea typeface="+mj-ea"/>
              </a:rPr>
              <a:t>100</a:t>
            </a:r>
            <a:endParaRPr kumimoji="1" lang="en-US" altLang="zh-CN" i="1" dirty="0">
              <a:solidFill>
                <a:schemeClr val="tx2"/>
              </a:solidFill>
              <a:latin typeface="+mj-ea"/>
              <a:ea typeface="+mj-ea"/>
            </a:endParaRPr>
          </a:p>
        </p:txBody>
      </p:sp>
      <p:sp>
        <p:nvSpPr>
          <p:cNvPr id="99339" name="Rectangle 10"/>
          <p:cNvSpPr>
            <a:spLocks noChangeArrowheads="1"/>
          </p:cNvSpPr>
          <p:nvPr/>
        </p:nvSpPr>
        <p:spPr bwMode="auto">
          <a:xfrm>
            <a:off x="3576274" y="2365777"/>
            <a:ext cx="3656501" cy="436659"/>
          </a:xfrm>
          <a:prstGeom prst="rect">
            <a:avLst/>
          </a:prstGeom>
          <a:noFill/>
          <a:ln w="12700">
            <a:noFill/>
            <a:miter lim="800000"/>
            <a:headEnd/>
            <a:tailEnd/>
          </a:ln>
        </p:spPr>
        <p:txBody>
          <a:bodyPr lIns="67866" tIns="33338" rIns="67866" bIns="33338">
            <a:spAutoFit/>
          </a:bodyPr>
          <a:lstStyle/>
          <a:p>
            <a:pPr eaLnBrk="0" hangingPunct="0"/>
            <a:r>
              <a:rPr kumimoji="1" lang="en-US" altLang="zh-CN" sz="2400" b="1" dirty="0">
                <a:solidFill>
                  <a:srgbClr val="FF5050"/>
                </a:solidFill>
                <a:latin typeface="+mj-ea"/>
                <a:ea typeface="+mj-ea"/>
              </a:rPr>
              <a:t>0            100</a:t>
            </a:r>
          </a:p>
        </p:txBody>
      </p:sp>
      <p:sp>
        <p:nvSpPr>
          <p:cNvPr id="99340" name="Rectangle 11"/>
          <p:cNvSpPr>
            <a:spLocks noChangeArrowheads="1"/>
          </p:cNvSpPr>
          <p:nvPr/>
        </p:nvSpPr>
        <p:spPr bwMode="auto">
          <a:xfrm>
            <a:off x="4109735" y="2832497"/>
            <a:ext cx="1522052" cy="621325"/>
          </a:xfrm>
          <a:prstGeom prst="rect">
            <a:avLst/>
          </a:prstGeom>
          <a:noFill/>
          <a:ln w="12700">
            <a:noFill/>
            <a:miter lim="800000"/>
            <a:headEnd/>
            <a:tailEnd/>
          </a:ln>
        </p:spPr>
        <p:txBody>
          <a:bodyPr wrap="none" lIns="67866" tIns="33338" rIns="67866" bIns="33338">
            <a:spAutoFit/>
          </a:bodyPr>
          <a:lstStyle/>
          <a:p>
            <a:pPr algn="ctr" eaLnBrk="0" hangingPunct="0"/>
            <a:r>
              <a:rPr kumimoji="1" lang="zh-CN" altLang="en-US">
                <a:latin typeface="+mj-ea"/>
                <a:ea typeface="+mj-ea"/>
              </a:rPr>
              <a:t> </a:t>
            </a:r>
            <a:r>
              <a:rPr kumimoji="1" lang="zh-CN" altLang="en-US">
                <a:solidFill>
                  <a:srgbClr val="037C03"/>
                </a:solidFill>
                <a:latin typeface="+mj-ea"/>
                <a:ea typeface="+mj-ea"/>
              </a:rPr>
              <a:t>有效等价类</a:t>
            </a:r>
          </a:p>
          <a:p>
            <a:pPr algn="ctr" eaLnBrk="0" hangingPunct="0"/>
            <a:r>
              <a:rPr kumimoji="1" lang="en-US" altLang="zh-CN">
                <a:solidFill>
                  <a:srgbClr val="037C03"/>
                </a:solidFill>
                <a:latin typeface="+mj-ea"/>
                <a:ea typeface="+mj-ea"/>
              </a:rPr>
              <a:t>0≤</a:t>
            </a:r>
            <a:r>
              <a:rPr kumimoji="1" lang="zh-CN" altLang="en-US">
                <a:solidFill>
                  <a:srgbClr val="037C03"/>
                </a:solidFill>
                <a:latin typeface="+mj-ea"/>
                <a:ea typeface="+mj-ea"/>
              </a:rPr>
              <a:t>成绩≤</a:t>
            </a:r>
            <a:r>
              <a:rPr kumimoji="1" lang="en-US" altLang="zh-CN">
                <a:solidFill>
                  <a:srgbClr val="037C03"/>
                </a:solidFill>
                <a:latin typeface="+mj-ea"/>
                <a:ea typeface="+mj-ea"/>
              </a:rPr>
              <a:t>100</a:t>
            </a:r>
          </a:p>
        </p:txBody>
      </p:sp>
      <p:sp>
        <p:nvSpPr>
          <p:cNvPr id="99341" name="Rectangle 12"/>
          <p:cNvSpPr>
            <a:spLocks noChangeArrowheads="1"/>
          </p:cNvSpPr>
          <p:nvPr/>
        </p:nvSpPr>
        <p:spPr bwMode="auto">
          <a:xfrm>
            <a:off x="6204075" y="2890843"/>
            <a:ext cx="1607893" cy="621325"/>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rgbClr val="7B00E4"/>
                </a:solidFill>
                <a:latin typeface="+mj-ea"/>
                <a:ea typeface="+mj-ea"/>
              </a:rPr>
              <a:t>无效等价类</a:t>
            </a:r>
          </a:p>
          <a:p>
            <a:pPr eaLnBrk="0" hangingPunct="0"/>
            <a:r>
              <a:rPr kumimoji="1" lang="zh-CN" altLang="en-US">
                <a:solidFill>
                  <a:srgbClr val="7B00E4"/>
                </a:solidFill>
                <a:latin typeface="+mj-ea"/>
                <a:ea typeface="+mj-ea"/>
              </a:rPr>
              <a:t> 成绩</a:t>
            </a:r>
            <a:r>
              <a:rPr kumimoji="1" lang="en-US" altLang="zh-CN">
                <a:solidFill>
                  <a:srgbClr val="7B00E4"/>
                </a:solidFill>
                <a:latin typeface="+mj-ea"/>
                <a:ea typeface="+mj-ea"/>
              </a:rPr>
              <a:t>&gt;100</a:t>
            </a:r>
          </a:p>
        </p:txBody>
      </p:sp>
      <p:sp>
        <p:nvSpPr>
          <p:cNvPr id="99342" name="Rectangle 13"/>
          <p:cNvSpPr>
            <a:spLocks noChangeArrowheads="1"/>
          </p:cNvSpPr>
          <p:nvPr/>
        </p:nvSpPr>
        <p:spPr bwMode="auto">
          <a:xfrm>
            <a:off x="1779814" y="2893103"/>
            <a:ext cx="1876689" cy="621325"/>
          </a:xfrm>
          <a:prstGeom prst="rect">
            <a:avLst/>
          </a:prstGeom>
          <a:noFill/>
          <a:ln w="12700">
            <a:noFill/>
            <a:miter lim="800000"/>
            <a:headEnd/>
            <a:tailEnd/>
          </a:ln>
        </p:spPr>
        <p:txBody>
          <a:bodyPr wrap="square" lIns="67866" tIns="33338" rIns="67866" bIns="33338">
            <a:spAutoFit/>
          </a:bodyPr>
          <a:lstStyle/>
          <a:p>
            <a:pPr eaLnBrk="0" hangingPunct="0"/>
            <a:r>
              <a:rPr kumimoji="1" lang="zh-CN" altLang="en-US" dirty="0">
                <a:solidFill>
                  <a:srgbClr val="7B00E4"/>
                </a:solidFill>
                <a:latin typeface="+mj-ea"/>
                <a:ea typeface="+mj-ea"/>
              </a:rPr>
              <a:t> 无效等价类</a:t>
            </a:r>
          </a:p>
          <a:p>
            <a:pPr eaLnBrk="0" hangingPunct="0"/>
            <a:r>
              <a:rPr kumimoji="1" lang="zh-CN" altLang="en-US" dirty="0">
                <a:solidFill>
                  <a:srgbClr val="7B00E4"/>
                </a:solidFill>
                <a:latin typeface="+mj-ea"/>
                <a:ea typeface="+mj-ea"/>
              </a:rPr>
              <a:t>   成绩</a:t>
            </a:r>
            <a:r>
              <a:rPr kumimoji="1" lang="en-US" altLang="zh-CN" dirty="0">
                <a:solidFill>
                  <a:srgbClr val="7B00E4"/>
                </a:solidFill>
                <a:latin typeface="+mj-ea"/>
                <a:ea typeface="+mj-ea"/>
              </a:rPr>
              <a:t>&lt;0</a:t>
            </a:r>
          </a:p>
        </p:txBody>
      </p:sp>
      <p:sp>
        <p:nvSpPr>
          <p:cNvPr id="99343" name="Line 14"/>
          <p:cNvSpPr>
            <a:spLocks noChangeShapeType="1"/>
          </p:cNvSpPr>
          <p:nvPr/>
        </p:nvSpPr>
        <p:spPr bwMode="auto">
          <a:xfrm>
            <a:off x="3289423" y="3243263"/>
            <a:ext cx="438516" cy="0"/>
          </a:xfrm>
          <a:prstGeom prst="line">
            <a:avLst/>
          </a:prstGeom>
          <a:noFill/>
          <a:ln w="25400">
            <a:solidFill>
              <a:srgbClr val="7B00E4"/>
            </a:solidFill>
            <a:round/>
            <a:headEnd/>
            <a:tailEnd type="triangle" w="med" len="med"/>
          </a:ln>
        </p:spPr>
        <p:txBody>
          <a:bodyPr wrap="none" anchor="ctr"/>
          <a:lstStyle/>
          <a:p>
            <a:endParaRPr lang="zh-CN" altLang="en-US" sz="1350"/>
          </a:p>
        </p:txBody>
      </p:sp>
      <p:sp>
        <p:nvSpPr>
          <p:cNvPr id="99344" name="Line 15"/>
          <p:cNvSpPr>
            <a:spLocks noChangeShapeType="1"/>
          </p:cNvSpPr>
          <p:nvPr/>
        </p:nvSpPr>
        <p:spPr bwMode="auto">
          <a:xfrm>
            <a:off x="5518273" y="3243263"/>
            <a:ext cx="381366" cy="0"/>
          </a:xfrm>
          <a:prstGeom prst="line">
            <a:avLst/>
          </a:prstGeom>
          <a:noFill/>
          <a:ln w="25400">
            <a:solidFill>
              <a:srgbClr val="037C03"/>
            </a:solidFill>
            <a:round/>
            <a:headEnd/>
            <a:tailEnd type="triangle" w="med" len="med"/>
          </a:ln>
        </p:spPr>
        <p:txBody>
          <a:bodyPr wrap="none" anchor="ctr"/>
          <a:lstStyle/>
          <a:p>
            <a:endParaRPr lang="zh-CN" altLang="en-US" sz="1350"/>
          </a:p>
        </p:txBody>
      </p:sp>
      <p:sp>
        <p:nvSpPr>
          <p:cNvPr id="99345" name="Line 16"/>
          <p:cNvSpPr>
            <a:spLocks noChangeShapeType="1"/>
          </p:cNvSpPr>
          <p:nvPr/>
        </p:nvSpPr>
        <p:spPr bwMode="auto">
          <a:xfrm flipH="1">
            <a:off x="3736734" y="3243263"/>
            <a:ext cx="476983" cy="0"/>
          </a:xfrm>
          <a:prstGeom prst="line">
            <a:avLst/>
          </a:prstGeom>
          <a:noFill/>
          <a:ln w="25400">
            <a:solidFill>
              <a:srgbClr val="037C03"/>
            </a:solidFill>
            <a:round/>
            <a:headEnd/>
            <a:tailEnd type="triangle" w="med" len="med"/>
          </a:ln>
        </p:spPr>
        <p:txBody>
          <a:bodyPr wrap="none" anchor="ctr"/>
          <a:lstStyle/>
          <a:p>
            <a:endParaRPr lang="zh-CN" altLang="en-US" sz="1350"/>
          </a:p>
        </p:txBody>
      </p:sp>
      <p:sp>
        <p:nvSpPr>
          <p:cNvPr id="99346" name="Line 17"/>
          <p:cNvSpPr>
            <a:spLocks noChangeShapeType="1"/>
          </p:cNvSpPr>
          <p:nvPr/>
        </p:nvSpPr>
        <p:spPr bwMode="auto">
          <a:xfrm flipH="1">
            <a:off x="5899639" y="3243263"/>
            <a:ext cx="361584" cy="0"/>
          </a:xfrm>
          <a:prstGeom prst="line">
            <a:avLst/>
          </a:prstGeom>
          <a:noFill/>
          <a:ln w="25400">
            <a:solidFill>
              <a:srgbClr val="7B00E4"/>
            </a:solidFill>
            <a:round/>
            <a:headEnd/>
            <a:tailEnd type="triangle" w="med" len="med"/>
          </a:ln>
        </p:spPr>
        <p:txBody>
          <a:bodyPr wrap="none" anchor="ctr"/>
          <a:lstStyle/>
          <a:p>
            <a:endParaRPr lang="zh-CN" altLang="en-US" sz="1350"/>
          </a:p>
        </p:txBody>
      </p:sp>
      <p:sp>
        <p:nvSpPr>
          <p:cNvPr id="99347" name="Rectangle 18"/>
          <p:cNvSpPr>
            <a:spLocks noChangeArrowheads="1"/>
          </p:cNvSpPr>
          <p:nvPr/>
        </p:nvSpPr>
        <p:spPr bwMode="auto">
          <a:xfrm>
            <a:off x="817749" y="3767066"/>
            <a:ext cx="8143336" cy="707886"/>
          </a:xfrm>
          <a:prstGeom prst="rect">
            <a:avLst/>
          </a:prstGeom>
          <a:noFill/>
          <a:ln w="9525">
            <a:noFill/>
            <a:miter lim="800000"/>
            <a:headEnd/>
            <a:tailEnd/>
          </a:ln>
        </p:spPr>
        <p:txBody>
          <a:bodyPr wrap="square">
            <a:spAutoFit/>
          </a:bodyPr>
          <a:lstStyle/>
          <a:p>
            <a:pPr eaLnBrk="0" hangingPunct="0"/>
            <a:r>
              <a:rPr kumimoji="1" lang="en-US" altLang="zh-CN" sz="2000" dirty="0">
                <a:solidFill>
                  <a:schemeClr val="tx2"/>
                </a:solidFill>
                <a:latin typeface="+mj-ea"/>
                <a:ea typeface="+mj-ea"/>
              </a:rPr>
              <a:t>(2)</a:t>
            </a:r>
            <a:r>
              <a:rPr kumimoji="1" lang="zh-CN" altLang="en-US" sz="2000" dirty="0">
                <a:solidFill>
                  <a:schemeClr val="tx2"/>
                </a:solidFill>
                <a:latin typeface="+mj-ea"/>
                <a:ea typeface="+mj-ea"/>
              </a:rPr>
              <a:t>如果输入条件代表集合的某个元素，则可定义一个有效等价类和一个无效等价类。</a:t>
            </a:r>
          </a:p>
        </p:txBody>
      </p:sp>
    </p:spTree>
    <p:extLst>
      <p:ext uri="{BB962C8B-B14F-4D97-AF65-F5344CB8AC3E}">
        <p14:creationId xmlns:p14="http://schemas.microsoft.com/office/powerpoint/2010/main" val="1422984319"/>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zh-CN" altLang="en-US" dirty="0"/>
              <a:t>什么是软件测试</a:t>
            </a:r>
          </a:p>
        </p:txBody>
      </p:sp>
      <p:sp>
        <p:nvSpPr>
          <p:cNvPr id="48131" name="Rectangle 3"/>
          <p:cNvSpPr>
            <a:spLocks noGrp="1" noChangeArrowheads="1"/>
          </p:cNvSpPr>
          <p:nvPr>
            <p:ph idx="1"/>
          </p:nvPr>
        </p:nvSpPr>
        <p:spPr>
          <a:xfrm>
            <a:off x="768096" y="1101508"/>
            <a:ext cx="7832833" cy="3751520"/>
          </a:xfrm>
        </p:spPr>
        <p:txBody>
          <a:bodyPr>
            <a:normAutofit/>
          </a:bodyPr>
          <a:lstStyle/>
          <a:p>
            <a:r>
              <a:rPr lang="zh-CN" altLang="en-US" sz="2100" dirty="0"/>
              <a:t>软件测试，是为了</a:t>
            </a:r>
            <a:r>
              <a:rPr lang="zh-CN" altLang="en-US" sz="2100" dirty="0">
                <a:solidFill>
                  <a:srgbClr val="FF0000"/>
                </a:solidFill>
              </a:rPr>
              <a:t>发现错误</a:t>
            </a:r>
            <a:r>
              <a:rPr lang="zh-CN" altLang="en-US" sz="2100" dirty="0"/>
              <a:t>而执行程序的过程。</a:t>
            </a:r>
          </a:p>
          <a:p>
            <a:r>
              <a:rPr lang="zh-CN" altLang="en-US" sz="2100" dirty="0"/>
              <a:t>测试只能找出程序中的错误，但在未发现错误时，并不能证明程序中没有错误。</a:t>
            </a:r>
            <a:endParaRPr lang="en-US" altLang="zh-CN" sz="2100" dirty="0"/>
          </a:p>
          <a:p>
            <a:r>
              <a:rPr lang="zh-CN" altLang="en-US" sz="2100" dirty="0"/>
              <a:t>软件与生俱来就可能存在缺陷，为了防止和减少这些可能存在的缺陷，进行软件测试是必要的。测试可以有效的排错和防止缺陷与故障。</a:t>
            </a:r>
            <a:endParaRPr lang="en-US" altLang="zh-CN" sz="2100" dirty="0"/>
          </a:p>
          <a:p>
            <a:r>
              <a:rPr lang="zh-CN" altLang="en-US" sz="2100" dirty="0"/>
              <a:t>很多软件企业花费在测试上的费用是总项目费用的</a:t>
            </a:r>
            <a:r>
              <a:rPr lang="en-US" altLang="zh-CN" sz="2100" dirty="0"/>
              <a:t>30%~40%</a:t>
            </a:r>
            <a:r>
              <a:rPr lang="zh-CN" altLang="en-US" sz="2100" dirty="0"/>
              <a:t>，甚至更多。</a:t>
            </a:r>
            <a:endParaRPr lang="en-US" altLang="zh-CN" sz="2100" dirty="0"/>
          </a:p>
        </p:txBody>
      </p:sp>
      <p:sp>
        <p:nvSpPr>
          <p:cNvPr id="3" name="日期占位符 2"/>
          <p:cNvSpPr>
            <a:spLocks noGrp="1"/>
          </p:cNvSpPr>
          <p:nvPr>
            <p:ph type="dt" sz="half" idx="10"/>
          </p:nvPr>
        </p:nvSpPr>
        <p:spPr/>
        <p:txBody>
          <a:bodyPr/>
          <a:lstStyle/>
          <a:p>
            <a:fld id="{68DF95EA-F6E3-43E8-BAE2-1FE2E179DE67}"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7</a:t>
            </a:fld>
            <a:endParaRPr lang="zh-CN" altLang="en-US" dirty="0"/>
          </a:p>
        </p:txBody>
      </p:sp>
    </p:spTree>
    <p:extLst>
      <p:ext uri="{BB962C8B-B14F-4D97-AF65-F5344CB8AC3E}">
        <p14:creationId xmlns:p14="http://schemas.microsoft.com/office/powerpoint/2010/main" val="2881804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up)">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wipe(up)">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wipe(up)">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wipe(up)">
                                      <p:cBhvr>
                                        <p:cTn id="22" dur="500"/>
                                        <p:tgtEl>
                                          <p:spTgt spid="48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ChangeArrowheads="1"/>
          </p:cNvSpPr>
          <p:nvPr/>
        </p:nvSpPr>
        <p:spPr bwMode="auto">
          <a:xfrm>
            <a:off x="768096" y="1013162"/>
            <a:ext cx="8007656" cy="3414397"/>
          </a:xfrm>
          <a:prstGeom prst="rect">
            <a:avLst/>
          </a:prstGeom>
          <a:noFill/>
          <a:ln w="12700">
            <a:noFill/>
            <a:miter lim="800000"/>
            <a:headEnd/>
            <a:tailEnd/>
          </a:ln>
        </p:spPr>
        <p:txBody>
          <a:bodyPr wrap="square" lIns="67866" tIns="33338" rIns="67866" bIns="33338">
            <a:spAutoFit/>
          </a:bodyPr>
          <a:lstStyle/>
          <a:p>
            <a:pPr algn="just" eaLnBrk="0" hangingPunct="0">
              <a:spcBef>
                <a:spcPts val="900"/>
              </a:spcBef>
            </a:pPr>
            <a:r>
              <a:rPr kumimoji="1" lang="en-US" altLang="zh-CN" dirty="0">
                <a:solidFill>
                  <a:schemeClr val="tx2"/>
                </a:solidFill>
                <a:latin typeface="+mj-ea"/>
                <a:ea typeface="+mj-ea"/>
              </a:rPr>
              <a:t>(3)</a:t>
            </a:r>
            <a:r>
              <a:rPr kumimoji="1" lang="zh-CN" altLang="en-US" dirty="0">
                <a:solidFill>
                  <a:schemeClr val="tx2"/>
                </a:solidFill>
                <a:latin typeface="+mj-ea"/>
                <a:ea typeface="+mj-ea"/>
              </a:rPr>
              <a:t>如规定了输入数据的一组值，且程序对不同输入值做不同处理，则每个允许的输入值是一个有效等价类，并有一个无效等价类</a:t>
            </a:r>
            <a:r>
              <a:rPr kumimoji="1" lang="en-US" altLang="zh-CN" dirty="0">
                <a:solidFill>
                  <a:schemeClr val="tx2"/>
                </a:solidFill>
                <a:latin typeface="+mj-ea"/>
                <a:ea typeface="+mj-ea"/>
              </a:rPr>
              <a:t>(</a:t>
            </a:r>
            <a:r>
              <a:rPr kumimoji="1" lang="zh-CN" altLang="en-US" dirty="0">
                <a:solidFill>
                  <a:schemeClr val="tx2"/>
                </a:solidFill>
                <a:latin typeface="+mj-ea"/>
                <a:ea typeface="+mj-ea"/>
              </a:rPr>
              <a:t>所有不允许的输入值的集合</a:t>
            </a:r>
            <a:r>
              <a:rPr kumimoji="1" lang="en-US" altLang="zh-CN" dirty="0">
                <a:solidFill>
                  <a:schemeClr val="tx2"/>
                </a:solidFill>
                <a:latin typeface="+mj-ea"/>
                <a:ea typeface="+mj-ea"/>
              </a:rPr>
              <a:t>)</a:t>
            </a:r>
            <a:r>
              <a:rPr kumimoji="1" lang="zh-CN" altLang="en-US" dirty="0">
                <a:solidFill>
                  <a:schemeClr val="tx2"/>
                </a:solidFill>
                <a:latin typeface="+mj-ea"/>
                <a:ea typeface="+mj-ea"/>
              </a:rPr>
              <a:t>。</a:t>
            </a:r>
          </a:p>
          <a:p>
            <a:pPr algn="just" eaLnBrk="0" hangingPunct="0">
              <a:spcBef>
                <a:spcPts val="900"/>
              </a:spcBef>
            </a:pPr>
            <a:r>
              <a:rPr kumimoji="1" lang="zh-CN" altLang="en-US" dirty="0">
                <a:latin typeface="+mj-ea"/>
                <a:ea typeface="+mj-ea"/>
              </a:rPr>
              <a:t>例：输入条件说明学历可为</a:t>
            </a:r>
            <a:r>
              <a:rPr kumimoji="1" lang="en-US" altLang="zh-CN" dirty="0">
                <a:latin typeface="+mj-ea"/>
                <a:ea typeface="+mj-ea"/>
              </a:rPr>
              <a:t>:</a:t>
            </a:r>
            <a:r>
              <a:rPr kumimoji="1" lang="zh-CN" altLang="en-US" dirty="0">
                <a:solidFill>
                  <a:srgbClr val="438E00"/>
                </a:solidFill>
                <a:latin typeface="+mj-ea"/>
                <a:ea typeface="+mj-ea"/>
              </a:rPr>
              <a:t>专科、本科、硕士、博士</a:t>
            </a:r>
            <a:r>
              <a:rPr kumimoji="1" lang="zh-CN" altLang="en-US" dirty="0" smtClean="0">
                <a:latin typeface="+mj-ea"/>
                <a:ea typeface="+mj-ea"/>
              </a:rPr>
              <a:t>四种</a:t>
            </a:r>
            <a:r>
              <a:rPr kumimoji="1" lang="zh-CN" altLang="en-US" dirty="0">
                <a:latin typeface="+mj-ea"/>
                <a:ea typeface="+mj-ea"/>
              </a:rPr>
              <a:t>之一，则分别取这四个值作为</a:t>
            </a:r>
            <a:r>
              <a:rPr kumimoji="1" lang="zh-CN" altLang="en-US" dirty="0">
                <a:solidFill>
                  <a:srgbClr val="438E00"/>
                </a:solidFill>
                <a:latin typeface="+mj-ea"/>
                <a:ea typeface="+mj-ea"/>
              </a:rPr>
              <a:t>四个有效</a:t>
            </a:r>
            <a:r>
              <a:rPr kumimoji="1" lang="zh-CN" altLang="en-US" dirty="0" smtClean="0">
                <a:solidFill>
                  <a:srgbClr val="438E00"/>
                </a:solidFill>
                <a:latin typeface="+mj-ea"/>
                <a:ea typeface="+mj-ea"/>
              </a:rPr>
              <a:t>等价类</a:t>
            </a:r>
            <a:r>
              <a:rPr kumimoji="1" lang="zh-CN" altLang="en-US" dirty="0" smtClean="0">
                <a:latin typeface="+mj-ea"/>
                <a:ea typeface="+mj-ea"/>
              </a:rPr>
              <a:t>；</a:t>
            </a:r>
            <a:endParaRPr kumimoji="1" lang="zh-CN" altLang="en-US" dirty="0">
              <a:latin typeface="+mj-ea"/>
              <a:ea typeface="+mj-ea"/>
            </a:endParaRPr>
          </a:p>
          <a:p>
            <a:pPr algn="just" eaLnBrk="0" hangingPunct="0">
              <a:spcBef>
                <a:spcPts val="900"/>
              </a:spcBef>
            </a:pPr>
            <a:r>
              <a:rPr kumimoji="1" lang="zh-CN" altLang="en-US" dirty="0">
                <a:latin typeface="+mj-ea"/>
                <a:ea typeface="+mj-ea"/>
              </a:rPr>
              <a:t>    另外把四种学历之外的任何学历作为无效</a:t>
            </a:r>
            <a:r>
              <a:rPr kumimoji="1" lang="zh-CN" altLang="en-US" dirty="0" smtClean="0">
                <a:latin typeface="+mj-ea"/>
                <a:ea typeface="+mj-ea"/>
              </a:rPr>
              <a:t>等价类。</a:t>
            </a:r>
            <a:endParaRPr kumimoji="1" lang="zh-CN" altLang="en-US" dirty="0">
              <a:latin typeface="+mj-ea"/>
              <a:ea typeface="+mj-ea"/>
            </a:endParaRPr>
          </a:p>
          <a:p>
            <a:pPr algn="just" eaLnBrk="0" hangingPunct="0">
              <a:spcBef>
                <a:spcPts val="900"/>
              </a:spcBef>
            </a:pPr>
            <a:r>
              <a:rPr kumimoji="1" lang="en-US" altLang="zh-CN" dirty="0">
                <a:solidFill>
                  <a:schemeClr val="tx2"/>
                </a:solidFill>
                <a:latin typeface="+mj-ea"/>
                <a:ea typeface="+mj-ea"/>
              </a:rPr>
              <a:t>(4)</a:t>
            </a:r>
            <a:r>
              <a:rPr kumimoji="1" lang="zh-CN" altLang="en-US" dirty="0">
                <a:solidFill>
                  <a:schemeClr val="tx2"/>
                </a:solidFill>
                <a:latin typeface="+mj-ea"/>
                <a:ea typeface="+mj-ea"/>
              </a:rPr>
              <a:t>如果规定了输入数据必须遵循的规则，可确定一个有效等价类（符合规则）和若干个无效等价类（从不同角度违反规则</a:t>
            </a:r>
            <a:r>
              <a:rPr kumimoji="1" lang="en-US" altLang="zh-CN" dirty="0">
                <a:solidFill>
                  <a:schemeClr val="tx2"/>
                </a:solidFill>
                <a:latin typeface="+mj-ea"/>
                <a:ea typeface="+mj-ea"/>
              </a:rPr>
              <a:t>)</a:t>
            </a:r>
            <a:r>
              <a:rPr kumimoji="1" lang="zh-CN" altLang="en-US" dirty="0">
                <a:solidFill>
                  <a:schemeClr val="tx2"/>
                </a:solidFill>
                <a:latin typeface="+mj-ea"/>
                <a:ea typeface="+mj-ea"/>
              </a:rPr>
              <a:t>。</a:t>
            </a:r>
          </a:p>
          <a:p>
            <a:pPr algn="just" eaLnBrk="0" hangingPunct="0">
              <a:spcBef>
                <a:spcPts val="900"/>
              </a:spcBef>
            </a:pPr>
            <a:r>
              <a:rPr kumimoji="1" lang="en-US" altLang="zh-CN" dirty="0">
                <a:solidFill>
                  <a:schemeClr val="tx2"/>
                </a:solidFill>
                <a:latin typeface="+mj-ea"/>
                <a:ea typeface="+mj-ea"/>
              </a:rPr>
              <a:t>(5)</a:t>
            </a:r>
            <a:r>
              <a:rPr kumimoji="1" lang="zh-CN" altLang="en-US" dirty="0">
                <a:solidFill>
                  <a:schemeClr val="tx2"/>
                </a:solidFill>
                <a:latin typeface="+mj-ea"/>
                <a:ea typeface="+mj-ea"/>
              </a:rPr>
              <a:t>如已划分的等价类各元素在程序中的处理方式不同，则应将此等价类进一步划分成更小的等价类。</a:t>
            </a:r>
          </a:p>
        </p:txBody>
      </p:sp>
      <p:sp>
        <p:nvSpPr>
          <p:cNvPr id="7" name="标题 6"/>
          <p:cNvSpPr>
            <a:spLocks noGrp="1"/>
          </p:cNvSpPr>
          <p:nvPr>
            <p:ph type="title"/>
          </p:nvPr>
        </p:nvSpPr>
        <p:spPr/>
        <p:txBody>
          <a:bodyPr/>
          <a:lstStyle/>
          <a:p>
            <a:r>
              <a:rPr lang="zh-CN" altLang="en-US" dirty="0"/>
              <a:t>划分等价类的规则 </a:t>
            </a:r>
          </a:p>
        </p:txBody>
      </p:sp>
      <p:sp>
        <p:nvSpPr>
          <p:cNvPr id="3" name="日期占位符 2"/>
          <p:cNvSpPr>
            <a:spLocks noGrp="1"/>
          </p:cNvSpPr>
          <p:nvPr>
            <p:ph type="dt" sz="half" idx="10"/>
          </p:nvPr>
        </p:nvSpPr>
        <p:spPr/>
        <p:txBody>
          <a:bodyPr/>
          <a:lstStyle/>
          <a:p>
            <a:fld id="{2390AF48-F4BA-4409-8521-4D46E9975177}"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70</a:t>
            </a:fld>
            <a:endParaRPr lang="zh-CN" altLang="en-US" dirty="0"/>
          </a:p>
        </p:txBody>
      </p:sp>
    </p:spTree>
    <p:extLst>
      <p:ext uri="{BB962C8B-B14F-4D97-AF65-F5344CB8AC3E}">
        <p14:creationId xmlns:p14="http://schemas.microsoft.com/office/powerpoint/2010/main" val="1967827242"/>
      </p:ext>
    </p:extLst>
  </p:cSld>
  <p:clrMapOvr>
    <a:masterClrMapping/>
  </p:clrMapOvr>
  <p:transition>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等价类划分</a:t>
            </a:r>
            <a:r>
              <a:rPr lang="zh-CN" altLang="en-US" dirty="0" smtClean="0"/>
              <a:t>法</a:t>
            </a:r>
            <a:endParaRPr lang="zh-CN" altLang="en-US" dirty="0"/>
          </a:p>
        </p:txBody>
      </p:sp>
      <p:sp>
        <p:nvSpPr>
          <p:cNvPr id="3" name="文本占位符 2"/>
          <p:cNvSpPr>
            <a:spLocks noGrp="1"/>
          </p:cNvSpPr>
          <p:nvPr>
            <p:ph idx="1"/>
          </p:nvPr>
        </p:nvSpPr>
        <p:spPr/>
        <p:txBody>
          <a:bodyPr>
            <a:normAutofit/>
          </a:bodyPr>
          <a:lstStyle/>
          <a:p>
            <a:pPr>
              <a:lnSpc>
                <a:spcPct val="100000"/>
              </a:lnSpc>
              <a:spcBef>
                <a:spcPts val="900"/>
              </a:spcBef>
            </a:pPr>
            <a:r>
              <a:rPr lang="zh-CN" altLang="en-US" sz="2400" b="1" dirty="0"/>
              <a:t>用等价类划分法设计测试用例的步骤：</a:t>
            </a:r>
          </a:p>
          <a:p>
            <a:pPr marL="0" indent="0">
              <a:lnSpc>
                <a:spcPct val="100000"/>
              </a:lnSpc>
              <a:spcBef>
                <a:spcPts val="900"/>
              </a:spcBef>
              <a:buNone/>
            </a:pPr>
            <a:r>
              <a:rPr lang="zh-CN" altLang="en-US" sz="2000" b="1" dirty="0"/>
              <a:t>    </a:t>
            </a:r>
            <a:r>
              <a:rPr lang="zh-CN" altLang="en-US" sz="2000" dirty="0"/>
              <a:t>第</a:t>
            </a:r>
            <a:r>
              <a:rPr lang="en-US" altLang="zh-CN" sz="2000" dirty="0"/>
              <a:t>1</a:t>
            </a:r>
            <a:r>
              <a:rPr lang="zh-CN" altLang="en-US" sz="2000" dirty="0"/>
              <a:t>步：划分等价类，形成等价类划分表。</a:t>
            </a:r>
          </a:p>
          <a:p>
            <a:pPr marL="0" indent="0">
              <a:lnSpc>
                <a:spcPct val="100000"/>
              </a:lnSpc>
              <a:spcBef>
                <a:spcPts val="900"/>
              </a:spcBef>
              <a:buNone/>
            </a:pPr>
            <a:r>
              <a:rPr lang="zh-CN" altLang="en-US" sz="2000" dirty="0"/>
              <a:t>    第</a:t>
            </a:r>
            <a:r>
              <a:rPr lang="en-US" altLang="zh-CN" sz="2000" dirty="0"/>
              <a:t>2</a:t>
            </a:r>
            <a:r>
              <a:rPr lang="zh-CN" altLang="en-US" sz="2000" dirty="0"/>
              <a:t>步：根据等价类划分表确定测试用例。</a:t>
            </a:r>
          </a:p>
          <a:p>
            <a:pPr marL="0" indent="0">
              <a:lnSpc>
                <a:spcPct val="100000"/>
              </a:lnSpc>
              <a:spcBef>
                <a:spcPts val="900"/>
              </a:spcBef>
              <a:buNone/>
            </a:pPr>
            <a:endParaRPr lang="zh-CN" altLang="en-US" sz="2000" b="1" dirty="0"/>
          </a:p>
          <a:p>
            <a:pPr>
              <a:lnSpc>
                <a:spcPct val="100000"/>
              </a:lnSpc>
              <a:spcBef>
                <a:spcPts val="900"/>
              </a:spcBef>
            </a:pPr>
            <a:r>
              <a:rPr lang="zh-CN" altLang="en-US" sz="2400" b="1" dirty="0"/>
              <a:t> 设计测试用例的原则：</a:t>
            </a:r>
          </a:p>
          <a:p>
            <a:pPr marL="342900" lvl="1" indent="-342900">
              <a:lnSpc>
                <a:spcPct val="100000"/>
              </a:lnSpc>
              <a:spcBef>
                <a:spcPts val="900"/>
              </a:spcBef>
              <a:buFont typeface="+mj-lt"/>
              <a:buAutoNum type="arabicPeriod"/>
            </a:pPr>
            <a:r>
              <a:rPr lang="zh-CN" altLang="en-US" sz="2000" dirty="0"/>
              <a:t>对于有效等价类，用尽可能少的用例覆盖尽可能多的有效等价类。</a:t>
            </a:r>
          </a:p>
          <a:p>
            <a:pPr marL="342900" lvl="1" indent="-342900">
              <a:lnSpc>
                <a:spcPct val="100000"/>
              </a:lnSpc>
              <a:spcBef>
                <a:spcPts val="900"/>
              </a:spcBef>
              <a:buFont typeface="+mj-lt"/>
              <a:buAutoNum type="arabicPeriod"/>
            </a:pPr>
            <a:r>
              <a:rPr lang="zh-CN" altLang="en-US" sz="2000" dirty="0"/>
              <a:t>对无效等价类，每个用例只能覆盖一个尚未被覆盖的无效等价类，彼此不能替代，即一个无效等价类一个测试用例。 </a:t>
            </a:r>
          </a:p>
        </p:txBody>
      </p:sp>
      <p:sp>
        <p:nvSpPr>
          <p:cNvPr id="5" name="日期占位符 4"/>
          <p:cNvSpPr>
            <a:spLocks noGrp="1"/>
          </p:cNvSpPr>
          <p:nvPr>
            <p:ph type="dt" sz="half" idx="10"/>
          </p:nvPr>
        </p:nvSpPr>
        <p:spPr/>
        <p:txBody>
          <a:bodyPr/>
          <a:lstStyle/>
          <a:p>
            <a:fld id="{266C9323-38F7-4765-A73C-17BA69ADBE25}"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71</a:t>
            </a:fld>
            <a:endParaRPr lang="zh-CN" altLang="en-US" dirty="0"/>
          </a:p>
        </p:txBody>
      </p:sp>
    </p:spTree>
    <p:extLst>
      <p:ext uri="{BB962C8B-B14F-4D97-AF65-F5344CB8AC3E}">
        <p14:creationId xmlns:p14="http://schemas.microsoft.com/office/powerpoint/2010/main" val="36086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等价类划分</a:t>
            </a:r>
            <a:r>
              <a:rPr lang="zh-CN" altLang="en-US" dirty="0" smtClean="0"/>
              <a:t>法举例</a:t>
            </a:r>
            <a:endParaRPr lang="zh-CN" altLang="en-US" dirty="0"/>
          </a:p>
        </p:txBody>
      </p:sp>
      <p:sp>
        <p:nvSpPr>
          <p:cNvPr id="3" name="日期占位符 2"/>
          <p:cNvSpPr>
            <a:spLocks noGrp="1"/>
          </p:cNvSpPr>
          <p:nvPr>
            <p:ph type="dt" sz="half" idx="10"/>
          </p:nvPr>
        </p:nvSpPr>
        <p:spPr/>
        <p:txBody>
          <a:bodyPr/>
          <a:lstStyle/>
          <a:p>
            <a:fld id="{B428F9DD-C67B-4A3E-B514-D0C42FF920E6}" type="datetime1">
              <a:rPr lang="zh-CN" altLang="en-US" smtClean="0"/>
              <a:t>2020/6/17</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72</a:t>
            </a:fld>
            <a:endParaRPr lang="zh-CN" altLang="en-US" dirty="0"/>
          </a:p>
        </p:txBody>
      </p:sp>
      <p:sp>
        <p:nvSpPr>
          <p:cNvPr id="5" name="Text Box 5"/>
          <p:cNvSpPr txBox="1">
            <a:spLocks noChangeArrowheads="1"/>
          </p:cNvSpPr>
          <p:nvPr/>
        </p:nvSpPr>
        <p:spPr bwMode="auto">
          <a:xfrm>
            <a:off x="754906" y="991561"/>
            <a:ext cx="7866481" cy="1015663"/>
          </a:xfrm>
          <a:prstGeom prst="rect">
            <a:avLst/>
          </a:prstGeom>
          <a:noFill/>
          <a:ln w="9525">
            <a:noFill/>
            <a:miter lim="800000"/>
            <a:headEnd/>
            <a:tailEnd/>
          </a:ln>
        </p:spPr>
        <p:txBody>
          <a:bodyPr wrap="square">
            <a:spAutoFit/>
          </a:bodyPr>
          <a:lstStyle/>
          <a:p>
            <a:pPr marL="257175" indent="-257175">
              <a:buFont typeface="Arial" panose="020B0604020202020204" pitchFamily="34" charset="0"/>
              <a:buChar char="•"/>
              <a:defRPr/>
            </a:pPr>
            <a:r>
              <a:rPr lang="zh-CN" altLang="en-US" sz="2000" dirty="0">
                <a:latin typeface="+mj-ea"/>
                <a:ea typeface="+mj-ea"/>
              </a:rPr>
              <a:t>对储户身份验证的程序，要求输入储户</a:t>
            </a:r>
            <a:r>
              <a:rPr lang="en-US" altLang="zh-CN" sz="2000" dirty="0">
                <a:latin typeface="+mj-ea"/>
                <a:ea typeface="+mj-ea"/>
              </a:rPr>
              <a:t>password</a:t>
            </a:r>
            <a:r>
              <a:rPr lang="zh-CN" altLang="en-US" sz="2000" dirty="0">
                <a:latin typeface="+mj-ea"/>
                <a:ea typeface="+mj-ea"/>
              </a:rPr>
              <a:t>长度为</a:t>
            </a:r>
            <a:r>
              <a:rPr lang="en-US" altLang="zh-CN" sz="2000" dirty="0">
                <a:latin typeface="+mj-ea"/>
                <a:ea typeface="+mj-ea"/>
              </a:rPr>
              <a:t>8</a:t>
            </a:r>
            <a:r>
              <a:rPr lang="zh-CN" altLang="en-US" sz="2000" dirty="0">
                <a:latin typeface="+mj-ea"/>
                <a:ea typeface="+mj-ea"/>
              </a:rPr>
              <a:t>位，全部由数字组成且不全为零，不能含有其它字符。用等价类划分法设计</a:t>
            </a:r>
            <a:r>
              <a:rPr lang="en-US" altLang="zh-CN" sz="2000" dirty="0">
                <a:latin typeface="+mj-ea"/>
                <a:ea typeface="+mj-ea"/>
              </a:rPr>
              <a:t>password</a:t>
            </a:r>
            <a:r>
              <a:rPr lang="zh-CN" altLang="en-US" sz="2000" dirty="0">
                <a:latin typeface="+mj-ea"/>
                <a:ea typeface="+mj-ea"/>
              </a:rPr>
              <a:t>的测试用例。</a:t>
            </a:r>
            <a:endParaRPr lang="en-US" altLang="zh-CN" sz="2000" dirty="0">
              <a:latin typeface="+mj-ea"/>
              <a:ea typeface="+mj-ea"/>
            </a:endParaRPr>
          </a:p>
        </p:txBody>
      </p:sp>
      <p:graphicFrame>
        <p:nvGraphicFramePr>
          <p:cNvPr id="6" name="Group 96"/>
          <p:cNvGraphicFramePr>
            <a:graphicFrameLocks noGrp="1"/>
          </p:cNvGraphicFramePr>
          <p:nvPr>
            <p:extLst>
              <p:ext uri="{D42A27DB-BD31-4B8C-83A1-F6EECF244321}">
                <p14:modId xmlns:p14="http://schemas.microsoft.com/office/powerpoint/2010/main" val="3186679147"/>
              </p:ext>
            </p:extLst>
          </p:nvPr>
        </p:nvGraphicFramePr>
        <p:xfrm>
          <a:off x="1094321" y="2198264"/>
          <a:ext cx="7265810" cy="2176384"/>
        </p:xfrm>
        <a:graphic>
          <a:graphicData uri="http://schemas.openxmlformats.org/drawingml/2006/table">
            <a:tbl>
              <a:tblPr/>
              <a:tblGrid>
                <a:gridCol w="1992764">
                  <a:extLst>
                    <a:ext uri="{9D8B030D-6E8A-4147-A177-3AD203B41FA5}">
                      <a16:colId xmlns:a16="http://schemas.microsoft.com/office/drawing/2014/main" xmlns="" val="20000"/>
                    </a:ext>
                  </a:extLst>
                </a:gridCol>
                <a:gridCol w="2577002">
                  <a:extLst>
                    <a:ext uri="{9D8B030D-6E8A-4147-A177-3AD203B41FA5}">
                      <a16:colId xmlns:a16="http://schemas.microsoft.com/office/drawing/2014/main" xmlns="" val="20001"/>
                    </a:ext>
                  </a:extLst>
                </a:gridCol>
                <a:gridCol w="2696044">
                  <a:extLst>
                    <a:ext uri="{9D8B030D-6E8A-4147-A177-3AD203B41FA5}">
                      <a16:colId xmlns:a16="http://schemas.microsoft.com/office/drawing/2014/main" xmlns="" val="20002"/>
                    </a:ext>
                  </a:extLst>
                </a:gridCol>
              </a:tblGrid>
              <a:tr h="6995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输入条件</a:t>
                      </a:r>
                      <a:endParaRPr kumimoji="0" lang="en-US" altLang="zh-CN" sz="1800" b="1" i="0" u="none" strike="noStrike" cap="none" normalizeH="0" baseline="0" dirty="0" smtClean="0">
                        <a:ln>
                          <a:noFill/>
                        </a:ln>
                        <a:solidFill>
                          <a:schemeClr val="tx1"/>
                        </a:solidFill>
                        <a:effectLst/>
                        <a:latin typeface="+mj-ea"/>
                        <a:ea typeface="+mj-ea"/>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（等价类）</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Times New Roman" pitchFamily="18" charset="0"/>
                        </a:rPr>
                        <a:t>有效等价类</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无效等价类</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extLst>
                  <a:ext uri="{0D108BD9-81ED-4DB2-BD59-A6C34878D82A}">
                    <a16:rowId xmlns:a16="http://schemas.microsoft.com/office/drawing/2014/main" xmlns="" val="10000"/>
                  </a:ext>
                </a:extLst>
              </a:tr>
              <a:tr h="6995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长度</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）等于</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位</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2</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）大于</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位</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3</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）小于</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位</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8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字符集合</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smtClean="0">
                          <a:ln>
                            <a:noFill/>
                          </a:ln>
                          <a:solidFill>
                            <a:schemeClr val="tx1"/>
                          </a:solidFill>
                          <a:effectLst/>
                          <a:latin typeface="+mj-ea"/>
                          <a:ea typeface="+mj-ea"/>
                          <a:cs typeface="Times New Roman" pitchFamily="18" charset="0"/>
                        </a:rPr>
                        <a:t>4</a:t>
                      </a:r>
                      <a:r>
                        <a:rPr kumimoji="0" lang="zh-CN" altLang="en-US" sz="1800" b="0" i="0" u="none" strike="noStrike" cap="none" normalizeH="0" baseline="0" smtClean="0">
                          <a:ln>
                            <a:noFill/>
                          </a:ln>
                          <a:solidFill>
                            <a:schemeClr val="tx1"/>
                          </a:solidFill>
                          <a:effectLst/>
                          <a:latin typeface="+mj-ea"/>
                          <a:ea typeface="+mj-ea"/>
                          <a:cs typeface="Times New Roman" pitchFamily="18" charset="0"/>
                        </a:rPr>
                        <a:t>）全部为数字</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5</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）含有非数字字符</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86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规则</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smtClean="0">
                          <a:ln>
                            <a:noFill/>
                          </a:ln>
                          <a:solidFill>
                            <a:schemeClr val="tx1"/>
                          </a:solidFill>
                          <a:effectLst/>
                          <a:latin typeface="+mj-ea"/>
                          <a:ea typeface="+mj-ea"/>
                          <a:cs typeface="Times New Roman" pitchFamily="18" charset="0"/>
                        </a:rPr>
                        <a:t>6</a:t>
                      </a:r>
                      <a:r>
                        <a:rPr kumimoji="0" lang="zh-CN" altLang="en-US" sz="1800" b="0" i="0" u="none" strike="noStrike" cap="none" normalizeH="0" baseline="0" smtClean="0">
                          <a:ln>
                            <a:noFill/>
                          </a:ln>
                          <a:solidFill>
                            <a:schemeClr val="tx1"/>
                          </a:solidFill>
                          <a:effectLst/>
                          <a:latin typeface="+mj-ea"/>
                          <a:ea typeface="+mj-ea"/>
                          <a:cs typeface="Times New Roman" pitchFamily="18" charset="0"/>
                        </a:rPr>
                        <a:t>）不全为零</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7</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a:t>
                      </a: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位全为零</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305" marB="3430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63899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等价类划分法</a:t>
            </a:r>
            <a:r>
              <a:rPr lang="zh-CN" altLang="en-US" dirty="0" smtClean="0"/>
              <a:t>举例</a:t>
            </a:r>
            <a:endParaRPr lang="zh-CN" altLang="en-US" dirty="0"/>
          </a:p>
        </p:txBody>
      </p:sp>
      <p:sp>
        <p:nvSpPr>
          <p:cNvPr id="3" name="日期占位符 2"/>
          <p:cNvSpPr>
            <a:spLocks noGrp="1"/>
          </p:cNvSpPr>
          <p:nvPr>
            <p:ph type="dt" sz="half" idx="10"/>
          </p:nvPr>
        </p:nvSpPr>
        <p:spPr/>
        <p:txBody>
          <a:bodyPr/>
          <a:lstStyle/>
          <a:p>
            <a:fld id="{17818858-8512-4224-BEDA-CF52BDC7A178}"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73</a:t>
            </a:fld>
            <a:endParaRPr lang="zh-CN" altLang="en-US" dirty="0"/>
          </a:p>
        </p:txBody>
      </p:sp>
      <p:sp>
        <p:nvSpPr>
          <p:cNvPr id="5" name="Text Box 5"/>
          <p:cNvSpPr txBox="1">
            <a:spLocks noChangeArrowheads="1"/>
          </p:cNvSpPr>
          <p:nvPr/>
        </p:nvSpPr>
        <p:spPr bwMode="auto">
          <a:xfrm>
            <a:off x="768096" y="1014657"/>
            <a:ext cx="8090154" cy="707886"/>
          </a:xfrm>
          <a:prstGeom prst="rect">
            <a:avLst/>
          </a:prstGeom>
          <a:noFill/>
          <a:ln w="9525">
            <a:noFill/>
            <a:miter lim="800000"/>
            <a:headEnd/>
            <a:tailEnd/>
          </a:ln>
        </p:spPr>
        <p:txBody>
          <a:bodyPr wrap="square">
            <a:spAutoFit/>
          </a:bodyPr>
          <a:lstStyle/>
          <a:p>
            <a:pPr marL="342900" indent="-342900" algn="l">
              <a:buFont typeface="Arial" panose="020B0604020202020204" pitchFamily="34" charset="0"/>
              <a:buChar char="•"/>
              <a:defRPr/>
            </a:pPr>
            <a:r>
              <a:rPr lang="zh-CN" altLang="en-US" sz="2000" dirty="0" smtClean="0">
                <a:latin typeface="+mj-ea"/>
                <a:ea typeface="+mj-ea"/>
              </a:rPr>
              <a:t>对</a:t>
            </a:r>
            <a:r>
              <a:rPr lang="zh-CN" altLang="en-US" sz="2000" dirty="0">
                <a:latin typeface="+mj-ea"/>
                <a:ea typeface="+mj-ea"/>
              </a:rPr>
              <a:t>表中的等价类设计测试用例。</a:t>
            </a:r>
            <a:r>
              <a:rPr lang="en-US" altLang="zh-CN" sz="2000" dirty="0">
                <a:latin typeface="+mj-ea"/>
                <a:ea typeface="+mj-ea"/>
              </a:rPr>
              <a:t>3</a:t>
            </a:r>
            <a:r>
              <a:rPr lang="zh-CN" altLang="en-US" sz="2000" dirty="0">
                <a:latin typeface="+mj-ea"/>
                <a:ea typeface="+mj-ea"/>
              </a:rPr>
              <a:t>个有效等价类可以共用</a:t>
            </a:r>
            <a:r>
              <a:rPr lang="en-US" altLang="zh-CN" sz="2000" dirty="0">
                <a:latin typeface="+mj-ea"/>
                <a:ea typeface="+mj-ea"/>
              </a:rPr>
              <a:t>1</a:t>
            </a:r>
            <a:r>
              <a:rPr lang="zh-CN" altLang="en-US" sz="2000" dirty="0">
                <a:latin typeface="+mj-ea"/>
                <a:ea typeface="+mj-ea"/>
              </a:rPr>
              <a:t>测试用例，而</a:t>
            </a:r>
            <a:r>
              <a:rPr lang="en-US" altLang="zh-CN" sz="2000" dirty="0">
                <a:latin typeface="+mj-ea"/>
                <a:ea typeface="+mj-ea"/>
              </a:rPr>
              <a:t>4</a:t>
            </a:r>
            <a:r>
              <a:rPr lang="zh-CN" altLang="en-US" sz="2000" dirty="0">
                <a:latin typeface="+mj-ea"/>
                <a:ea typeface="+mj-ea"/>
              </a:rPr>
              <a:t>个无效等价类则每一个都设计一个测试用例。</a:t>
            </a:r>
          </a:p>
        </p:txBody>
      </p:sp>
      <p:graphicFrame>
        <p:nvGraphicFramePr>
          <p:cNvPr id="7" name="Group 286"/>
          <p:cNvGraphicFramePr>
            <a:graphicFrameLocks noGrp="1"/>
          </p:cNvGraphicFramePr>
          <p:nvPr>
            <p:extLst>
              <p:ext uri="{D42A27DB-BD31-4B8C-83A1-F6EECF244321}">
                <p14:modId xmlns:p14="http://schemas.microsoft.com/office/powerpoint/2010/main" val="3705843670"/>
              </p:ext>
            </p:extLst>
          </p:nvPr>
        </p:nvGraphicFramePr>
        <p:xfrm>
          <a:off x="1070425" y="1908287"/>
          <a:ext cx="7422700" cy="2497026"/>
        </p:xfrm>
        <a:graphic>
          <a:graphicData uri="http://schemas.openxmlformats.org/drawingml/2006/table">
            <a:tbl>
              <a:tblPr/>
              <a:tblGrid>
                <a:gridCol w="798801">
                  <a:extLst>
                    <a:ext uri="{9D8B030D-6E8A-4147-A177-3AD203B41FA5}">
                      <a16:colId xmlns:a16="http://schemas.microsoft.com/office/drawing/2014/main" xmlns="" val="20000"/>
                    </a:ext>
                  </a:extLst>
                </a:gridCol>
                <a:gridCol w="2347243">
                  <a:extLst>
                    <a:ext uri="{9D8B030D-6E8A-4147-A177-3AD203B41FA5}">
                      <a16:colId xmlns:a16="http://schemas.microsoft.com/office/drawing/2014/main" xmlns="" val="20001"/>
                    </a:ext>
                  </a:extLst>
                </a:gridCol>
                <a:gridCol w="1351818">
                  <a:extLst>
                    <a:ext uri="{9D8B030D-6E8A-4147-A177-3AD203B41FA5}">
                      <a16:colId xmlns:a16="http://schemas.microsoft.com/office/drawing/2014/main" xmlns="" val="20002"/>
                    </a:ext>
                  </a:extLst>
                </a:gridCol>
                <a:gridCol w="1683626">
                  <a:extLst>
                    <a:ext uri="{9D8B030D-6E8A-4147-A177-3AD203B41FA5}">
                      <a16:colId xmlns:a16="http://schemas.microsoft.com/office/drawing/2014/main" xmlns="" val="20003"/>
                    </a:ext>
                  </a:extLst>
                </a:gridCol>
                <a:gridCol w="1241212">
                  <a:extLst>
                    <a:ext uri="{9D8B030D-6E8A-4147-A177-3AD203B41FA5}">
                      <a16:colId xmlns:a16="http://schemas.microsoft.com/office/drawing/2014/main" xmlns="" val="20004"/>
                    </a:ext>
                  </a:extLst>
                </a:gridCol>
              </a:tblGrid>
              <a:tr h="4894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编号</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等价类</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Times New Roman" pitchFamily="18" charset="0"/>
                        </a:rPr>
                        <a:t>测试数据</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Times New Roman" pitchFamily="18" charset="0"/>
                        </a:rPr>
                        <a:t>测试覆盖范围</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Times New Roman" pitchFamily="18" charset="0"/>
                        </a:rPr>
                        <a:t>期望结果</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extLst>
                  <a:ext uri="{0D108BD9-81ED-4DB2-BD59-A6C34878D82A}">
                    <a16:rowId xmlns:a16="http://schemas.microsoft.com/office/drawing/2014/main" xmlns="" val="10000"/>
                  </a:ext>
                </a:extLst>
              </a:tr>
              <a:tr h="4894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1</a:t>
                      </a:r>
                      <a:endParaRPr kumimoji="0" lang="en-US" altLang="zh-CN"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长度、字符集、规则</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12345678</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(1)(4)(6)</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有效</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718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2</a:t>
                      </a:r>
                      <a:endParaRPr kumimoji="0" lang="en-US" altLang="zh-CN"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长度</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1234567</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(2)</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无效</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944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3</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123456789</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(3)</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无效</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9718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4</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字符集合</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a1234567</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(5)</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无效</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9718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mj-ea"/>
                          <a:ea typeface="+mj-ea"/>
                          <a:cs typeface="Times New Roman" pitchFamily="18" charset="0"/>
                        </a:rPr>
                        <a:t>5</a:t>
                      </a:r>
                      <a:endParaRPr kumimoji="0" lang="en-US" altLang="zh-CN"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Times New Roman" pitchFamily="18" charset="0"/>
                        </a:rPr>
                        <a:t>规则</a:t>
                      </a:r>
                      <a:endParaRPr kumimoji="0" lang="zh-CN" altLang="en-US"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00000000</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mj-ea"/>
                          <a:ea typeface="+mj-ea"/>
                          <a:cs typeface="Times New Roman" pitchFamily="18" charset="0"/>
                        </a:rPr>
                        <a:t>(7)</a:t>
                      </a:r>
                      <a:endParaRPr kumimoji="0" lang="en-US" altLang="zh-CN" sz="1800" b="0" i="0" u="none" strike="noStrike" cap="none" normalizeH="0" baseline="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Times New Roman" pitchFamily="18" charset="0"/>
                        </a:rPr>
                        <a:t>无效</a:t>
                      </a:r>
                      <a:endParaRPr kumimoji="0" lang="zh-CN" altLang="en-US" sz="1800" b="0" i="0" u="none" strike="noStrike" cap="none" normalizeH="0" baseline="0" dirty="0" smtClean="0">
                        <a:ln>
                          <a:noFill/>
                        </a:ln>
                        <a:solidFill>
                          <a:schemeClr val="tx1"/>
                        </a:solidFill>
                        <a:effectLst/>
                        <a:latin typeface="+mj-ea"/>
                        <a:ea typeface="+mj-ea"/>
                      </a:endParaRPr>
                    </a:p>
                  </a:txBody>
                  <a:tcPr marL="68579" marR="68579"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679905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idx="1"/>
          </p:nvPr>
        </p:nvSpPr>
        <p:spPr>
          <a:xfrm>
            <a:off x="768096" y="1046602"/>
            <a:ext cx="8012346" cy="3172858"/>
          </a:xfrm>
        </p:spPr>
        <p:txBody>
          <a:bodyPr>
            <a:noAutofit/>
          </a:bodyPr>
          <a:lstStyle/>
          <a:p>
            <a:pPr>
              <a:lnSpc>
                <a:spcPct val="120000"/>
              </a:lnSpc>
            </a:pPr>
            <a:r>
              <a:rPr lang="zh-CN" altLang="en-US" sz="2200" dirty="0"/>
              <a:t>某报表处理系统要求用户输入处理报表的日期，日期限制在</a:t>
            </a:r>
            <a:r>
              <a:rPr lang="en-US" altLang="zh-CN" sz="2200" dirty="0"/>
              <a:t>2003</a:t>
            </a:r>
            <a:r>
              <a:rPr lang="zh-CN" altLang="en-US" sz="2200" dirty="0"/>
              <a:t>年</a:t>
            </a:r>
            <a:r>
              <a:rPr lang="en-US" altLang="zh-CN" sz="2200" dirty="0"/>
              <a:t>1</a:t>
            </a:r>
            <a:r>
              <a:rPr lang="zh-CN" altLang="en-US" sz="2200" dirty="0"/>
              <a:t>月至</a:t>
            </a:r>
            <a:r>
              <a:rPr lang="en-US" altLang="zh-CN" sz="2200" dirty="0"/>
              <a:t>2008</a:t>
            </a:r>
            <a:r>
              <a:rPr lang="zh-CN" altLang="en-US" sz="2200" dirty="0"/>
              <a:t>年</a:t>
            </a:r>
            <a:r>
              <a:rPr lang="en-US" altLang="zh-CN" sz="2200" dirty="0"/>
              <a:t>12</a:t>
            </a:r>
            <a:r>
              <a:rPr lang="zh-CN" altLang="en-US" sz="2200" dirty="0"/>
              <a:t>月，即系统只能对该段期间内的报表进行处理，如日期不在此范围内，则显示输入错误信息。</a:t>
            </a:r>
          </a:p>
          <a:p>
            <a:pPr>
              <a:lnSpc>
                <a:spcPct val="120000"/>
              </a:lnSpc>
            </a:pPr>
            <a:r>
              <a:rPr lang="zh-CN" altLang="en-US" sz="2200" dirty="0"/>
              <a:t>系统日期规定由年、月的</a:t>
            </a:r>
            <a:r>
              <a:rPr lang="en-US" altLang="zh-CN" sz="2200" dirty="0"/>
              <a:t>6</a:t>
            </a:r>
            <a:r>
              <a:rPr lang="zh-CN" altLang="en-US" sz="2200" dirty="0"/>
              <a:t>位数字字符组成，前四位代表年，后两位代表月。</a:t>
            </a:r>
          </a:p>
          <a:p>
            <a:pPr>
              <a:lnSpc>
                <a:spcPct val="120000"/>
              </a:lnSpc>
            </a:pPr>
            <a:r>
              <a:rPr lang="zh-CN" altLang="en-US" sz="2200" dirty="0"/>
              <a:t>如何用等价类划分法设计测试用例</a:t>
            </a:r>
            <a:r>
              <a:rPr lang="en-US" altLang="zh-CN" sz="2200" dirty="0"/>
              <a:t>, </a:t>
            </a:r>
            <a:r>
              <a:rPr lang="zh-CN" altLang="en-US" sz="2200" dirty="0"/>
              <a:t>来测试程序的日期检查功能</a:t>
            </a:r>
            <a:r>
              <a:rPr lang="zh-CN" altLang="en-US" sz="2200" dirty="0" smtClean="0"/>
              <a:t>？</a:t>
            </a:r>
            <a:endParaRPr lang="zh-CN" altLang="en-US" sz="2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74</a:t>
            </a:fld>
            <a:endParaRPr lang="zh-CN" altLang="en-US" dirty="0"/>
          </a:p>
        </p:txBody>
      </p:sp>
      <p:sp>
        <p:nvSpPr>
          <p:cNvPr id="6" name="标题 5"/>
          <p:cNvSpPr>
            <a:spLocks noGrp="1"/>
          </p:cNvSpPr>
          <p:nvPr>
            <p:ph type="title"/>
          </p:nvPr>
        </p:nvSpPr>
        <p:spPr/>
        <p:txBody>
          <a:bodyPr/>
          <a:lstStyle/>
          <a:p>
            <a:r>
              <a:rPr lang="zh-CN" altLang="en-US" dirty="0" smtClean="0"/>
              <a:t>等价类划分练习</a:t>
            </a:r>
            <a:endParaRPr lang="zh-CN" altLang="en-US" dirty="0"/>
          </a:p>
        </p:txBody>
      </p:sp>
      <p:sp>
        <p:nvSpPr>
          <p:cNvPr id="2" name="日期占位符 1"/>
          <p:cNvSpPr>
            <a:spLocks noGrp="1"/>
          </p:cNvSpPr>
          <p:nvPr>
            <p:ph type="dt" sz="half" idx="10"/>
          </p:nvPr>
        </p:nvSpPr>
        <p:spPr/>
        <p:txBody>
          <a:bodyPr/>
          <a:lstStyle/>
          <a:p>
            <a:fld id="{E713899E-B21B-4EF6-9E3D-03DD74234B29}"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03056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a:t>第一步：</a:t>
            </a:r>
            <a:r>
              <a:rPr lang="zh-CN" altLang="en-US" dirty="0" smtClean="0"/>
              <a:t>等价类划分</a:t>
            </a:r>
            <a:endParaRPr lang="zh-CN" altLang="en-US" dirty="0"/>
          </a:p>
        </p:txBody>
      </p:sp>
      <p:sp>
        <p:nvSpPr>
          <p:cNvPr id="2" name="日期占位符 1"/>
          <p:cNvSpPr>
            <a:spLocks noGrp="1"/>
          </p:cNvSpPr>
          <p:nvPr>
            <p:ph type="dt" sz="half" idx="10"/>
          </p:nvPr>
        </p:nvSpPr>
        <p:spPr/>
        <p:txBody>
          <a:bodyPr/>
          <a:lstStyle/>
          <a:p>
            <a:fld id="{73450E24-748D-4EA9-8320-5E8FF808D666}"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75</a:t>
            </a:fld>
            <a:endParaRPr lang="zh-CN" altLang="en-US" dirty="0"/>
          </a:p>
        </p:txBody>
      </p:sp>
      <p:sp>
        <p:nvSpPr>
          <p:cNvPr id="19" name="Text Box 18"/>
          <p:cNvSpPr txBox="1">
            <a:spLocks noChangeArrowheads="1"/>
          </p:cNvSpPr>
          <p:nvPr/>
        </p:nvSpPr>
        <p:spPr bwMode="auto">
          <a:xfrm>
            <a:off x="2383703" y="926178"/>
            <a:ext cx="3671198" cy="369332"/>
          </a:xfrm>
          <a:prstGeom prst="rect">
            <a:avLst/>
          </a:prstGeom>
          <a:noFill/>
          <a:ln w="12700">
            <a:noFill/>
            <a:miter lim="800000"/>
            <a:headEnd/>
            <a:tailEnd/>
          </a:ln>
        </p:spPr>
        <p:txBody>
          <a:bodyPr wrap="none">
            <a:spAutoFit/>
          </a:bodyPr>
          <a:lstStyle/>
          <a:p>
            <a:pPr eaLnBrk="0" hangingPunct="0"/>
            <a:r>
              <a:rPr kumimoji="1" lang="zh-CN" altLang="en-US" b="1" dirty="0">
                <a:latin typeface="+mj-ea"/>
                <a:ea typeface="+mj-ea"/>
              </a:rPr>
              <a:t>“报表日期”输入条件的等价类表</a:t>
            </a:r>
          </a:p>
        </p:txBody>
      </p:sp>
      <p:grpSp>
        <p:nvGrpSpPr>
          <p:cNvPr id="25" name="组合 24"/>
          <p:cNvGrpSpPr/>
          <p:nvPr/>
        </p:nvGrpSpPr>
        <p:grpSpPr>
          <a:xfrm>
            <a:off x="1432491" y="1392789"/>
            <a:ext cx="6025569" cy="3166921"/>
            <a:chOff x="3" y="1676400"/>
            <a:chExt cx="9140384" cy="4800600"/>
          </a:xfrm>
        </p:grpSpPr>
        <p:sp>
          <p:nvSpPr>
            <p:cNvPr id="5" name="Rectangle 3"/>
            <p:cNvSpPr>
              <a:spLocks noChangeArrowheads="1"/>
            </p:cNvSpPr>
            <p:nvPr/>
          </p:nvSpPr>
          <p:spPr bwMode="auto">
            <a:xfrm>
              <a:off x="403956" y="1752607"/>
              <a:ext cx="7918543" cy="521949"/>
            </a:xfrm>
            <a:prstGeom prst="rect">
              <a:avLst/>
            </a:prstGeom>
            <a:noFill/>
            <a:ln w="12700">
              <a:noFill/>
              <a:miter lim="800000"/>
              <a:headEnd/>
              <a:tailEnd/>
            </a:ln>
          </p:spPr>
          <p:txBody>
            <a:bodyPr wrap="square" lIns="67866" tIns="33338" rIns="67866" bIns="33338">
              <a:spAutoFit/>
            </a:bodyPr>
            <a:lstStyle/>
            <a:p>
              <a:pPr eaLnBrk="0" hangingPunct="0"/>
              <a:r>
                <a:rPr kumimoji="1" lang="zh-CN" altLang="en-US" dirty="0">
                  <a:solidFill>
                    <a:schemeClr val="tx2">
                      <a:lumMod val="50000"/>
                    </a:schemeClr>
                  </a:solidFill>
                  <a:latin typeface="+mj-ea"/>
                  <a:ea typeface="+mj-ea"/>
                </a:rPr>
                <a:t>输入条件        有效等价类            无效等价类     </a:t>
              </a:r>
            </a:p>
          </p:txBody>
        </p:sp>
        <p:sp>
          <p:nvSpPr>
            <p:cNvPr id="6" name="Line 4"/>
            <p:cNvSpPr>
              <a:spLocks noChangeShapeType="1"/>
            </p:cNvSpPr>
            <p:nvPr/>
          </p:nvSpPr>
          <p:spPr bwMode="auto">
            <a:xfrm>
              <a:off x="26377" y="2301234"/>
              <a:ext cx="9041423" cy="0"/>
            </a:xfrm>
            <a:prstGeom prst="line">
              <a:avLst/>
            </a:prstGeom>
            <a:noFill/>
            <a:ln w="254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7" name="Line 5"/>
            <p:cNvSpPr>
              <a:spLocks noChangeShapeType="1"/>
            </p:cNvSpPr>
            <p:nvPr/>
          </p:nvSpPr>
          <p:spPr bwMode="auto">
            <a:xfrm flipH="1">
              <a:off x="2209800" y="1676400"/>
              <a:ext cx="0" cy="4800600"/>
            </a:xfrm>
            <a:prstGeom prst="line">
              <a:avLst/>
            </a:prstGeom>
            <a:noFill/>
            <a:ln w="127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8" name="Line 6"/>
            <p:cNvSpPr>
              <a:spLocks noChangeShapeType="1"/>
            </p:cNvSpPr>
            <p:nvPr/>
          </p:nvSpPr>
          <p:spPr bwMode="auto">
            <a:xfrm>
              <a:off x="5029200" y="1676400"/>
              <a:ext cx="0" cy="4800600"/>
            </a:xfrm>
            <a:prstGeom prst="line">
              <a:avLst/>
            </a:prstGeom>
            <a:noFill/>
            <a:ln w="127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9" name="Rectangle 8"/>
            <p:cNvSpPr>
              <a:spLocks noChangeArrowheads="1"/>
            </p:cNvSpPr>
            <p:nvPr/>
          </p:nvSpPr>
          <p:spPr bwMode="auto">
            <a:xfrm>
              <a:off x="2335531" y="2743200"/>
              <a:ext cx="3215054" cy="521949"/>
            </a:xfrm>
            <a:prstGeom prst="rect">
              <a:avLst/>
            </a:prstGeom>
            <a:noFill/>
            <a:ln w="12700">
              <a:noFill/>
              <a:miter lim="800000"/>
              <a:headEnd/>
              <a:tailEnd/>
            </a:ln>
          </p:spPr>
          <p:txBody>
            <a:bodyPr lIns="67866" tIns="33338" rIns="67866" bIns="33338">
              <a:spAutoFit/>
            </a:bodyPr>
            <a:lstStyle/>
            <a:p>
              <a:pPr eaLnBrk="0" hangingPunct="0"/>
              <a:r>
                <a:rPr kumimoji="1" lang="en-US" altLang="zh-CN" dirty="0">
                  <a:solidFill>
                    <a:schemeClr val="tx2">
                      <a:lumMod val="50000"/>
                    </a:schemeClr>
                  </a:solidFill>
                  <a:latin typeface="+mj-ea"/>
                  <a:ea typeface="+mj-ea"/>
                </a:rPr>
                <a:t>6</a:t>
              </a:r>
              <a:r>
                <a:rPr kumimoji="1" lang="zh-CN" altLang="en-US" dirty="0">
                  <a:solidFill>
                    <a:schemeClr val="tx2">
                      <a:lumMod val="50000"/>
                    </a:schemeClr>
                  </a:solidFill>
                  <a:latin typeface="+mj-ea"/>
                  <a:ea typeface="+mj-ea"/>
                </a:rPr>
                <a:t>位数字字符</a:t>
              </a:r>
              <a:r>
                <a:rPr kumimoji="1" lang="en-US" altLang="zh-CN" dirty="0">
                  <a:solidFill>
                    <a:schemeClr val="tx2">
                      <a:lumMod val="50000"/>
                    </a:schemeClr>
                  </a:solidFill>
                  <a:latin typeface="+mj-ea"/>
                  <a:ea typeface="+mj-ea"/>
                </a:rPr>
                <a:t>(1)</a:t>
              </a:r>
            </a:p>
          </p:txBody>
        </p:sp>
        <p:sp>
          <p:nvSpPr>
            <p:cNvPr id="10" name="Rectangle 9"/>
            <p:cNvSpPr>
              <a:spLocks noChangeArrowheads="1"/>
            </p:cNvSpPr>
            <p:nvPr/>
          </p:nvSpPr>
          <p:spPr bwMode="auto">
            <a:xfrm>
              <a:off x="5177987" y="2346820"/>
              <a:ext cx="3962400" cy="1361731"/>
            </a:xfrm>
            <a:prstGeom prst="rect">
              <a:avLst/>
            </a:prstGeom>
            <a:noFill/>
            <a:ln w="12700">
              <a:noFill/>
              <a:miter lim="800000"/>
              <a:headEnd/>
              <a:tailEnd/>
            </a:ln>
          </p:spPr>
          <p:txBody>
            <a:bodyPr lIns="67866" tIns="33338" rIns="67866" bIns="33338">
              <a:spAutoFit/>
            </a:bodyPr>
            <a:lstStyle/>
            <a:p>
              <a:pPr eaLnBrk="0" hangingPunct="0"/>
              <a:r>
                <a:rPr kumimoji="1" lang="zh-CN" altLang="en-US" dirty="0">
                  <a:solidFill>
                    <a:schemeClr val="tx2">
                      <a:lumMod val="50000"/>
                    </a:schemeClr>
                  </a:solidFill>
                  <a:latin typeface="+mj-ea"/>
                  <a:ea typeface="+mj-ea"/>
                </a:rPr>
                <a:t>有非数字字符    </a:t>
              </a:r>
              <a:r>
                <a:rPr kumimoji="1" lang="en-US" altLang="zh-CN" dirty="0">
                  <a:solidFill>
                    <a:schemeClr val="tx2">
                      <a:lumMod val="50000"/>
                    </a:schemeClr>
                  </a:solidFill>
                  <a:latin typeface="+mj-ea"/>
                  <a:ea typeface="+mj-ea"/>
                </a:rPr>
                <a:t>(4)</a:t>
              </a:r>
            </a:p>
            <a:p>
              <a:pPr eaLnBrk="0" hangingPunct="0"/>
              <a:r>
                <a:rPr kumimoji="1" lang="zh-CN" altLang="en-US" dirty="0">
                  <a:solidFill>
                    <a:schemeClr val="tx2">
                      <a:lumMod val="50000"/>
                    </a:schemeClr>
                  </a:solidFill>
                  <a:latin typeface="+mj-ea"/>
                  <a:ea typeface="+mj-ea"/>
                </a:rPr>
                <a:t>少于</a:t>
              </a:r>
              <a:r>
                <a:rPr kumimoji="1" lang="en-US" altLang="zh-CN" dirty="0">
                  <a:solidFill>
                    <a:schemeClr val="tx2">
                      <a:lumMod val="50000"/>
                    </a:schemeClr>
                  </a:solidFill>
                  <a:latin typeface="+mj-ea"/>
                  <a:ea typeface="+mj-ea"/>
                </a:rPr>
                <a:t>6</a:t>
              </a:r>
              <a:r>
                <a:rPr kumimoji="1" lang="zh-CN" altLang="en-US" dirty="0">
                  <a:solidFill>
                    <a:schemeClr val="tx2">
                      <a:lumMod val="50000"/>
                    </a:schemeClr>
                  </a:solidFill>
                  <a:latin typeface="+mj-ea"/>
                  <a:ea typeface="+mj-ea"/>
                </a:rPr>
                <a:t>个数字字符 </a:t>
              </a:r>
              <a:r>
                <a:rPr kumimoji="1" lang="en-US" altLang="zh-CN" dirty="0">
                  <a:solidFill>
                    <a:schemeClr val="tx2">
                      <a:lumMod val="50000"/>
                    </a:schemeClr>
                  </a:solidFill>
                  <a:latin typeface="+mj-ea"/>
                  <a:ea typeface="+mj-ea"/>
                </a:rPr>
                <a:t>(5)</a:t>
              </a:r>
            </a:p>
            <a:p>
              <a:pPr eaLnBrk="0" hangingPunct="0"/>
              <a:r>
                <a:rPr kumimoji="1" lang="zh-CN" altLang="en-US" dirty="0">
                  <a:solidFill>
                    <a:schemeClr val="tx2">
                      <a:lumMod val="50000"/>
                    </a:schemeClr>
                  </a:solidFill>
                  <a:latin typeface="+mj-ea"/>
                  <a:ea typeface="+mj-ea"/>
                </a:rPr>
                <a:t>多于</a:t>
              </a:r>
              <a:r>
                <a:rPr kumimoji="1" lang="en-US" altLang="zh-CN" dirty="0">
                  <a:solidFill>
                    <a:schemeClr val="tx2">
                      <a:lumMod val="50000"/>
                    </a:schemeClr>
                  </a:solidFill>
                  <a:latin typeface="+mj-ea"/>
                  <a:ea typeface="+mj-ea"/>
                </a:rPr>
                <a:t>6</a:t>
              </a:r>
              <a:r>
                <a:rPr kumimoji="1" lang="zh-CN" altLang="en-US" dirty="0">
                  <a:solidFill>
                    <a:schemeClr val="tx2">
                      <a:lumMod val="50000"/>
                    </a:schemeClr>
                  </a:solidFill>
                  <a:latin typeface="+mj-ea"/>
                  <a:ea typeface="+mj-ea"/>
                </a:rPr>
                <a:t>个数字字符 </a:t>
              </a:r>
              <a:r>
                <a:rPr kumimoji="1" lang="en-US" altLang="zh-CN" dirty="0">
                  <a:solidFill>
                    <a:schemeClr val="tx2">
                      <a:lumMod val="50000"/>
                    </a:schemeClr>
                  </a:solidFill>
                  <a:latin typeface="+mj-ea"/>
                  <a:ea typeface="+mj-ea"/>
                </a:rPr>
                <a:t>(6)</a:t>
              </a:r>
            </a:p>
          </p:txBody>
        </p:sp>
        <p:sp>
          <p:nvSpPr>
            <p:cNvPr id="11" name="Line 10"/>
            <p:cNvSpPr>
              <a:spLocks noChangeShapeType="1"/>
            </p:cNvSpPr>
            <p:nvPr/>
          </p:nvSpPr>
          <p:spPr bwMode="auto">
            <a:xfrm>
              <a:off x="13192" y="3733800"/>
              <a:ext cx="9041423" cy="0"/>
            </a:xfrm>
            <a:prstGeom prst="line">
              <a:avLst/>
            </a:prstGeom>
            <a:noFill/>
            <a:ln w="254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12" name="Rectangle 11"/>
            <p:cNvSpPr>
              <a:spLocks noChangeArrowheads="1"/>
            </p:cNvSpPr>
            <p:nvPr/>
          </p:nvSpPr>
          <p:spPr bwMode="auto">
            <a:xfrm>
              <a:off x="293655" y="4151949"/>
              <a:ext cx="1608536" cy="521949"/>
            </a:xfrm>
            <a:prstGeom prst="rect">
              <a:avLst/>
            </a:prstGeom>
            <a:noFill/>
            <a:ln w="12700">
              <a:noFill/>
              <a:miter lim="800000"/>
              <a:headEnd/>
              <a:tailEnd/>
            </a:ln>
          </p:spPr>
          <p:txBody>
            <a:bodyPr wrap="none" lIns="67866" tIns="33338" rIns="67866" bIns="33338">
              <a:spAutoFit/>
            </a:bodyPr>
            <a:lstStyle/>
            <a:p>
              <a:pPr eaLnBrk="0" hangingPunct="0"/>
              <a:r>
                <a:rPr kumimoji="1" lang="zh-CN" altLang="en-US" dirty="0">
                  <a:solidFill>
                    <a:schemeClr val="tx2">
                      <a:lumMod val="50000"/>
                    </a:schemeClr>
                  </a:solidFill>
                  <a:latin typeface="+mj-ea"/>
                  <a:ea typeface="+mj-ea"/>
                </a:rPr>
                <a:t>年份范围</a:t>
              </a:r>
            </a:p>
          </p:txBody>
        </p:sp>
        <p:sp>
          <p:nvSpPr>
            <p:cNvPr id="13" name="Rectangle 12"/>
            <p:cNvSpPr>
              <a:spLocks noChangeArrowheads="1"/>
            </p:cNvSpPr>
            <p:nvPr/>
          </p:nvSpPr>
          <p:spPr bwMode="auto">
            <a:xfrm>
              <a:off x="2271345" y="4038600"/>
              <a:ext cx="2834054" cy="941840"/>
            </a:xfrm>
            <a:prstGeom prst="rect">
              <a:avLst/>
            </a:prstGeom>
            <a:noFill/>
            <a:ln w="12700">
              <a:noFill/>
              <a:miter lim="800000"/>
              <a:headEnd/>
              <a:tailEnd/>
            </a:ln>
          </p:spPr>
          <p:txBody>
            <a:bodyPr lIns="67866" tIns="33338" rIns="67866" bIns="33338">
              <a:spAutoFit/>
            </a:bodyPr>
            <a:lstStyle/>
            <a:p>
              <a:pPr eaLnBrk="0" hangingPunct="0"/>
              <a:r>
                <a:rPr kumimoji="1" lang="zh-CN" altLang="en-US" dirty="0">
                  <a:solidFill>
                    <a:schemeClr val="tx2">
                      <a:lumMod val="50000"/>
                    </a:schemeClr>
                  </a:solidFill>
                  <a:latin typeface="+mj-ea"/>
                  <a:ea typeface="+mj-ea"/>
                </a:rPr>
                <a:t>在</a:t>
              </a:r>
              <a:r>
                <a:rPr kumimoji="1" lang="en-US" altLang="zh-CN" dirty="0">
                  <a:solidFill>
                    <a:schemeClr val="tx2">
                      <a:lumMod val="50000"/>
                    </a:schemeClr>
                  </a:solidFill>
                  <a:latin typeface="+mj-ea"/>
                  <a:ea typeface="+mj-ea"/>
                </a:rPr>
                <a:t>2003</a:t>
              </a:r>
              <a:r>
                <a:rPr kumimoji="1" lang="zh-CN" altLang="en-US" dirty="0">
                  <a:solidFill>
                    <a:schemeClr val="tx2">
                      <a:lumMod val="50000"/>
                    </a:schemeClr>
                  </a:solidFill>
                  <a:latin typeface="+mj-ea"/>
                  <a:ea typeface="+mj-ea"/>
                </a:rPr>
                <a:t>～</a:t>
              </a:r>
              <a:r>
                <a:rPr kumimoji="1" lang="en-US" altLang="zh-CN" dirty="0">
                  <a:solidFill>
                    <a:schemeClr val="tx2">
                      <a:lumMod val="50000"/>
                    </a:schemeClr>
                  </a:solidFill>
                  <a:latin typeface="+mj-ea"/>
                  <a:ea typeface="+mj-ea"/>
                </a:rPr>
                <a:t>2008</a:t>
              </a:r>
            </a:p>
            <a:p>
              <a:pPr eaLnBrk="0" hangingPunct="0"/>
              <a:r>
                <a:rPr kumimoji="1" lang="zh-CN" altLang="en-US" dirty="0">
                  <a:solidFill>
                    <a:schemeClr val="tx2">
                      <a:lumMod val="50000"/>
                    </a:schemeClr>
                  </a:solidFill>
                  <a:latin typeface="+mj-ea"/>
                  <a:ea typeface="+mj-ea"/>
                </a:rPr>
                <a:t>之间 </a:t>
              </a:r>
              <a:r>
                <a:rPr kumimoji="1" lang="en-US" altLang="zh-CN" dirty="0">
                  <a:solidFill>
                    <a:schemeClr val="tx2">
                      <a:lumMod val="50000"/>
                    </a:schemeClr>
                  </a:solidFill>
                  <a:latin typeface="+mj-ea"/>
                  <a:ea typeface="+mj-ea"/>
                </a:rPr>
                <a:t>(2)</a:t>
              </a:r>
            </a:p>
          </p:txBody>
        </p:sp>
        <p:sp>
          <p:nvSpPr>
            <p:cNvPr id="14" name="Rectangle 13"/>
            <p:cNvSpPr>
              <a:spLocks noChangeArrowheads="1"/>
            </p:cNvSpPr>
            <p:nvPr/>
          </p:nvSpPr>
          <p:spPr bwMode="auto">
            <a:xfrm>
              <a:off x="5166944" y="3957868"/>
              <a:ext cx="3654669" cy="857861"/>
            </a:xfrm>
            <a:prstGeom prst="rect">
              <a:avLst/>
            </a:prstGeom>
            <a:noFill/>
            <a:ln w="12700">
              <a:noFill/>
              <a:miter lim="800000"/>
              <a:headEnd/>
              <a:tailEnd/>
            </a:ln>
          </p:spPr>
          <p:txBody>
            <a:bodyPr lIns="67866" tIns="33338" rIns="67866" bIns="33338">
              <a:spAutoFit/>
            </a:bodyPr>
            <a:lstStyle/>
            <a:p>
              <a:pPr eaLnBrk="0" hangingPunct="0">
                <a:lnSpc>
                  <a:spcPct val="90000"/>
                </a:lnSpc>
              </a:pPr>
              <a:r>
                <a:rPr kumimoji="1" lang="zh-CN" altLang="en-US" dirty="0">
                  <a:solidFill>
                    <a:schemeClr val="tx2">
                      <a:lumMod val="50000"/>
                    </a:schemeClr>
                  </a:solidFill>
                  <a:latin typeface="+mj-ea"/>
                  <a:ea typeface="+mj-ea"/>
                </a:rPr>
                <a:t>小于</a:t>
              </a:r>
              <a:r>
                <a:rPr kumimoji="1" lang="en-US" altLang="zh-CN" dirty="0">
                  <a:solidFill>
                    <a:schemeClr val="tx2">
                      <a:lumMod val="50000"/>
                    </a:schemeClr>
                  </a:solidFill>
                  <a:latin typeface="+mj-ea"/>
                  <a:ea typeface="+mj-ea"/>
                </a:rPr>
                <a:t>2003 (7)</a:t>
              </a:r>
            </a:p>
            <a:p>
              <a:pPr eaLnBrk="0" hangingPunct="0">
                <a:lnSpc>
                  <a:spcPct val="90000"/>
                </a:lnSpc>
              </a:pPr>
              <a:r>
                <a:rPr kumimoji="1" lang="zh-CN" altLang="en-US" dirty="0">
                  <a:solidFill>
                    <a:schemeClr val="tx2">
                      <a:lumMod val="50000"/>
                    </a:schemeClr>
                  </a:solidFill>
                  <a:latin typeface="+mj-ea"/>
                  <a:ea typeface="+mj-ea"/>
                </a:rPr>
                <a:t>大于</a:t>
              </a:r>
              <a:r>
                <a:rPr kumimoji="1" lang="en-US" altLang="zh-CN" dirty="0">
                  <a:solidFill>
                    <a:schemeClr val="tx2">
                      <a:lumMod val="50000"/>
                    </a:schemeClr>
                  </a:solidFill>
                  <a:latin typeface="+mj-ea"/>
                  <a:ea typeface="+mj-ea"/>
                </a:rPr>
                <a:t>2008 (8)</a:t>
              </a:r>
            </a:p>
          </p:txBody>
        </p:sp>
        <p:sp>
          <p:nvSpPr>
            <p:cNvPr id="15" name="Line 14"/>
            <p:cNvSpPr>
              <a:spLocks noChangeShapeType="1"/>
            </p:cNvSpPr>
            <p:nvPr/>
          </p:nvSpPr>
          <p:spPr bwMode="auto">
            <a:xfrm>
              <a:off x="13192" y="5181600"/>
              <a:ext cx="9041423" cy="0"/>
            </a:xfrm>
            <a:prstGeom prst="line">
              <a:avLst/>
            </a:prstGeom>
            <a:noFill/>
            <a:ln w="254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16" name="Rectangle 15"/>
            <p:cNvSpPr>
              <a:spLocks noChangeArrowheads="1"/>
            </p:cNvSpPr>
            <p:nvPr/>
          </p:nvSpPr>
          <p:spPr bwMode="auto">
            <a:xfrm>
              <a:off x="306366" y="5483551"/>
              <a:ext cx="1608536" cy="521949"/>
            </a:xfrm>
            <a:prstGeom prst="rect">
              <a:avLst/>
            </a:prstGeom>
            <a:noFill/>
            <a:ln w="12700">
              <a:noFill/>
              <a:miter lim="800000"/>
              <a:headEnd/>
              <a:tailEnd/>
            </a:ln>
          </p:spPr>
          <p:txBody>
            <a:bodyPr wrap="none" lIns="67866" tIns="33338" rIns="67866" bIns="33338">
              <a:spAutoFit/>
            </a:bodyPr>
            <a:lstStyle/>
            <a:p>
              <a:pPr eaLnBrk="0" hangingPunct="0"/>
              <a:r>
                <a:rPr kumimoji="1" lang="zh-CN" altLang="en-US" dirty="0">
                  <a:solidFill>
                    <a:schemeClr val="tx2">
                      <a:lumMod val="50000"/>
                    </a:schemeClr>
                  </a:solidFill>
                  <a:latin typeface="+mj-ea"/>
                  <a:ea typeface="+mj-ea"/>
                </a:rPr>
                <a:t>月份范围</a:t>
              </a:r>
            </a:p>
          </p:txBody>
        </p:sp>
        <p:sp>
          <p:nvSpPr>
            <p:cNvPr id="17" name="Rectangle 16"/>
            <p:cNvSpPr>
              <a:spLocks noChangeArrowheads="1"/>
            </p:cNvSpPr>
            <p:nvPr/>
          </p:nvSpPr>
          <p:spPr bwMode="auto">
            <a:xfrm>
              <a:off x="2282388" y="5567325"/>
              <a:ext cx="2895599" cy="521949"/>
            </a:xfrm>
            <a:prstGeom prst="rect">
              <a:avLst/>
            </a:prstGeom>
            <a:noFill/>
            <a:ln w="12700">
              <a:noFill/>
              <a:miter lim="800000"/>
              <a:headEnd/>
              <a:tailEnd/>
            </a:ln>
          </p:spPr>
          <p:txBody>
            <a:bodyPr lIns="67866" tIns="33338" rIns="67866" bIns="33338">
              <a:spAutoFit/>
            </a:bodyPr>
            <a:lstStyle/>
            <a:p>
              <a:pPr eaLnBrk="0" hangingPunct="0"/>
              <a:r>
                <a:rPr kumimoji="1" lang="zh-CN" altLang="en-US" dirty="0">
                  <a:solidFill>
                    <a:schemeClr val="tx2">
                      <a:lumMod val="50000"/>
                    </a:schemeClr>
                  </a:solidFill>
                  <a:latin typeface="+mj-ea"/>
                  <a:ea typeface="+mj-ea"/>
                </a:rPr>
                <a:t>在</a:t>
              </a:r>
              <a:r>
                <a:rPr kumimoji="1" lang="en-US" altLang="zh-CN" dirty="0">
                  <a:solidFill>
                    <a:schemeClr val="tx2">
                      <a:lumMod val="50000"/>
                    </a:schemeClr>
                  </a:solidFill>
                  <a:latin typeface="+mj-ea"/>
                  <a:ea typeface="+mj-ea"/>
                </a:rPr>
                <a:t>1</a:t>
              </a:r>
              <a:r>
                <a:rPr kumimoji="1" lang="zh-CN" altLang="en-US" dirty="0">
                  <a:solidFill>
                    <a:schemeClr val="tx2">
                      <a:lumMod val="50000"/>
                    </a:schemeClr>
                  </a:solidFill>
                  <a:latin typeface="+mj-ea"/>
                  <a:ea typeface="+mj-ea"/>
                </a:rPr>
                <a:t>～</a:t>
              </a:r>
              <a:r>
                <a:rPr kumimoji="1" lang="en-US" altLang="zh-CN" dirty="0">
                  <a:solidFill>
                    <a:schemeClr val="tx2">
                      <a:lumMod val="50000"/>
                    </a:schemeClr>
                  </a:solidFill>
                  <a:latin typeface="+mj-ea"/>
                  <a:ea typeface="+mj-ea"/>
                </a:rPr>
                <a:t>12</a:t>
              </a:r>
              <a:r>
                <a:rPr kumimoji="1" lang="zh-CN" altLang="en-US" dirty="0">
                  <a:solidFill>
                    <a:schemeClr val="tx2">
                      <a:lumMod val="50000"/>
                    </a:schemeClr>
                  </a:solidFill>
                  <a:latin typeface="+mj-ea"/>
                  <a:ea typeface="+mj-ea"/>
                </a:rPr>
                <a:t>之间</a:t>
              </a:r>
              <a:r>
                <a:rPr kumimoji="1" lang="en-US" altLang="zh-CN" dirty="0">
                  <a:solidFill>
                    <a:schemeClr val="tx2">
                      <a:lumMod val="50000"/>
                    </a:schemeClr>
                  </a:solidFill>
                  <a:latin typeface="+mj-ea"/>
                  <a:ea typeface="+mj-ea"/>
                </a:rPr>
                <a:t>(3)</a:t>
              </a:r>
            </a:p>
          </p:txBody>
        </p:sp>
        <p:sp>
          <p:nvSpPr>
            <p:cNvPr id="18" name="Line 17"/>
            <p:cNvSpPr>
              <a:spLocks noChangeShapeType="1"/>
            </p:cNvSpPr>
            <p:nvPr/>
          </p:nvSpPr>
          <p:spPr bwMode="auto">
            <a:xfrm>
              <a:off x="3" y="1676400"/>
              <a:ext cx="9042889" cy="0"/>
            </a:xfrm>
            <a:prstGeom prst="line">
              <a:avLst/>
            </a:prstGeom>
            <a:noFill/>
            <a:ln w="254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20" name="Rectangle 19"/>
            <p:cNvSpPr>
              <a:spLocks noChangeArrowheads="1"/>
            </p:cNvSpPr>
            <p:nvPr/>
          </p:nvSpPr>
          <p:spPr bwMode="auto">
            <a:xfrm>
              <a:off x="5184713" y="5360762"/>
              <a:ext cx="2971801" cy="937756"/>
            </a:xfrm>
            <a:prstGeom prst="rect">
              <a:avLst/>
            </a:prstGeom>
            <a:noFill/>
            <a:ln w="12700">
              <a:noFill/>
              <a:miter lim="800000"/>
              <a:headEnd/>
              <a:tailEnd/>
            </a:ln>
          </p:spPr>
          <p:txBody>
            <a:bodyPr>
              <a:spAutoFit/>
            </a:bodyPr>
            <a:lstStyle/>
            <a:p>
              <a:pPr eaLnBrk="0" hangingPunct="0">
                <a:lnSpc>
                  <a:spcPct val="90000"/>
                </a:lnSpc>
                <a:spcBef>
                  <a:spcPct val="50000"/>
                </a:spcBef>
              </a:pPr>
              <a:r>
                <a:rPr kumimoji="1" lang="zh-CN" altLang="en-US" dirty="0">
                  <a:solidFill>
                    <a:schemeClr val="tx2">
                      <a:lumMod val="50000"/>
                    </a:schemeClr>
                  </a:solidFill>
                  <a:latin typeface="+mj-ea"/>
                  <a:ea typeface="+mj-ea"/>
                </a:rPr>
                <a:t>小于</a:t>
              </a:r>
              <a:r>
                <a:rPr kumimoji="1" lang="en-US" altLang="zh-CN" dirty="0">
                  <a:solidFill>
                    <a:schemeClr val="tx2">
                      <a:lumMod val="50000"/>
                    </a:schemeClr>
                  </a:solidFill>
                  <a:latin typeface="+mj-ea"/>
                  <a:ea typeface="+mj-ea"/>
                </a:rPr>
                <a:t>1  (9)</a:t>
              </a:r>
            </a:p>
            <a:p>
              <a:pPr eaLnBrk="0" hangingPunct="0"/>
              <a:r>
                <a:rPr kumimoji="1" lang="zh-CN" altLang="en-US" dirty="0">
                  <a:solidFill>
                    <a:schemeClr val="tx2">
                      <a:lumMod val="50000"/>
                    </a:schemeClr>
                  </a:solidFill>
                  <a:latin typeface="+mj-ea"/>
                  <a:ea typeface="+mj-ea"/>
                </a:rPr>
                <a:t>大于</a:t>
              </a:r>
              <a:r>
                <a:rPr kumimoji="1" lang="en-US" altLang="zh-CN" dirty="0">
                  <a:solidFill>
                    <a:schemeClr val="tx2">
                      <a:lumMod val="50000"/>
                    </a:schemeClr>
                  </a:solidFill>
                  <a:latin typeface="+mj-ea"/>
                  <a:ea typeface="+mj-ea"/>
                </a:rPr>
                <a:t>12 (10)</a:t>
              </a:r>
            </a:p>
          </p:txBody>
        </p:sp>
        <p:sp>
          <p:nvSpPr>
            <p:cNvPr id="21" name="Line 20"/>
            <p:cNvSpPr>
              <a:spLocks noChangeShapeType="1"/>
            </p:cNvSpPr>
            <p:nvPr/>
          </p:nvSpPr>
          <p:spPr bwMode="auto">
            <a:xfrm>
              <a:off x="3" y="6477000"/>
              <a:ext cx="9042889" cy="0"/>
            </a:xfrm>
            <a:prstGeom prst="line">
              <a:avLst/>
            </a:prstGeom>
            <a:noFill/>
            <a:ln w="25400">
              <a:solidFill>
                <a:schemeClr val="tx1"/>
              </a:solidFill>
              <a:round/>
              <a:headEnd/>
              <a:tailEnd/>
            </a:ln>
          </p:spPr>
          <p:txBody>
            <a:bodyPr wrap="none" anchor="ctr"/>
            <a:lstStyle/>
            <a:p>
              <a:endParaRPr lang="zh-CN" altLang="en-US">
                <a:solidFill>
                  <a:schemeClr val="tx2">
                    <a:lumMod val="50000"/>
                  </a:schemeClr>
                </a:solidFill>
                <a:latin typeface="+mj-ea"/>
                <a:ea typeface="+mj-ea"/>
              </a:endParaRPr>
            </a:p>
          </p:txBody>
        </p:sp>
        <p:sp>
          <p:nvSpPr>
            <p:cNvPr id="24" name="Rectangle 7"/>
            <p:cNvSpPr>
              <a:spLocks noChangeArrowheads="1"/>
            </p:cNvSpPr>
            <p:nvPr/>
          </p:nvSpPr>
          <p:spPr bwMode="auto">
            <a:xfrm>
              <a:off x="178522" y="2600570"/>
              <a:ext cx="1958694" cy="941840"/>
            </a:xfrm>
            <a:prstGeom prst="rect">
              <a:avLst/>
            </a:prstGeom>
            <a:noFill/>
            <a:ln w="12700">
              <a:noFill/>
              <a:miter lim="800000"/>
              <a:headEnd/>
              <a:tailEnd/>
            </a:ln>
          </p:spPr>
          <p:txBody>
            <a:bodyPr wrap="none" lIns="67866" tIns="33338" rIns="67866" bIns="33338">
              <a:spAutoFit/>
            </a:bodyPr>
            <a:lstStyle/>
            <a:p>
              <a:pPr eaLnBrk="0" hangingPunct="0"/>
              <a:r>
                <a:rPr kumimoji="1" lang="zh-CN" altLang="en-US" dirty="0">
                  <a:solidFill>
                    <a:schemeClr val="tx2">
                      <a:lumMod val="50000"/>
                    </a:schemeClr>
                  </a:solidFill>
                  <a:latin typeface="+mj-ea"/>
                  <a:ea typeface="+mj-ea"/>
                </a:rPr>
                <a:t>报表日期的</a:t>
              </a:r>
            </a:p>
            <a:p>
              <a:pPr eaLnBrk="0" hangingPunct="0"/>
              <a:r>
                <a:rPr kumimoji="1" lang="zh-CN" altLang="en-US" dirty="0">
                  <a:solidFill>
                    <a:schemeClr val="tx2">
                      <a:lumMod val="50000"/>
                    </a:schemeClr>
                  </a:solidFill>
                  <a:latin typeface="+mj-ea"/>
                  <a:ea typeface="+mj-ea"/>
                </a:rPr>
                <a:t>类型及长度</a:t>
              </a:r>
            </a:p>
          </p:txBody>
        </p:sp>
      </p:grpSp>
    </p:spTree>
    <p:extLst>
      <p:ext uri="{BB962C8B-B14F-4D97-AF65-F5344CB8AC3E}">
        <p14:creationId xmlns:p14="http://schemas.microsoft.com/office/powerpoint/2010/main" val="3153117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8" name="Rectangle 10"/>
          <p:cNvSpPr>
            <a:spLocks noChangeArrowheads="1"/>
          </p:cNvSpPr>
          <p:nvPr/>
        </p:nvSpPr>
        <p:spPr bwMode="auto">
          <a:xfrm>
            <a:off x="1019750" y="1013615"/>
            <a:ext cx="7132925" cy="900246"/>
          </a:xfrm>
          <a:prstGeom prst="rect">
            <a:avLst/>
          </a:prstGeom>
          <a:noFill/>
          <a:ln w="9525">
            <a:noFill/>
            <a:miter lim="800000"/>
            <a:headEnd/>
            <a:tailEnd/>
          </a:ln>
        </p:spPr>
        <p:txBody>
          <a:bodyPr wrap="square">
            <a:spAutoFit/>
          </a:bodyPr>
          <a:lstStyle/>
          <a:p>
            <a:pPr eaLnBrk="0" hangingPunct="0">
              <a:spcBef>
                <a:spcPct val="50000"/>
              </a:spcBef>
            </a:pPr>
            <a:r>
              <a:rPr kumimoji="1" lang="zh-CN" altLang="en-US" sz="2100" dirty="0">
                <a:latin typeface="+mj-ea"/>
                <a:ea typeface="+mj-ea"/>
              </a:rPr>
              <a:t>对表中编号为</a:t>
            </a:r>
            <a:r>
              <a:rPr kumimoji="1" lang="en-US" altLang="zh-CN" sz="2100" dirty="0">
                <a:latin typeface="+mj-ea"/>
                <a:ea typeface="+mj-ea"/>
              </a:rPr>
              <a:t>1,2,3</a:t>
            </a:r>
            <a:r>
              <a:rPr kumimoji="1" lang="zh-CN" altLang="en-US" sz="2100" dirty="0">
                <a:latin typeface="+mj-ea"/>
                <a:ea typeface="+mj-ea"/>
              </a:rPr>
              <a:t>的</a:t>
            </a:r>
            <a:r>
              <a:rPr kumimoji="1" lang="en-US" altLang="zh-CN" sz="2100" dirty="0">
                <a:latin typeface="+mj-ea"/>
                <a:ea typeface="+mj-ea"/>
              </a:rPr>
              <a:t>3</a:t>
            </a:r>
            <a:r>
              <a:rPr kumimoji="1" lang="zh-CN" altLang="en-US" sz="2100" dirty="0">
                <a:latin typeface="+mj-ea"/>
                <a:ea typeface="+mj-ea"/>
              </a:rPr>
              <a:t>个有效等价类用一个测试</a:t>
            </a:r>
          </a:p>
          <a:p>
            <a:pPr eaLnBrk="0" hangingPunct="0">
              <a:spcBef>
                <a:spcPct val="50000"/>
              </a:spcBef>
            </a:pPr>
            <a:r>
              <a:rPr kumimoji="1" lang="zh-CN" altLang="en-US" sz="2100" dirty="0">
                <a:latin typeface="+mj-ea"/>
                <a:ea typeface="+mj-ea"/>
              </a:rPr>
              <a:t>用例覆盖：</a:t>
            </a:r>
          </a:p>
        </p:txBody>
      </p:sp>
      <p:grpSp>
        <p:nvGrpSpPr>
          <p:cNvPr id="2" name="组合 1"/>
          <p:cNvGrpSpPr/>
          <p:nvPr/>
        </p:nvGrpSpPr>
        <p:grpSpPr>
          <a:xfrm>
            <a:off x="1360383" y="1979740"/>
            <a:ext cx="6925037" cy="2523610"/>
            <a:chOff x="3" y="2296058"/>
            <a:chExt cx="9233383" cy="3364813"/>
          </a:xfrm>
        </p:grpSpPr>
        <p:sp>
          <p:nvSpPr>
            <p:cNvPr id="104451" name="Rectangle 3"/>
            <p:cNvSpPr>
              <a:spLocks noChangeArrowheads="1"/>
            </p:cNvSpPr>
            <p:nvPr/>
          </p:nvSpPr>
          <p:spPr bwMode="auto">
            <a:xfrm>
              <a:off x="49358" y="2296058"/>
              <a:ext cx="8503500" cy="459101"/>
            </a:xfrm>
            <a:prstGeom prst="rect">
              <a:avLst/>
            </a:prstGeom>
            <a:noFill/>
            <a:ln w="12700">
              <a:noFill/>
              <a:miter lim="800000"/>
              <a:headEnd/>
              <a:tailEnd/>
            </a:ln>
          </p:spPr>
          <p:txBody>
            <a:bodyPr wrap="square" lIns="67866" tIns="33338" rIns="67866" bIns="33338">
              <a:spAutoFit/>
            </a:bodyPr>
            <a:lstStyle/>
            <a:p>
              <a:pPr eaLnBrk="0" hangingPunct="0"/>
              <a:r>
                <a:rPr kumimoji="1" lang="zh-CN" altLang="en-US" b="1" dirty="0">
                  <a:solidFill>
                    <a:schemeClr val="tx2"/>
                  </a:solidFill>
                  <a:latin typeface="+mj-ea"/>
                  <a:ea typeface="+mj-ea"/>
                </a:rPr>
                <a:t>        测试数据            期望结果                  覆盖范围</a:t>
              </a:r>
            </a:p>
          </p:txBody>
        </p:sp>
        <p:sp>
          <p:nvSpPr>
            <p:cNvPr id="104452" name="Line 4"/>
            <p:cNvSpPr>
              <a:spLocks noChangeShapeType="1"/>
            </p:cNvSpPr>
            <p:nvPr/>
          </p:nvSpPr>
          <p:spPr bwMode="auto">
            <a:xfrm>
              <a:off x="3" y="2862263"/>
              <a:ext cx="9042889" cy="0"/>
            </a:xfrm>
            <a:prstGeom prst="line">
              <a:avLst/>
            </a:prstGeom>
            <a:noFill/>
            <a:ln w="25400">
              <a:solidFill>
                <a:schemeClr val="tx1"/>
              </a:solidFill>
              <a:round/>
              <a:headEnd/>
              <a:tailEnd/>
            </a:ln>
          </p:spPr>
          <p:txBody>
            <a:bodyPr wrap="none" anchor="ctr"/>
            <a:lstStyle/>
            <a:p>
              <a:endParaRPr lang="zh-CN" altLang="en-US">
                <a:latin typeface="+mj-ea"/>
                <a:ea typeface="+mj-ea"/>
              </a:endParaRPr>
            </a:p>
          </p:txBody>
        </p:sp>
        <p:sp>
          <p:nvSpPr>
            <p:cNvPr id="104453" name="Line 5"/>
            <p:cNvSpPr>
              <a:spLocks noChangeShapeType="1"/>
            </p:cNvSpPr>
            <p:nvPr/>
          </p:nvSpPr>
          <p:spPr bwMode="auto">
            <a:xfrm>
              <a:off x="2743200" y="2335213"/>
              <a:ext cx="0" cy="1670050"/>
            </a:xfrm>
            <a:prstGeom prst="line">
              <a:avLst/>
            </a:prstGeom>
            <a:noFill/>
            <a:ln w="12700">
              <a:solidFill>
                <a:schemeClr val="tx1"/>
              </a:solidFill>
              <a:round/>
              <a:headEnd/>
              <a:tailEnd/>
            </a:ln>
          </p:spPr>
          <p:txBody>
            <a:bodyPr wrap="none" anchor="ctr"/>
            <a:lstStyle/>
            <a:p>
              <a:endParaRPr lang="zh-CN" altLang="en-US">
                <a:latin typeface="+mj-ea"/>
                <a:ea typeface="+mj-ea"/>
              </a:endParaRPr>
            </a:p>
          </p:txBody>
        </p:sp>
        <p:sp>
          <p:nvSpPr>
            <p:cNvPr id="104454" name="Line 6"/>
            <p:cNvSpPr>
              <a:spLocks noChangeShapeType="1"/>
            </p:cNvSpPr>
            <p:nvPr/>
          </p:nvSpPr>
          <p:spPr bwMode="auto">
            <a:xfrm>
              <a:off x="5181600" y="2335213"/>
              <a:ext cx="0" cy="1670050"/>
            </a:xfrm>
            <a:prstGeom prst="line">
              <a:avLst/>
            </a:prstGeom>
            <a:noFill/>
            <a:ln w="12700">
              <a:solidFill>
                <a:schemeClr val="tx1"/>
              </a:solidFill>
              <a:round/>
              <a:headEnd/>
              <a:tailEnd/>
            </a:ln>
          </p:spPr>
          <p:txBody>
            <a:bodyPr wrap="none" anchor="ctr"/>
            <a:lstStyle/>
            <a:p>
              <a:endParaRPr lang="zh-CN" altLang="en-US">
                <a:latin typeface="+mj-ea"/>
                <a:ea typeface="+mj-ea"/>
              </a:endParaRPr>
            </a:p>
          </p:txBody>
        </p:sp>
        <p:sp>
          <p:nvSpPr>
            <p:cNvPr id="104455" name="Rectangle 7"/>
            <p:cNvSpPr>
              <a:spLocks noChangeArrowheads="1"/>
            </p:cNvSpPr>
            <p:nvPr/>
          </p:nvSpPr>
          <p:spPr bwMode="auto">
            <a:xfrm>
              <a:off x="713108" y="3081500"/>
              <a:ext cx="1324081"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b="1" dirty="0">
                  <a:solidFill>
                    <a:schemeClr val="tx2"/>
                  </a:solidFill>
                  <a:latin typeface="+mj-ea"/>
                  <a:ea typeface="+mj-ea"/>
                </a:rPr>
                <a:t>200306</a:t>
              </a:r>
            </a:p>
          </p:txBody>
        </p:sp>
        <p:sp>
          <p:nvSpPr>
            <p:cNvPr id="104456" name="Rectangle 8"/>
            <p:cNvSpPr>
              <a:spLocks noChangeArrowheads="1"/>
            </p:cNvSpPr>
            <p:nvPr/>
          </p:nvSpPr>
          <p:spPr bwMode="auto">
            <a:xfrm>
              <a:off x="5486398" y="3057207"/>
              <a:ext cx="3746988" cy="459101"/>
            </a:xfrm>
            <a:prstGeom prst="rect">
              <a:avLst/>
            </a:prstGeom>
            <a:noFill/>
            <a:ln w="12700">
              <a:noFill/>
              <a:miter lim="800000"/>
              <a:headEnd/>
              <a:tailEnd/>
            </a:ln>
          </p:spPr>
          <p:txBody>
            <a:bodyPr lIns="67866" tIns="33338" rIns="67866" bIns="33338">
              <a:spAutoFit/>
            </a:bodyPr>
            <a:lstStyle/>
            <a:p>
              <a:pPr eaLnBrk="0" hangingPunct="0"/>
              <a:r>
                <a:rPr kumimoji="1" lang="zh-CN" altLang="en-US" b="1" dirty="0">
                  <a:solidFill>
                    <a:schemeClr val="tx2"/>
                  </a:solidFill>
                  <a:latin typeface="+mj-ea"/>
                  <a:ea typeface="+mj-ea"/>
                </a:rPr>
                <a:t>等价类</a:t>
              </a:r>
              <a:r>
                <a:rPr kumimoji="1" lang="en-US" altLang="zh-CN" b="1" dirty="0">
                  <a:solidFill>
                    <a:schemeClr val="tx2"/>
                  </a:solidFill>
                  <a:latin typeface="+mj-ea"/>
                  <a:ea typeface="+mj-ea"/>
                </a:rPr>
                <a:t>(1)(2)(3)</a:t>
              </a:r>
            </a:p>
          </p:txBody>
        </p:sp>
        <p:sp>
          <p:nvSpPr>
            <p:cNvPr id="104457" name="Rectangle 9"/>
            <p:cNvSpPr>
              <a:spLocks noChangeArrowheads="1"/>
            </p:cNvSpPr>
            <p:nvPr/>
          </p:nvSpPr>
          <p:spPr bwMode="auto">
            <a:xfrm>
              <a:off x="3048000" y="3088826"/>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b="1" dirty="0">
                  <a:solidFill>
                    <a:schemeClr val="tx2"/>
                  </a:solidFill>
                  <a:latin typeface="+mj-ea"/>
                  <a:ea typeface="+mj-ea"/>
                </a:rPr>
                <a:t>输入有效</a:t>
              </a:r>
            </a:p>
          </p:txBody>
        </p:sp>
        <p:sp>
          <p:nvSpPr>
            <p:cNvPr id="104459" name="Rectangle 11"/>
            <p:cNvSpPr>
              <a:spLocks noChangeArrowheads="1"/>
            </p:cNvSpPr>
            <p:nvPr/>
          </p:nvSpPr>
          <p:spPr bwMode="auto">
            <a:xfrm>
              <a:off x="5181601" y="4463106"/>
              <a:ext cx="3733800" cy="1197765"/>
            </a:xfrm>
            <a:prstGeom prst="rect">
              <a:avLst/>
            </a:prstGeom>
            <a:noFill/>
            <a:ln w="12700">
              <a:noFill/>
              <a:miter lim="800000"/>
              <a:headEnd/>
              <a:tailEnd/>
            </a:ln>
          </p:spPr>
          <p:txBody>
            <a:bodyPr wrap="square" lIns="67866" tIns="33338" rIns="67866" bIns="33338">
              <a:spAutoFit/>
            </a:bodyPr>
            <a:lstStyle/>
            <a:p>
              <a:pPr eaLnBrk="0" hangingPunct="0"/>
              <a:r>
                <a:rPr kumimoji="1" lang="en-US" altLang="zh-CN" dirty="0">
                  <a:solidFill>
                    <a:schemeClr val="tx2">
                      <a:lumMod val="50000"/>
                    </a:schemeClr>
                  </a:solidFill>
                  <a:latin typeface="+mj-ea"/>
                  <a:ea typeface="+mj-ea"/>
                </a:rPr>
                <a:t>(1)6</a:t>
              </a:r>
              <a:r>
                <a:rPr kumimoji="1" lang="zh-CN" altLang="en-US" dirty="0">
                  <a:solidFill>
                    <a:schemeClr val="tx2">
                      <a:lumMod val="50000"/>
                    </a:schemeClr>
                  </a:solidFill>
                  <a:latin typeface="+mj-ea"/>
                  <a:ea typeface="+mj-ea"/>
                </a:rPr>
                <a:t>位数字字符</a:t>
              </a:r>
            </a:p>
            <a:p>
              <a:pPr eaLnBrk="0" hangingPunct="0"/>
              <a:r>
                <a:rPr kumimoji="1" lang="en-US" altLang="zh-CN" dirty="0">
                  <a:solidFill>
                    <a:schemeClr val="tx2">
                      <a:lumMod val="50000"/>
                    </a:schemeClr>
                  </a:solidFill>
                  <a:latin typeface="+mj-ea"/>
                  <a:ea typeface="+mj-ea"/>
                </a:rPr>
                <a:t>(2)</a:t>
              </a:r>
              <a:r>
                <a:rPr kumimoji="1" lang="zh-CN" altLang="en-US" dirty="0">
                  <a:solidFill>
                    <a:schemeClr val="tx2">
                      <a:lumMod val="50000"/>
                    </a:schemeClr>
                  </a:solidFill>
                  <a:latin typeface="+mj-ea"/>
                  <a:ea typeface="+mj-ea"/>
                </a:rPr>
                <a:t>年在</a:t>
              </a:r>
              <a:r>
                <a:rPr kumimoji="1" lang="en-US" altLang="zh-CN" dirty="0">
                  <a:solidFill>
                    <a:schemeClr val="tx2">
                      <a:lumMod val="50000"/>
                    </a:schemeClr>
                  </a:solidFill>
                  <a:latin typeface="+mj-ea"/>
                  <a:ea typeface="+mj-ea"/>
                </a:rPr>
                <a:t>2003</a:t>
              </a:r>
              <a:r>
                <a:rPr kumimoji="1" lang="zh-CN" altLang="en-US" dirty="0">
                  <a:solidFill>
                    <a:schemeClr val="tx2">
                      <a:lumMod val="50000"/>
                    </a:schemeClr>
                  </a:solidFill>
                  <a:latin typeface="+mj-ea"/>
                  <a:ea typeface="+mj-ea"/>
                </a:rPr>
                <a:t>～</a:t>
              </a:r>
              <a:r>
                <a:rPr kumimoji="1" lang="en-US" altLang="zh-CN" dirty="0">
                  <a:solidFill>
                    <a:schemeClr val="tx2">
                      <a:lumMod val="50000"/>
                    </a:schemeClr>
                  </a:solidFill>
                  <a:latin typeface="+mj-ea"/>
                  <a:ea typeface="+mj-ea"/>
                </a:rPr>
                <a:t>2008</a:t>
              </a:r>
              <a:r>
                <a:rPr kumimoji="1" lang="zh-CN" altLang="en-US" dirty="0">
                  <a:solidFill>
                    <a:schemeClr val="tx2">
                      <a:lumMod val="50000"/>
                    </a:schemeClr>
                  </a:solidFill>
                  <a:latin typeface="+mj-ea"/>
                  <a:ea typeface="+mj-ea"/>
                </a:rPr>
                <a:t>之间 </a:t>
              </a:r>
            </a:p>
            <a:p>
              <a:pPr eaLnBrk="0" hangingPunct="0"/>
              <a:r>
                <a:rPr kumimoji="1" lang="en-US" altLang="zh-CN" dirty="0">
                  <a:solidFill>
                    <a:schemeClr val="tx2">
                      <a:lumMod val="50000"/>
                    </a:schemeClr>
                  </a:solidFill>
                  <a:latin typeface="+mj-ea"/>
                  <a:ea typeface="+mj-ea"/>
                </a:rPr>
                <a:t>(3)</a:t>
              </a:r>
              <a:r>
                <a:rPr kumimoji="1" lang="zh-CN" altLang="en-US" dirty="0">
                  <a:solidFill>
                    <a:schemeClr val="tx2">
                      <a:lumMod val="50000"/>
                    </a:schemeClr>
                  </a:solidFill>
                  <a:latin typeface="+mj-ea"/>
                  <a:ea typeface="+mj-ea"/>
                </a:rPr>
                <a:t>月在</a:t>
              </a:r>
              <a:r>
                <a:rPr kumimoji="1" lang="en-US" altLang="zh-CN" dirty="0">
                  <a:solidFill>
                    <a:schemeClr val="tx2">
                      <a:lumMod val="50000"/>
                    </a:schemeClr>
                  </a:solidFill>
                  <a:latin typeface="+mj-ea"/>
                  <a:ea typeface="+mj-ea"/>
                </a:rPr>
                <a:t>1</a:t>
              </a:r>
              <a:r>
                <a:rPr kumimoji="1" lang="zh-CN" altLang="en-US" dirty="0">
                  <a:solidFill>
                    <a:schemeClr val="tx2">
                      <a:lumMod val="50000"/>
                    </a:schemeClr>
                  </a:solidFill>
                  <a:latin typeface="+mj-ea"/>
                  <a:ea typeface="+mj-ea"/>
                </a:rPr>
                <a:t>～</a:t>
              </a:r>
              <a:r>
                <a:rPr kumimoji="1" lang="en-US" altLang="zh-CN" dirty="0">
                  <a:solidFill>
                    <a:schemeClr val="tx2">
                      <a:lumMod val="50000"/>
                    </a:schemeClr>
                  </a:solidFill>
                  <a:latin typeface="+mj-ea"/>
                  <a:ea typeface="+mj-ea"/>
                </a:rPr>
                <a:t>12</a:t>
              </a:r>
              <a:r>
                <a:rPr kumimoji="1" lang="zh-CN" altLang="en-US" dirty="0">
                  <a:solidFill>
                    <a:schemeClr val="tx2">
                      <a:lumMod val="50000"/>
                    </a:schemeClr>
                  </a:solidFill>
                  <a:latin typeface="+mj-ea"/>
                  <a:ea typeface="+mj-ea"/>
                </a:rPr>
                <a:t>之间</a:t>
              </a:r>
            </a:p>
          </p:txBody>
        </p:sp>
        <p:sp>
          <p:nvSpPr>
            <p:cNvPr id="104460" name="AutoShape 12"/>
            <p:cNvSpPr>
              <a:spLocks/>
            </p:cNvSpPr>
            <p:nvPr/>
          </p:nvSpPr>
          <p:spPr bwMode="auto">
            <a:xfrm rot="5400000">
              <a:off x="6406356" y="2411009"/>
              <a:ext cx="827087" cy="3276600"/>
            </a:xfrm>
            <a:prstGeom prst="leftBrace">
              <a:avLst>
                <a:gd name="adj1" fmla="val 35765"/>
                <a:gd name="adj2" fmla="val 50000"/>
              </a:avLst>
            </a:prstGeom>
            <a:noFill/>
            <a:ln w="9525">
              <a:solidFill>
                <a:schemeClr val="tx1"/>
              </a:solidFill>
              <a:round/>
              <a:headEnd/>
              <a:tailEnd/>
            </a:ln>
          </p:spPr>
          <p:txBody>
            <a:bodyPr rot="10800000" vert="eaVert" wrap="none" anchor="ctr"/>
            <a:lstStyle/>
            <a:p>
              <a:endParaRPr lang="zh-CN" altLang="en-US">
                <a:latin typeface="+mj-ea"/>
                <a:ea typeface="+mj-ea"/>
              </a:endParaRPr>
            </a:p>
          </p:txBody>
        </p:sp>
      </p:grpSp>
      <p:sp>
        <p:nvSpPr>
          <p:cNvPr id="7" name="标题 6"/>
          <p:cNvSpPr>
            <a:spLocks noGrp="1"/>
          </p:cNvSpPr>
          <p:nvPr>
            <p:ph type="title"/>
          </p:nvPr>
        </p:nvSpPr>
        <p:spPr/>
        <p:txBody>
          <a:bodyPr/>
          <a:lstStyle/>
          <a:p>
            <a:r>
              <a:rPr lang="zh-CN" altLang="en-US" dirty="0"/>
              <a:t>第二步：为有效等价类设计</a:t>
            </a:r>
            <a:r>
              <a:rPr lang="zh-CN" altLang="en-US" dirty="0" smtClean="0"/>
              <a:t>测试用例</a:t>
            </a:r>
            <a:endParaRPr lang="zh-CN" altLang="en-US" dirty="0"/>
          </a:p>
        </p:txBody>
      </p:sp>
      <p:sp>
        <p:nvSpPr>
          <p:cNvPr id="4" name="日期占位符 3"/>
          <p:cNvSpPr>
            <a:spLocks noGrp="1"/>
          </p:cNvSpPr>
          <p:nvPr>
            <p:ph type="dt" sz="half" idx="10"/>
          </p:nvPr>
        </p:nvSpPr>
        <p:spPr/>
        <p:txBody>
          <a:bodyPr/>
          <a:lstStyle/>
          <a:p>
            <a:fld id="{BC516EA6-B1FB-45F5-9430-F4E22A4A4C09}"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76</a:t>
            </a:fld>
            <a:endParaRPr lang="zh-CN" altLang="en-US" dirty="0"/>
          </a:p>
        </p:txBody>
      </p:sp>
    </p:spTree>
    <p:extLst>
      <p:ext uri="{BB962C8B-B14F-4D97-AF65-F5344CB8AC3E}">
        <p14:creationId xmlns:p14="http://schemas.microsoft.com/office/powerpoint/2010/main" val="5170562"/>
      </p:ext>
    </p:extLst>
  </p:cSld>
  <p:clrMapOvr>
    <a:masterClrMapping/>
  </p:clrMapOvr>
  <p:transition>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14640" y="912003"/>
            <a:ext cx="6813502" cy="3286295"/>
            <a:chOff x="-41777" y="1104673"/>
            <a:chExt cx="9084669" cy="4381727"/>
          </a:xfrm>
        </p:grpSpPr>
        <p:sp>
          <p:nvSpPr>
            <p:cNvPr id="105475" name="Rectangle 3"/>
            <p:cNvSpPr>
              <a:spLocks noChangeArrowheads="1"/>
            </p:cNvSpPr>
            <p:nvPr/>
          </p:nvSpPr>
          <p:spPr bwMode="auto">
            <a:xfrm>
              <a:off x="-41777" y="1104673"/>
              <a:ext cx="90047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dirty="0">
                  <a:latin typeface="+mj-ea"/>
                  <a:ea typeface="+mj-ea"/>
                </a:rPr>
                <a:t>        测试数据             期望结果             覆盖范围</a:t>
              </a:r>
            </a:p>
          </p:txBody>
        </p:sp>
        <p:sp>
          <p:nvSpPr>
            <p:cNvPr id="105476" name="Line 4"/>
            <p:cNvSpPr>
              <a:spLocks noChangeShapeType="1"/>
            </p:cNvSpPr>
            <p:nvPr/>
          </p:nvSpPr>
          <p:spPr bwMode="auto">
            <a:xfrm>
              <a:off x="3" y="1613720"/>
              <a:ext cx="9042889" cy="0"/>
            </a:xfrm>
            <a:prstGeom prst="line">
              <a:avLst/>
            </a:prstGeom>
            <a:noFill/>
            <a:ln w="25400">
              <a:solidFill>
                <a:schemeClr val="tx1"/>
              </a:solidFill>
              <a:round/>
              <a:headEnd/>
              <a:tailEnd/>
            </a:ln>
          </p:spPr>
          <p:txBody>
            <a:bodyPr wrap="none" anchor="ctr"/>
            <a:lstStyle/>
            <a:p>
              <a:endParaRPr lang="zh-CN" altLang="en-US">
                <a:latin typeface="+mj-ea"/>
                <a:ea typeface="+mj-ea"/>
              </a:endParaRPr>
            </a:p>
          </p:txBody>
        </p:sp>
        <p:sp>
          <p:nvSpPr>
            <p:cNvPr id="105477" name="Line 5"/>
            <p:cNvSpPr>
              <a:spLocks noChangeShapeType="1"/>
            </p:cNvSpPr>
            <p:nvPr/>
          </p:nvSpPr>
          <p:spPr bwMode="auto">
            <a:xfrm flipH="1">
              <a:off x="2743200" y="1346200"/>
              <a:ext cx="0" cy="4140200"/>
            </a:xfrm>
            <a:prstGeom prst="line">
              <a:avLst/>
            </a:prstGeom>
            <a:noFill/>
            <a:ln w="12700">
              <a:solidFill>
                <a:schemeClr val="tx1"/>
              </a:solidFill>
              <a:round/>
              <a:headEnd/>
              <a:tailEnd/>
            </a:ln>
          </p:spPr>
          <p:txBody>
            <a:bodyPr wrap="none" anchor="ctr"/>
            <a:lstStyle/>
            <a:p>
              <a:endParaRPr lang="zh-CN" altLang="en-US">
                <a:latin typeface="+mj-ea"/>
                <a:ea typeface="+mj-ea"/>
              </a:endParaRPr>
            </a:p>
          </p:txBody>
        </p:sp>
        <p:sp>
          <p:nvSpPr>
            <p:cNvPr id="105478" name="Line 6"/>
            <p:cNvSpPr>
              <a:spLocks noChangeShapeType="1"/>
            </p:cNvSpPr>
            <p:nvPr/>
          </p:nvSpPr>
          <p:spPr bwMode="auto">
            <a:xfrm flipH="1">
              <a:off x="5181600" y="1346200"/>
              <a:ext cx="0" cy="4140200"/>
            </a:xfrm>
            <a:prstGeom prst="line">
              <a:avLst/>
            </a:prstGeom>
            <a:noFill/>
            <a:ln w="12700">
              <a:solidFill>
                <a:schemeClr val="tx1"/>
              </a:solidFill>
              <a:round/>
              <a:headEnd/>
              <a:tailEnd/>
            </a:ln>
          </p:spPr>
          <p:txBody>
            <a:bodyPr wrap="none" anchor="ctr"/>
            <a:lstStyle/>
            <a:p>
              <a:endParaRPr lang="zh-CN" altLang="en-US">
                <a:latin typeface="+mj-ea"/>
                <a:ea typeface="+mj-ea"/>
              </a:endParaRPr>
            </a:p>
          </p:txBody>
        </p:sp>
        <p:sp>
          <p:nvSpPr>
            <p:cNvPr id="105479" name="Rectangle 7"/>
            <p:cNvSpPr>
              <a:spLocks noChangeArrowheads="1"/>
            </p:cNvSpPr>
            <p:nvPr/>
          </p:nvSpPr>
          <p:spPr bwMode="auto">
            <a:xfrm>
              <a:off x="685800" y="1724030"/>
              <a:ext cx="1399316"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dirty="0">
                  <a:latin typeface="+mj-ea"/>
                  <a:ea typeface="+mj-ea"/>
                </a:rPr>
                <a:t>003</a:t>
              </a:r>
              <a:r>
                <a:rPr kumimoji="1" lang="en-US" altLang="zh-CN" dirty="0">
                  <a:solidFill>
                    <a:srgbClr val="FC0128"/>
                  </a:solidFill>
                  <a:latin typeface="+mj-ea"/>
                  <a:ea typeface="+mj-ea"/>
                </a:rPr>
                <a:t>MAY</a:t>
              </a:r>
            </a:p>
          </p:txBody>
        </p:sp>
        <p:sp>
          <p:nvSpPr>
            <p:cNvPr id="105480" name="Rectangle 8"/>
            <p:cNvSpPr>
              <a:spLocks noChangeArrowheads="1"/>
            </p:cNvSpPr>
            <p:nvPr/>
          </p:nvSpPr>
          <p:spPr bwMode="auto">
            <a:xfrm>
              <a:off x="5562603" y="1692278"/>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dirty="0">
                  <a:solidFill>
                    <a:schemeClr val="tx2"/>
                  </a:solidFill>
                  <a:latin typeface="+mj-ea"/>
                  <a:ea typeface="+mj-ea"/>
                </a:rPr>
                <a:t>等价类</a:t>
              </a:r>
              <a:r>
                <a:rPr kumimoji="1" lang="en-US" altLang="zh-CN" dirty="0">
                  <a:solidFill>
                    <a:schemeClr val="tx2"/>
                  </a:solidFill>
                  <a:latin typeface="+mj-ea"/>
                  <a:ea typeface="+mj-ea"/>
                </a:rPr>
                <a:t>(4)</a:t>
              </a:r>
            </a:p>
          </p:txBody>
        </p:sp>
        <p:sp>
          <p:nvSpPr>
            <p:cNvPr id="105481" name="Rectangle 9"/>
            <p:cNvSpPr>
              <a:spLocks noChangeArrowheads="1"/>
            </p:cNvSpPr>
            <p:nvPr/>
          </p:nvSpPr>
          <p:spPr bwMode="auto">
            <a:xfrm>
              <a:off x="3048000" y="1692278"/>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dirty="0">
                  <a:solidFill>
                    <a:schemeClr val="tx2"/>
                  </a:solidFill>
                  <a:latin typeface="+mj-ea"/>
                  <a:ea typeface="+mj-ea"/>
                </a:rPr>
                <a:t>输入无效</a:t>
              </a:r>
            </a:p>
          </p:txBody>
        </p:sp>
        <p:sp>
          <p:nvSpPr>
            <p:cNvPr id="105482" name="Rectangle 10"/>
            <p:cNvSpPr>
              <a:spLocks noChangeArrowheads="1"/>
            </p:cNvSpPr>
            <p:nvPr/>
          </p:nvSpPr>
          <p:spPr bwMode="auto">
            <a:xfrm>
              <a:off x="685804" y="2241557"/>
              <a:ext cx="1080425"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a:latin typeface="+mj-ea"/>
                  <a:ea typeface="+mj-ea"/>
                </a:rPr>
                <a:t>20035</a:t>
              </a:r>
            </a:p>
          </p:txBody>
        </p:sp>
        <p:sp>
          <p:nvSpPr>
            <p:cNvPr id="105483" name="Rectangle 11"/>
            <p:cNvSpPr>
              <a:spLocks noChangeArrowheads="1"/>
            </p:cNvSpPr>
            <p:nvPr/>
          </p:nvSpPr>
          <p:spPr bwMode="auto">
            <a:xfrm>
              <a:off x="5562603" y="2209806"/>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(5)</a:t>
              </a:r>
            </a:p>
          </p:txBody>
        </p:sp>
        <p:sp>
          <p:nvSpPr>
            <p:cNvPr id="105484" name="Rectangle 12"/>
            <p:cNvSpPr>
              <a:spLocks noChangeArrowheads="1"/>
            </p:cNvSpPr>
            <p:nvPr/>
          </p:nvSpPr>
          <p:spPr bwMode="auto">
            <a:xfrm>
              <a:off x="3048000" y="2209806"/>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sp>
          <p:nvSpPr>
            <p:cNvPr id="105485" name="Rectangle 13"/>
            <p:cNvSpPr>
              <a:spLocks noChangeArrowheads="1"/>
            </p:cNvSpPr>
            <p:nvPr/>
          </p:nvSpPr>
          <p:spPr bwMode="auto">
            <a:xfrm>
              <a:off x="685800" y="2698757"/>
              <a:ext cx="1439497"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a:latin typeface="+mj-ea"/>
                  <a:ea typeface="+mj-ea"/>
                </a:rPr>
                <a:t>2003005</a:t>
              </a:r>
            </a:p>
          </p:txBody>
        </p:sp>
        <p:sp>
          <p:nvSpPr>
            <p:cNvPr id="105486" name="Rectangle 14"/>
            <p:cNvSpPr>
              <a:spLocks noChangeArrowheads="1"/>
            </p:cNvSpPr>
            <p:nvPr/>
          </p:nvSpPr>
          <p:spPr bwMode="auto">
            <a:xfrm>
              <a:off x="5562603" y="2667006"/>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(6)</a:t>
              </a:r>
            </a:p>
          </p:txBody>
        </p:sp>
        <p:sp>
          <p:nvSpPr>
            <p:cNvPr id="105487" name="Rectangle 15"/>
            <p:cNvSpPr>
              <a:spLocks noChangeArrowheads="1"/>
            </p:cNvSpPr>
            <p:nvPr/>
          </p:nvSpPr>
          <p:spPr bwMode="auto">
            <a:xfrm>
              <a:off x="3048000" y="2667006"/>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sp>
          <p:nvSpPr>
            <p:cNvPr id="105488" name="Rectangle 16"/>
            <p:cNvSpPr>
              <a:spLocks noChangeArrowheads="1"/>
            </p:cNvSpPr>
            <p:nvPr/>
          </p:nvSpPr>
          <p:spPr bwMode="auto">
            <a:xfrm>
              <a:off x="685800" y="3232157"/>
              <a:ext cx="1259961"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a:solidFill>
                    <a:srgbClr val="FC0128"/>
                  </a:solidFill>
                  <a:latin typeface="+mj-ea"/>
                  <a:ea typeface="+mj-ea"/>
                </a:rPr>
                <a:t>2001</a:t>
              </a:r>
              <a:r>
                <a:rPr kumimoji="1" lang="en-US" altLang="zh-CN">
                  <a:latin typeface="+mj-ea"/>
                  <a:ea typeface="+mj-ea"/>
                </a:rPr>
                <a:t>05</a:t>
              </a:r>
            </a:p>
          </p:txBody>
        </p:sp>
        <p:sp>
          <p:nvSpPr>
            <p:cNvPr id="105489" name="Rectangle 17"/>
            <p:cNvSpPr>
              <a:spLocks noChangeArrowheads="1"/>
            </p:cNvSpPr>
            <p:nvPr/>
          </p:nvSpPr>
          <p:spPr bwMode="auto">
            <a:xfrm>
              <a:off x="5562603" y="3200406"/>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(7)</a:t>
              </a:r>
            </a:p>
          </p:txBody>
        </p:sp>
        <p:sp>
          <p:nvSpPr>
            <p:cNvPr id="105490" name="Rectangle 18"/>
            <p:cNvSpPr>
              <a:spLocks noChangeArrowheads="1"/>
            </p:cNvSpPr>
            <p:nvPr/>
          </p:nvSpPr>
          <p:spPr bwMode="auto">
            <a:xfrm>
              <a:off x="3048000" y="3200406"/>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sp>
          <p:nvSpPr>
            <p:cNvPr id="105491" name="Rectangle 19"/>
            <p:cNvSpPr>
              <a:spLocks noChangeArrowheads="1"/>
            </p:cNvSpPr>
            <p:nvPr/>
          </p:nvSpPr>
          <p:spPr bwMode="auto">
            <a:xfrm>
              <a:off x="685800" y="3765555"/>
              <a:ext cx="1259961"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a:solidFill>
                    <a:srgbClr val="FC0128"/>
                  </a:solidFill>
                  <a:latin typeface="+mj-ea"/>
                  <a:ea typeface="+mj-ea"/>
                </a:rPr>
                <a:t>2009</a:t>
              </a:r>
              <a:r>
                <a:rPr kumimoji="1" lang="en-US" altLang="zh-CN">
                  <a:latin typeface="+mj-ea"/>
                  <a:ea typeface="+mj-ea"/>
                </a:rPr>
                <a:t>05</a:t>
              </a:r>
            </a:p>
          </p:txBody>
        </p:sp>
        <p:sp>
          <p:nvSpPr>
            <p:cNvPr id="105492" name="Rectangle 20"/>
            <p:cNvSpPr>
              <a:spLocks noChangeArrowheads="1"/>
            </p:cNvSpPr>
            <p:nvPr/>
          </p:nvSpPr>
          <p:spPr bwMode="auto">
            <a:xfrm>
              <a:off x="5562603" y="3733803"/>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(8)</a:t>
              </a:r>
            </a:p>
          </p:txBody>
        </p:sp>
        <p:sp>
          <p:nvSpPr>
            <p:cNvPr id="105493" name="Rectangle 21"/>
            <p:cNvSpPr>
              <a:spLocks noChangeArrowheads="1"/>
            </p:cNvSpPr>
            <p:nvPr/>
          </p:nvSpPr>
          <p:spPr bwMode="auto">
            <a:xfrm>
              <a:off x="3048000" y="3733803"/>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sp>
          <p:nvSpPr>
            <p:cNvPr id="105494" name="Rectangle 22"/>
            <p:cNvSpPr>
              <a:spLocks noChangeArrowheads="1"/>
            </p:cNvSpPr>
            <p:nvPr/>
          </p:nvSpPr>
          <p:spPr bwMode="auto">
            <a:xfrm>
              <a:off x="685800" y="4298957"/>
              <a:ext cx="1259961"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dirty="0">
                  <a:latin typeface="+mj-ea"/>
                  <a:ea typeface="+mj-ea"/>
                </a:rPr>
                <a:t>2003</a:t>
              </a:r>
              <a:r>
                <a:rPr kumimoji="1" lang="en-US" altLang="zh-CN" dirty="0">
                  <a:solidFill>
                    <a:srgbClr val="FC0128"/>
                  </a:solidFill>
                  <a:latin typeface="+mj-ea"/>
                  <a:ea typeface="+mj-ea"/>
                </a:rPr>
                <a:t>00</a:t>
              </a:r>
            </a:p>
          </p:txBody>
        </p:sp>
        <p:sp>
          <p:nvSpPr>
            <p:cNvPr id="105495" name="Rectangle 23"/>
            <p:cNvSpPr>
              <a:spLocks noChangeArrowheads="1"/>
            </p:cNvSpPr>
            <p:nvPr/>
          </p:nvSpPr>
          <p:spPr bwMode="auto">
            <a:xfrm>
              <a:off x="5562603" y="4267207"/>
              <a:ext cx="2375389"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(9)</a:t>
              </a:r>
            </a:p>
          </p:txBody>
        </p:sp>
        <p:sp>
          <p:nvSpPr>
            <p:cNvPr id="105496" name="Rectangle 24"/>
            <p:cNvSpPr>
              <a:spLocks noChangeArrowheads="1"/>
            </p:cNvSpPr>
            <p:nvPr/>
          </p:nvSpPr>
          <p:spPr bwMode="auto">
            <a:xfrm>
              <a:off x="3048000" y="4267207"/>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sp>
          <p:nvSpPr>
            <p:cNvPr id="105497" name="Rectangle 25"/>
            <p:cNvSpPr>
              <a:spLocks noChangeArrowheads="1"/>
            </p:cNvSpPr>
            <p:nvPr/>
          </p:nvSpPr>
          <p:spPr bwMode="auto">
            <a:xfrm>
              <a:off x="685800" y="4794571"/>
              <a:ext cx="1259961" cy="459101"/>
            </a:xfrm>
            <a:prstGeom prst="rect">
              <a:avLst/>
            </a:prstGeom>
            <a:noFill/>
            <a:ln w="12700">
              <a:noFill/>
              <a:miter lim="800000"/>
              <a:headEnd/>
              <a:tailEnd/>
            </a:ln>
          </p:spPr>
          <p:txBody>
            <a:bodyPr wrap="none" lIns="67866" tIns="33338" rIns="67866" bIns="33338">
              <a:spAutoFit/>
            </a:bodyPr>
            <a:lstStyle/>
            <a:p>
              <a:pPr eaLnBrk="0" hangingPunct="0"/>
              <a:r>
                <a:rPr kumimoji="1" lang="en-US" altLang="zh-CN" dirty="0">
                  <a:latin typeface="+mj-ea"/>
                  <a:ea typeface="+mj-ea"/>
                </a:rPr>
                <a:t>2003</a:t>
              </a:r>
              <a:r>
                <a:rPr kumimoji="1" lang="en-US" altLang="zh-CN" dirty="0">
                  <a:solidFill>
                    <a:srgbClr val="FC0128"/>
                  </a:solidFill>
                  <a:latin typeface="+mj-ea"/>
                  <a:ea typeface="+mj-ea"/>
                </a:rPr>
                <a:t>13</a:t>
              </a:r>
            </a:p>
          </p:txBody>
        </p:sp>
        <p:sp>
          <p:nvSpPr>
            <p:cNvPr id="105498" name="Rectangle 26"/>
            <p:cNvSpPr>
              <a:spLocks noChangeArrowheads="1"/>
            </p:cNvSpPr>
            <p:nvPr/>
          </p:nvSpPr>
          <p:spPr bwMode="auto">
            <a:xfrm>
              <a:off x="5562603" y="4794571"/>
              <a:ext cx="28194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等价类</a:t>
              </a:r>
              <a:r>
                <a:rPr kumimoji="1" lang="en-US" altLang="zh-CN">
                  <a:solidFill>
                    <a:schemeClr val="tx2"/>
                  </a:solidFill>
                  <a:latin typeface="+mj-ea"/>
                  <a:ea typeface="+mj-ea"/>
                </a:rPr>
                <a:t>(10)</a:t>
              </a:r>
            </a:p>
          </p:txBody>
        </p:sp>
        <p:sp>
          <p:nvSpPr>
            <p:cNvPr id="105499" name="Rectangle 27"/>
            <p:cNvSpPr>
              <a:spLocks noChangeArrowheads="1"/>
            </p:cNvSpPr>
            <p:nvPr/>
          </p:nvSpPr>
          <p:spPr bwMode="auto">
            <a:xfrm>
              <a:off x="3048000" y="4796923"/>
              <a:ext cx="2133600" cy="459101"/>
            </a:xfrm>
            <a:prstGeom prst="rect">
              <a:avLst/>
            </a:prstGeom>
            <a:noFill/>
            <a:ln w="12700">
              <a:noFill/>
              <a:miter lim="800000"/>
              <a:headEnd/>
              <a:tailEnd/>
            </a:ln>
          </p:spPr>
          <p:txBody>
            <a:bodyPr lIns="67866" tIns="33338" rIns="67866" bIns="33338">
              <a:spAutoFit/>
            </a:bodyPr>
            <a:lstStyle/>
            <a:p>
              <a:pPr eaLnBrk="0" hangingPunct="0"/>
              <a:r>
                <a:rPr kumimoji="1" lang="zh-CN" altLang="en-US">
                  <a:solidFill>
                    <a:schemeClr val="tx2"/>
                  </a:solidFill>
                  <a:latin typeface="+mj-ea"/>
                  <a:ea typeface="+mj-ea"/>
                </a:rPr>
                <a:t>输入无效</a:t>
              </a:r>
            </a:p>
          </p:txBody>
        </p:sp>
      </p:grpSp>
      <p:sp>
        <p:nvSpPr>
          <p:cNvPr id="105500" name="Text Box 28"/>
          <p:cNvSpPr txBox="1">
            <a:spLocks noChangeArrowheads="1"/>
          </p:cNvSpPr>
          <p:nvPr/>
        </p:nvSpPr>
        <p:spPr bwMode="auto">
          <a:xfrm>
            <a:off x="870333" y="4300584"/>
            <a:ext cx="2809301" cy="369332"/>
          </a:xfrm>
          <a:prstGeom prst="rect">
            <a:avLst/>
          </a:prstGeom>
          <a:noFill/>
          <a:ln w="12700">
            <a:noFill/>
            <a:miter lim="800000"/>
            <a:headEnd/>
            <a:tailEnd/>
          </a:ln>
        </p:spPr>
        <p:txBody>
          <a:bodyPr wrap="square">
            <a:spAutoFit/>
          </a:bodyPr>
          <a:lstStyle/>
          <a:p>
            <a:pPr algn="ctr" eaLnBrk="0" hangingPunct="0"/>
            <a:r>
              <a:rPr kumimoji="1" lang="zh-CN" altLang="en-US" dirty="0">
                <a:latin typeface="+mj-ea"/>
                <a:ea typeface="+mj-ea"/>
              </a:rPr>
              <a:t>不能出现</a:t>
            </a:r>
            <a:r>
              <a:rPr kumimoji="1" lang="zh-CN" altLang="en-US" dirty="0" smtClean="0">
                <a:latin typeface="+mj-ea"/>
                <a:ea typeface="+mj-ea"/>
              </a:rPr>
              <a:t>相同的</a:t>
            </a:r>
            <a:r>
              <a:rPr kumimoji="1" lang="zh-CN" altLang="en-US" dirty="0">
                <a:latin typeface="+mj-ea"/>
                <a:ea typeface="+mj-ea"/>
              </a:rPr>
              <a:t>测试用例</a:t>
            </a:r>
          </a:p>
        </p:txBody>
      </p:sp>
      <p:sp>
        <p:nvSpPr>
          <p:cNvPr id="105501" name="AutoShape 29"/>
          <p:cNvSpPr>
            <a:spLocks noChangeArrowheads="1"/>
          </p:cNvSpPr>
          <p:nvPr/>
        </p:nvSpPr>
        <p:spPr bwMode="auto">
          <a:xfrm>
            <a:off x="2032361" y="4061154"/>
            <a:ext cx="342900" cy="285750"/>
          </a:xfrm>
          <a:prstGeom prst="upArrow">
            <a:avLst>
              <a:gd name="adj1" fmla="val 50000"/>
              <a:gd name="adj2" fmla="val 25000"/>
            </a:avLst>
          </a:prstGeom>
          <a:solidFill>
            <a:srgbClr val="FF3300"/>
          </a:solidFill>
          <a:ln w="12700">
            <a:solidFill>
              <a:srgbClr val="D34E25"/>
            </a:solidFill>
            <a:miter lim="800000"/>
            <a:headEnd/>
            <a:tailEnd/>
          </a:ln>
        </p:spPr>
        <p:txBody>
          <a:bodyPr vert="eaVert" wrap="none" anchor="ctr"/>
          <a:lstStyle/>
          <a:p>
            <a:endParaRPr lang="zh-CN" altLang="en-US">
              <a:latin typeface="+mn-ea"/>
            </a:endParaRPr>
          </a:p>
        </p:txBody>
      </p:sp>
      <p:sp>
        <p:nvSpPr>
          <p:cNvPr id="105502" name="Rectangle 30"/>
          <p:cNvSpPr>
            <a:spLocks noChangeArrowheads="1"/>
          </p:cNvSpPr>
          <p:nvPr/>
        </p:nvSpPr>
        <p:spPr bwMode="auto">
          <a:xfrm>
            <a:off x="6846399" y="2066355"/>
            <a:ext cx="1985171" cy="128445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kumimoji="1" lang="zh-CN" altLang="en-US" dirty="0">
                <a:solidFill>
                  <a:srgbClr val="CF0E30"/>
                </a:solidFill>
                <a:latin typeface="+mj-ea"/>
                <a:ea typeface="+mj-ea"/>
              </a:rPr>
              <a:t>本例的</a:t>
            </a:r>
            <a:r>
              <a:rPr kumimoji="1" lang="en-US" altLang="zh-CN" dirty="0">
                <a:solidFill>
                  <a:srgbClr val="CF0E30"/>
                </a:solidFill>
                <a:latin typeface="+mj-ea"/>
                <a:ea typeface="+mj-ea"/>
              </a:rPr>
              <a:t>10</a:t>
            </a:r>
            <a:r>
              <a:rPr kumimoji="1" lang="zh-CN" altLang="en-US" dirty="0">
                <a:solidFill>
                  <a:srgbClr val="CF0E30"/>
                </a:solidFill>
                <a:latin typeface="+mj-ea"/>
                <a:ea typeface="+mj-ea"/>
              </a:rPr>
              <a:t>个等价类</a:t>
            </a:r>
            <a:endParaRPr kumimoji="1" lang="en-US" altLang="zh-CN" dirty="0">
              <a:solidFill>
                <a:srgbClr val="CF0E30"/>
              </a:solidFill>
              <a:latin typeface="+mj-ea"/>
              <a:ea typeface="+mj-ea"/>
            </a:endParaRPr>
          </a:p>
          <a:p>
            <a:pPr algn="ctr" eaLnBrk="0" hangingPunct="0"/>
            <a:r>
              <a:rPr kumimoji="1" lang="zh-CN" altLang="en-US" dirty="0">
                <a:solidFill>
                  <a:srgbClr val="CF0E30"/>
                </a:solidFill>
                <a:latin typeface="+mj-ea"/>
                <a:ea typeface="+mj-ea"/>
              </a:rPr>
              <a:t>至少</a:t>
            </a:r>
            <a:r>
              <a:rPr kumimoji="1" lang="zh-CN" altLang="en-US" dirty="0" smtClean="0">
                <a:solidFill>
                  <a:srgbClr val="CF0E30"/>
                </a:solidFill>
                <a:latin typeface="+mj-ea"/>
                <a:ea typeface="+mj-ea"/>
              </a:rPr>
              <a:t>需要</a:t>
            </a:r>
            <a:endParaRPr kumimoji="1" lang="en-US" altLang="zh-CN" dirty="0" smtClean="0">
              <a:solidFill>
                <a:srgbClr val="CF0E30"/>
              </a:solidFill>
              <a:latin typeface="+mj-ea"/>
              <a:ea typeface="+mj-ea"/>
            </a:endParaRPr>
          </a:p>
          <a:p>
            <a:pPr algn="ctr" eaLnBrk="0" hangingPunct="0"/>
            <a:r>
              <a:rPr kumimoji="1" lang="en-US" altLang="zh-CN" dirty="0" smtClean="0">
                <a:solidFill>
                  <a:srgbClr val="CF0E30"/>
                </a:solidFill>
                <a:latin typeface="+mj-ea"/>
                <a:ea typeface="+mj-ea"/>
              </a:rPr>
              <a:t>8</a:t>
            </a:r>
            <a:r>
              <a:rPr kumimoji="1" lang="zh-CN" altLang="en-US" dirty="0">
                <a:solidFill>
                  <a:srgbClr val="CF0E30"/>
                </a:solidFill>
                <a:latin typeface="+mj-ea"/>
                <a:ea typeface="+mj-ea"/>
              </a:rPr>
              <a:t>个测试用例</a:t>
            </a:r>
          </a:p>
        </p:txBody>
      </p:sp>
      <p:sp>
        <p:nvSpPr>
          <p:cNvPr id="7" name="标题 6"/>
          <p:cNvSpPr>
            <a:spLocks noGrp="1"/>
          </p:cNvSpPr>
          <p:nvPr>
            <p:ph type="title"/>
          </p:nvPr>
        </p:nvSpPr>
        <p:spPr/>
        <p:txBody>
          <a:bodyPr>
            <a:normAutofit/>
          </a:bodyPr>
          <a:lstStyle/>
          <a:p>
            <a:r>
              <a:rPr lang="zh-CN" altLang="en-US" dirty="0"/>
              <a:t>第三步：为每一个无效等价类设至少</a:t>
            </a:r>
            <a:br>
              <a:rPr lang="zh-CN" altLang="en-US" dirty="0"/>
            </a:br>
            <a:r>
              <a:rPr lang="zh-CN" altLang="en-US" dirty="0"/>
              <a:t>         设计一个</a:t>
            </a:r>
            <a:r>
              <a:rPr lang="zh-CN" altLang="en-US" dirty="0" smtClean="0"/>
              <a:t>测试用例</a:t>
            </a:r>
            <a:endParaRPr lang="zh-CN" altLang="en-US" dirty="0"/>
          </a:p>
        </p:txBody>
      </p:sp>
      <p:sp>
        <p:nvSpPr>
          <p:cNvPr id="4" name="日期占位符 3"/>
          <p:cNvSpPr>
            <a:spLocks noGrp="1"/>
          </p:cNvSpPr>
          <p:nvPr>
            <p:ph type="dt" sz="half" idx="10"/>
          </p:nvPr>
        </p:nvSpPr>
        <p:spPr/>
        <p:txBody>
          <a:bodyPr/>
          <a:lstStyle/>
          <a:p>
            <a:fld id="{8CA3B293-A292-4713-9636-2E3D997531E8}" type="datetime1">
              <a:rPr lang="zh-CN" altLang="en-US" smtClean="0"/>
              <a:t>2020/6/17</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77</a:t>
            </a:fld>
            <a:endParaRPr lang="zh-CN" altLang="en-US" dirty="0"/>
          </a:p>
        </p:txBody>
      </p:sp>
    </p:spTree>
    <p:extLst>
      <p:ext uri="{BB962C8B-B14F-4D97-AF65-F5344CB8AC3E}">
        <p14:creationId xmlns:p14="http://schemas.microsoft.com/office/powerpoint/2010/main" val="27050931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502"/>
                                        </p:tgtEl>
                                        <p:attrNameLst>
                                          <p:attrName>style.visibility</p:attrName>
                                        </p:attrNameLst>
                                      </p:cBhvr>
                                      <p:to>
                                        <p:strVal val="visible"/>
                                      </p:to>
                                    </p:set>
                                    <p:animEffect transition="in" filter="fade">
                                      <p:cBhvr>
                                        <p:cTn id="7" dur="500"/>
                                        <p:tgtEl>
                                          <p:spTgt spid="105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0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1355332" y="257528"/>
            <a:ext cx="5238592" cy="621325"/>
          </a:xfrm>
          <a:prstGeom prst="rect">
            <a:avLst/>
          </a:prstGeom>
          <a:noFill/>
          <a:ln w="12700">
            <a:noFill/>
            <a:miter lim="800000"/>
            <a:headEnd/>
            <a:tailEnd/>
          </a:ln>
        </p:spPr>
        <p:txBody>
          <a:bodyPr wrap="square" lIns="67866" tIns="33338" rIns="67866" bIns="33338">
            <a:spAutoFit/>
          </a:bodyPr>
          <a:lstStyle/>
          <a:p>
            <a:pPr eaLnBrk="0" hangingPunct="0"/>
            <a:r>
              <a:rPr kumimoji="1" lang="zh-CN" altLang="en-US" dirty="0">
                <a:latin typeface="+mj-ea"/>
                <a:ea typeface="+mj-ea"/>
              </a:rPr>
              <a:t>例：对招干考试系统“输入学生成绩”子模块</a:t>
            </a:r>
          </a:p>
          <a:p>
            <a:pPr eaLnBrk="0" hangingPunct="0"/>
            <a:r>
              <a:rPr kumimoji="1" lang="zh-CN" altLang="en-US" dirty="0">
                <a:latin typeface="+mj-ea"/>
                <a:ea typeface="+mj-ea"/>
              </a:rPr>
              <a:t>   设计测试录入准考证号的测试用例</a:t>
            </a:r>
          </a:p>
        </p:txBody>
      </p:sp>
      <p:sp>
        <p:nvSpPr>
          <p:cNvPr id="106499" name="Rectangle 3"/>
          <p:cNvSpPr>
            <a:spLocks noChangeArrowheads="1"/>
          </p:cNvSpPr>
          <p:nvPr/>
        </p:nvSpPr>
        <p:spPr bwMode="auto">
          <a:xfrm>
            <a:off x="1726791" y="1023705"/>
            <a:ext cx="5844654" cy="1505027"/>
          </a:xfrm>
          <a:prstGeom prst="rect">
            <a:avLst/>
          </a:prstGeom>
          <a:noFill/>
          <a:ln w="9525">
            <a:noFill/>
            <a:miter lim="800000"/>
            <a:headEnd/>
            <a:tailEnd/>
          </a:ln>
        </p:spPr>
        <p:txBody>
          <a:bodyPr wrap="square">
            <a:spAutoFit/>
          </a:bodyPr>
          <a:lstStyle/>
          <a:p>
            <a:pPr eaLnBrk="0" hangingPunct="0">
              <a:lnSpc>
                <a:spcPct val="85000"/>
              </a:lnSpc>
            </a:pPr>
            <a:r>
              <a:rPr kumimoji="1" lang="zh-CN" altLang="en-US" dirty="0">
                <a:latin typeface="+mj-ea"/>
                <a:ea typeface="+mj-ea"/>
              </a:rPr>
              <a:t>准考证号数据格式定义：共</a:t>
            </a:r>
            <a:r>
              <a:rPr kumimoji="1" lang="en-US" altLang="zh-CN" dirty="0">
                <a:latin typeface="+mj-ea"/>
                <a:ea typeface="+mj-ea"/>
              </a:rPr>
              <a:t>6</a:t>
            </a:r>
            <a:r>
              <a:rPr kumimoji="1" lang="zh-CN" altLang="en-US" dirty="0">
                <a:latin typeface="+mj-ea"/>
                <a:ea typeface="+mj-ea"/>
              </a:rPr>
              <a:t>为数字组成，其中</a:t>
            </a:r>
          </a:p>
          <a:p>
            <a:pPr eaLnBrk="0" hangingPunct="0">
              <a:lnSpc>
                <a:spcPct val="85000"/>
              </a:lnSpc>
            </a:pPr>
            <a:r>
              <a:rPr kumimoji="1" lang="zh-CN" altLang="en-US" dirty="0">
                <a:latin typeface="+mj-ea"/>
                <a:ea typeface="+mj-ea"/>
              </a:rPr>
              <a:t>第一位为专业代号</a:t>
            </a:r>
            <a:r>
              <a:rPr kumimoji="1" lang="en-US" altLang="zh-CN" dirty="0">
                <a:latin typeface="+mj-ea"/>
                <a:ea typeface="+mj-ea"/>
              </a:rPr>
              <a:t>:</a:t>
            </a:r>
            <a:r>
              <a:rPr kumimoji="1" lang="en-US" altLang="zh-CN" dirty="0">
                <a:solidFill>
                  <a:srgbClr val="FF3300"/>
                </a:solidFill>
                <a:latin typeface="+mj-ea"/>
                <a:ea typeface="+mj-ea"/>
              </a:rPr>
              <a:t>1</a:t>
            </a:r>
            <a:r>
              <a:rPr kumimoji="1" lang="en-US" altLang="zh-CN" dirty="0">
                <a:solidFill>
                  <a:schemeClr val="accent2"/>
                </a:solidFill>
                <a:latin typeface="+mj-ea"/>
                <a:ea typeface="+mj-ea"/>
              </a:rPr>
              <a:t>-</a:t>
            </a:r>
            <a:r>
              <a:rPr kumimoji="1" lang="zh-CN" altLang="en-US" dirty="0">
                <a:solidFill>
                  <a:schemeClr val="accent2"/>
                </a:solidFill>
                <a:latin typeface="+mj-ea"/>
                <a:ea typeface="+mj-ea"/>
              </a:rPr>
              <a:t>行政专业</a:t>
            </a:r>
            <a:r>
              <a:rPr kumimoji="1" lang="en-US" altLang="zh-CN" dirty="0">
                <a:solidFill>
                  <a:schemeClr val="accent2"/>
                </a:solidFill>
                <a:latin typeface="+mj-ea"/>
                <a:ea typeface="+mj-ea"/>
              </a:rPr>
              <a:t>,</a:t>
            </a:r>
            <a:r>
              <a:rPr kumimoji="1" lang="en-US" altLang="zh-CN" dirty="0">
                <a:solidFill>
                  <a:srgbClr val="FF3300"/>
                </a:solidFill>
                <a:latin typeface="+mj-ea"/>
                <a:ea typeface="+mj-ea"/>
              </a:rPr>
              <a:t>2</a:t>
            </a:r>
            <a:r>
              <a:rPr kumimoji="1" lang="en-US" altLang="zh-CN" dirty="0">
                <a:solidFill>
                  <a:schemeClr val="accent2"/>
                </a:solidFill>
                <a:latin typeface="+mj-ea"/>
                <a:ea typeface="+mj-ea"/>
              </a:rPr>
              <a:t>-</a:t>
            </a:r>
            <a:r>
              <a:rPr kumimoji="1" lang="zh-CN" altLang="en-US" dirty="0">
                <a:solidFill>
                  <a:schemeClr val="accent2"/>
                </a:solidFill>
                <a:latin typeface="+mj-ea"/>
                <a:ea typeface="+mj-ea"/>
              </a:rPr>
              <a:t>法律专业，</a:t>
            </a:r>
            <a:r>
              <a:rPr kumimoji="1" lang="en-US" altLang="zh-CN" dirty="0">
                <a:solidFill>
                  <a:srgbClr val="FF3300"/>
                </a:solidFill>
                <a:latin typeface="+mj-ea"/>
                <a:ea typeface="+mj-ea"/>
              </a:rPr>
              <a:t>3</a:t>
            </a:r>
            <a:r>
              <a:rPr kumimoji="1" lang="en-US" altLang="zh-CN" dirty="0">
                <a:solidFill>
                  <a:schemeClr val="accent2"/>
                </a:solidFill>
                <a:latin typeface="+mj-ea"/>
                <a:ea typeface="+mj-ea"/>
              </a:rPr>
              <a:t>-</a:t>
            </a:r>
            <a:r>
              <a:rPr kumimoji="1" lang="zh-CN" altLang="en-US" dirty="0">
                <a:solidFill>
                  <a:schemeClr val="accent2"/>
                </a:solidFill>
                <a:latin typeface="+mj-ea"/>
                <a:ea typeface="+mj-ea"/>
              </a:rPr>
              <a:t>财经专业</a:t>
            </a:r>
            <a:endParaRPr kumimoji="1" lang="zh-CN" altLang="en-US" dirty="0">
              <a:latin typeface="+mj-ea"/>
              <a:ea typeface="+mj-ea"/>
            </a:endParaRPr>
          </a:p>
          <a:p>
            <a:pPr eaLnBrk="0" hangingPunct="0">
              <a:lnSpc>
                <a:spcPct val="85000"/>
              </a:lnSpc>
            </a:pPr>
            <a:r>
              <a:rPr kumimoji="1" lang="zh-CN" altLang="en-US" dirty="0">
                <a:latin typeface="+mj-ea"/>
                <a:ea typeface="+mj-ea"/>
              </a:rPr>
              <a:t>后</a:t>
            </a:r>
            <a:r>
              <a:rPr kumimoji="1" lang="en-US" altLang="zh-CN" dirty="0">
                <a:latin typeface="+mj-ea"/>
                <a:ea typeface="+mj-ea"/>
              </a:rPr>
              <a:t>5</a:t>
            </a:r>
            <a:r>
              <a:rPr kumimoji="1" lang="zh-CN" altLang="en-US" dirty="0">
                <a:latin typeface="+mj-ea"/>
                <a:ea typeface="+mj-ea"/>
              </a:rPr>
              <a:t>位为考生顺序号，编码范围为：</a:t>
            </a:r>
          </a:p>
          <a:p>
            <a:pPr eaLnBrk="0" hangingPunct="0">
              <a:lnSpc>
                <a:spcPct val="85000"/>
              </a:lnSpc>
            </a:pPr>
            <a:r>
              <a:rPr kumimoji="1" lang="zh-CN" altLang="en-US" dirty="0">
                <a:latin typeface="+mj-ea"/>
                <a:ea typeface="+mj-ea"/>
              </a:rPr>
              <a:t>          </a:t>
            </a:r>
            <a:r>
              <a:rPr kumimoji="1" lang="zh-CN" altLang="en-US" dirty="0">
                <a:solidFill>
                  <a:schemeClr val="accent2"/>
                </a:solidFill>
                <a:latin typeface="+mj-ea"/>
                <a:ea typeface="+mj-ea"/>
              </a:rPr>
              <a:t>行政专业准考证号码为</a:t>
            </a:r>
            <a:r>
              <a:rPr kumimoji="1" lang="en-US" altLang="zh-CN" dirty="0">
                <a:solidFill>
                  <a:schemeClr val="accent2"/>
                </a:solidFill>
                <a:latin typeface="+mj-ea"/>
                <a:ea typeface="+mj-ea"/>
              </a:rPr>
              <a:t>:</a:t>
            </a:r>
            <a:r>
              <a:rPr kumimoji="1" lang="en-US" altLang="zh-CN" dirty="0">
                <a:solidFill>
                  <a:srgbClr val="FF3300"/>
                </a:solidFill>
                <a:latin typeface="+mj-ea"/>
                <a:ea typeface="+mj-ea"/>
              </a:rPr>
              <a:t>1</a:t>
            </a:r>
            <a:r>
              <a:rPr kumimoji="1" lang="en-US" altLang="zh-CN" dirty="0">
                <a:solidFill>
                  <a:schemeClr val="accent2"/>
                </a:solidFill>
                <a:latin typeface="+mj-ea"/>
                <a:ea typeface="+mj-ea"/>
              </a:rPr>
              <a:t>10001</a:t>
            </a:r>
            <a:r>
              <a:rPr kumimoji="1" lang="zh-CN" altLang="en-US" dirty="0">
                <a:solidFill>
                  <a:schemeClr val="accent2"/>
                </a:solidFill>
                <a:latin typeface="+mj-ea"/>
                <a:ea typeface="+mj-ea"/>
              </a:rPr>
              <a:t>～</a:t>
            </a:r>
            <a:r>
              <a:rPr kumimoji="1" lang="en-US" altLang="zh-CN" dirty="0">
                <a:solidFill>
                  <a:srgbClr val="FF3300"/>
                </a:solidFill>
                <a:latin typeface="+mj-ea"/>
                <a:ea typeface="+mj-ea"/>
              </a:rPr>
              <a:t>1</a:t>
            </a:r>
            <a:r>
              <a:rPr kumimoji="1" lang="en-US" altLang="zh-CN" dirty="0">
                <a:solidFill>
                  <a:schemeClr val="accent2"/>
                </a:solidFill>
                <a:latin typeface="+mj-ea"/>
                <a:ea typeface="+mj-ea"/>
              </a:rPr>
              <a:t>11215</a:t>
            </a:r>
          </a:p>
          <a:p>
            <a:pPr eaLnBrk="0" hangingPunct="0">
              <a:lnSpc>
                <a:spcPct val="85000"/>
              </a:lnSpc>
            </a:pPr>
            <a:r>
              <a:rPr kumimoji="1" lang="en-US" altLang="zh-CN" dirty="0">
                <a:solidFill>
                  <a:schemeClr val="accent2"/>
                </a:solidFill>
                <a:latin typeface="+mj-ea"/>
                <a:ea typeface="+mj-ea"/>
              </a:rPr>
              <a:t>          </a:t>
            </a:r>
            <a:r>
              <a:rPr kumimoji="1" lang="zh-CN" altLang="en-US" dirty="0">
                <a:solidFill>
                  <a:schemeClr val="accent2"/>
                </a:solidFill>
                <a:latin typeface="+mj-ea"/>
                <a:ea typeface="+mj-ea"/>
              </a:rPr>
              <a:t>法律专业准考证号码为</a:t>
            </a:r>
            <a:r>
              <a:rPr kumimoji="1" lang="en-US" altLang="zh-CN" dirty="0">
                <a:solidFill>
                  <a:schemeClr val="accent2"/>
                </a:solidFill>
                <a:latin typeface="+mj-ea"/>
                <a:ea typeface="+mj-ea"/>
              </a:rPr>
              <a:t>:</a:t>
            </a:r>
            <a:r>
              <a:rPr kumimoji="1" lang="en-US" altLang="zh-CN" dirty="0">
                <a:solidFill>
                  <a:srgbClr val="FF3300"/>
                </a:solidFill>
                <a:latin typeface="+mj-ea"/>
                <a:ea typeface="+mj-ea"/>
              </a:rPr>
              <a:t>2</a:t>
            </a:r>
            <a:r>
              <a:rPr kumimoji="1" lang="en-US" altLang="zh-CN" dirty="0">
                <a:solidFill>
                  <a:schemeClr val="accent2"/>
                </a:solidFill>
                <a:latin typeface="+mj-ea"/>
                <a:ea typeface="+mj-ea"/>
              </a:rPr>
              <a:t>10001</a:t>
            </a:r>
            <a:r>
              <a:rPr kumimoji="1" lang="zh-CN" altLang="en-US" dirty="0">
                <a:solidFill>
                  <a:schemeClr val="accent2"/>
                </a:solidFill>
                <a:latin typeface="+mj-ea"/>
                <a:ea typeface="+mj-ea"/>
              </a:rPr>
              <a:t>～</a:t>
            </a:r>
            <a:r>
              <a:rPr kumimoji="1" lang="en-US" altLang="zh-CN" dirty="0">
                <a:solidFill>
                  <a:srgbClr val="FF3300"/>
                </a:solidFill>
                <a:latin typeface="+mj-ea"/>
                <a:ea typeface="+mj-ea"/>
              </a:rPr>
              <a:t>2</a:t>
            </a:r>
            <a:r>
              <a:rPr kumimoji="1" lang="en-US" altLang="zh-CN" dirty="0">
                <a:solidFill>
                  <a:schemeClr val="accent2"/>
                </a:solidFill>
                <a:latin typeface="+mj-ea"/>
                <a:ea typeface="+mj-ea"/>
              </a:rPr>
              <a:t>12006</a:t>
            </a:r>
          </a:p>
          <a:p>
            <a:pPr eaLnBrk="0" hangingPunct="0">
              <a:lnSpc>
                <a:spcPct val="85000"/>
              </a:lnSpc>
            </a:pPr>
            <a:r>
              <a:rPr kumimoji="1" lang="en-US" altLang="zh-CN" dirty="0">
                <a:solidFill>
                  <a:schemeClr val="accent2"/>
                </a:solidFill>
                <a:latin typeface="+mj-ea"/>
                <a:ea typeface="+mj-ea"/>
              </a:rPr>
              <a:t>          </a:t>
            </a:r>
            <a:r>
              <a:rPr kumimoji="1" lang="zh-CN" altLang="en-US" dirty="0">
                <a:solidFill>
                  <a:schemeClr val="accent2"/>
                </a:solidFill>
                <a:latin typeface="+mj-ea"/>
                <a:ea typeface="+mj-ea"/>
              </a:rPr>
              <a:t>财经专业准考证号码为</a:t>
            </a:r>
            <a:r>
              <a:rPr kumimoji="1" lang="en-US" altLang="zh-CN" dirty="0">
                <a:solidFill>
                  <a:schemeClr val="accent2"/>
                </a:solidFill>
                <a:latin typeface="+mj-ea"/>
                <a:ea typeface="+mj-ea"/>
              </a:rPr>
              <a:t>:</a:t>
            </a:r>
            <a:r>
              <a:rPr kumimoji="1" lang="en-US" altLang="zh-CN" dirty="0">
                <a:solidFill>
                  <a:srgbClr val="FF3300"/>
                </a:solidFill>
                <a:latin typeface="+mj-ea"/>
                <a:ea typeface="+mj-ea"/>
              </a:rPr>
              <a:t>3</a:t>
            </a:r>
            <a:r>
              <a:rPr kumimoji="1" lang="en-US" altLang="zh-CN" dirty="0">
                <a:solidFill>
                  <a:schemeClr val="accent2"/>
                </a:solidFill>
                <a:latin typeface="+mj-ea"/>
                <a:ea typeface="+mj-ea"/>
              </a:rPr>
              <a:t>10001</a:t>
            </a:r>
            <a:r>
              <a:rPr kumimoji="1" lang="zh-CN" altLang="en-US" dirty="0">
                <a:solidFill>
                  <a:schemeClr val="accent2"/>
                </a:solidFill>
                <a:latin typeface="+mj-ea"/>
                <a:ea typeface="+mj-ea"/>
              </a:rPr>
              <a:t>～</a:t>
            </a:r>
            <a:r>
              <a:rPr kumimoji="1" lang="en-US" altLang="zh-CN" dirty="0">
                <a:solidFill>
                  <a:srgbClr val="FF3300"/>
                </a:solidFill>
                <a:latin typeface="+mj-ea"/>
                <a:ea typeface="+mj-ea"/>
              </a:rPr>
              <a:t>3</a:t>
            </a:r>
            <a:r>
              <a:rPr kumimoji="1" lang="en-US" altLang="zh-CN" dirty="0">
                <a:solidFill>
                  <a:schemeClr val="accent2"/>
                </a:solidFill>
                <a:latin typeface="+mj-ea"/>
                <a:ea typeface="+mj-ea"/>
              </a:rPr>
              <a:t>14015</a:t>
            </a:r>
          </a:p>
        </p:txBody>
      </p:sp>
      <p:sp>
        <p:nvSpPr>
          <p:cNvPr id="106500" name="Rectangle 4"/>
          <p:cNvSpPr>
            <a:spLocks noChangeArrowheads="1"/>
          </p:cNvSpPr>
          <p:nvPr/>
        </p:nvSpPr>
        <p:spPr bwMode="auto">
          <a:xfrm>
            <a:off x="1834267" y="2795355"/>
            <a:ext cx="3899848" cy="1975926"/>
          </a:xfrm>
          <a:prstGeom prst="rect">
            <a:avLst/>
          </a:prstGeom>
          <a:noFill/>
          <a:ln w="9525">
            <a:noFill/>
            <a:miter lim="800000"/>
            <a:headEnd/>
            <a:tailEnd/>
          </a:ln>
        </p:spPr>
        <p:txBody>
          <a:bodyPr wrap="square">
            <a:spAutoFit/>
          </a:bodyPr>
          <a:lstStyle/>
          <a:p>
            <a:pPr eaLnBrk="0" hangingPunct="0">
              <a:lnSpc>
                <a:spcPct val="85000"/>
              </a:lnSpc>
            </a:pPr>
            <a:r>
              <a:rPr kumimoji="1" lang="zh-CN" altLang="en-US" dirty="0">
                <a:latin typeface="+mj-ea"/>
                <a:ea typeface="+mj-ea"/>
              </a:rPr>
              <a:t> </a:t>
            </a:r>
            <a:r>
              <a:rPr kumimoji="1" lang="zh-CN" altLang="en-US" dirty="0">
                <a:solidFill>
                  <a:srgbClr val="006600"/>
                </a:solidFill>
                <a:latin typeface="+mj-ea"/>
                <a:ea typeface="+mj-ea"/>
              </a:rPr>
              <a:t>准考证号码的等价类划分</a:t>
            </a:r>
          </a:p>
          <a:p>
            <a:pPr eaLnBrk="0" hangingPunct="0">
              <a:lnSpc>
                <a:spcPct val="85000"/>
              </a:lnSpc>
            </a:pPr>
            <a:r>
              <a:rPr kumimoji="1" lang="zh-CN" altLang="en-US" dirty="0">
                <a:latin typeface="+mj-ea"/>
                <a:ea typeface="+mj-ea"/>
              </a:rPr>
              <a:t> </a:t>
            </a:r>
            <a:r>
              <a:rPr kumimoji="1" lang="zh-CN" altLang="en-US" dirty="0">
                <a:solidFill>
                  <a:srgbClr val="660066"/>
                </a:solidFill>
                <a:latin typeface="+mj-ea"/>
                <a:ea typeface="+mj-ea"/>
              </a:rPr>
              <a:t>有效等价类</a:t>
            </a:r>
            <a:r>
              <a:rPr kumimoji="1" lang="en-US" altLang="zh-CN" dirty="0">
                <a:solidFill>
                  <a:srgbClr val="660066"/>
                </a:solidFill>
                <a:latin typeface="+mj-ea"/>
                <a:ea typeface="+mj-ea"/>
              </a:rPr>
              <a:t>: (1) 110001 </a:t>
            </a:r>
            <a:r>
              <a:rPr kumimoji="1" lang="zh-CN" altLang="en-US" dirty="0">
                <a:solidFill>
                  <a:srgbClr val="660066"/>
                </a:solidFill>
                <a:latin typeface="+mj-ea"/>
                <a:ea typeface="+mj-ea"/>
              </a:rPr>
              <a:t>～ </a:t>
            </a:r>
            <a:r>
              <a:rPr kumimoji="1" lang="en-US" altLang="zh-CN" dirty="0">
                <a:solidFill>
                  <a:srgbClr val="660066"/>
                </a:solidFill>
                <a:latin typeface="+mj-ea"/>
                <a:ea typeface="+mj-ea"/>
              </a:rPr>
              <a:t>111215</a:t>
            </a:r>
          </a:p>
          <a:p>
            <a:pPr eaLnBrk="0" hangingPunct="0">
              <a:lnSpc>
                <a:spcPct val="85000"/>
              </a:lnSpc>
            </a:pPr>
            <a:r>
              <a:rPr kumimoji="1" lang="en-US" altLang="zh-CN" dirty="0">
                <a:solidFill>
                  <a:srgbClr val="660066"/>
                </a:solidFill>
                <a:latin typeface="+mj-ea"/>
                <a:ea typeface="+mj-ea"/>
              </a:rPr>
              <a:t>               (2) 210001 </a:t>
            </a:r>
            <a:r>
              <a:rPr kumimoji="1" lang="zh-CN" altLang="en-US" dirty="0">
                <a:solidFill>
                  <a:srgbClr val="660066"/>
                </a:solidFill>
                <a:latin typeface="+mj-ea"/>
                <a:ea typeface="+mj-ea"/>
              </a:rPr>
              <a:t>～ </a:t>
            </a:r>
            <a:r>
              <a:rPr kumimoji="1" lang="en-US" altLang="zh-CN" dirty="0">
                <a:solidFill>
                  <a:srgbClr val="660066"/>
                </a:solidFill>
                <a:latin typeface="+mj-ea"/>
                <a:ea typeface="+mj-ea"/>
              </a:rPr>
              <a:t>212006</a:t>
            </a:r>
          </a:p>
          <a:p>
            <a:pPr eaLnBrk="0" hangingPunct="0">
              <a:lnSpc>
                <a:spcPct val="85000"/>
              </a:lnSpc>
            </a:pPr>
            <a:r>
              <a:rPr kumimoji="1" lang="en-US" altLang="zh-CN" dirty="0">
                <a:solidFill>
                  <a:srgbClr val="660066"/>
                </a:solidFill>
                <a:latin typeface="+mj-ea"/>
                <a:ea typeface="+mj-ea"/>
              </a:rPr>
              <a:t>               (3) 310001 </a:t>
            </a:r>
            <a:r>
              <a:rPr kumimoji="1" lang="zh-CN" altLang="en-US" dirty="0">
                <a:solidFill>
                  <a:srgbClr val="660066"/>
                </a:solidFill>
                <a:latin typeface="+mj-ea"/>
                <a:ea typeface="+mj-ea"/>
              </a:rPr>
              <a:t>～ </a:t>
            </a:r>
            <a:r>
              <a:rPr kumimoji="1" lang="en-US" altLang="zh-CN" dirty="0">
                <a:solidFill>
                  <a:srgbClr val="660066"/>
                </a:solidFill>
                <a:latin typeface="+mj-ea"/>
                <a:ea typeface="+mj-ea"/>
              </a:rPr>
              <a:t>314015</a:t>
            </a:r>
          </a:p>
          <a:p>
            <a:pPr eaLnBrk="0" hangingPunct="0">
              <a:lnSpc>
                <a:spcPct val="85000"/>
              </a:lnSpc>
            </a:pPr>
            <a:r>
              <a:rPr kumimoji="1" lang="en-US" altLang="zh-CN" dirty="0">
                <a:latin typeface="+mj-ea"/>
                <a:ea typeface="+mj-ea"/>
              </a:rPr>
              <a:t> </a:t>
            </a:r>
            <a:r>
              <a:rPr kumimoji="1" lang="zh-CN" altLang="en-US" dirty="0">
                <a:solidFill>
                  <a:srgbClr val="CC3300"/>
                </a:solidFill>
                <a:latin typeface="+mj-ea"/>
                <a:ea typeface="+mj-ea"/>
              </a:rPr>
              <a:t>无效等价类</a:t>
            </a:r>
            <a:r>
              <a:rPr kumimoji="1" lang="en-US" altLang="zh-CN" dirty="0">
                <a:solidFill>
                  <a:srgbClr val="CC3300"/>
                </a:solidFill>
                <a:latin typeface="+mj-ea"/>
                <a:ea typeface="+mj-ea"/>
              </a:rPr>
              <a:t>: (4)  - </a:t>
            </a:r>
            <a:r>
              <a:rPr kumimoji="1" lang="en-US" altLang="zh-CN" dirty="0">
                <a:solidFill>
                  <a:srgbClr val="CC3300"/>
                </a:solidFill>
                <a:latin typeface="+mj-ea"/>
                <a:ea typeface="+mj-ea"/>
                <a:sym typeface="Symbol" pitchFamily="18" charset="2"/>
              </a:rPr>
              <a:t>   </a:t>
            </a:r>
            <a:r>
              <a:rPr kumimoji="1" lang="zh-CN" altLang="en-US" dirty="0">
                <a:solidFill>
                  <a:srgbClr val="CC3300"/>
                </a:solidFill>
                <a:latin typeface="+mj-ea"/>
                <a:ea typeface="+mj-ea"/>
              </a:rPr>
              <a:t>～ </a:t>
            </a:r>
            <a:r>
              <a:rPr kumimoji="1" lang="en-US" altLang="zh-CN" dirty="0">
                <a:solidFill>
                  <a:srgbClr val="CC3300"/>
                </a:solidFill>
                <a:latin typeface="+mj-ea"/>
                <a:ea typeface="+mj-ea"/>
              </a:rPr>
              <a:t>110000</a:t>
            </a:r>
          </a:p>
          <a:p>
            <a:pPr eaLnBrk="0" hangingPunct="0">
              <a:lnSpc>
                <a:spcPct val="85000"/>
              </a:lnSpc>
            </a:pPr>
            <a:r>
              <a:rPr kumimoji="1" lang="en-US" altLang="zh-CN" dirty="0">
                <a:solidFill>
                  <a:srgbClr val="CC3300"/>
                </a:solidFill>
                <a:latin typeface="+mj-ea"/>
                <a:ea typeface="+mj-ea"/>
              </a:rPr>
              <a:t>               (5) 111216 </a:t>
            </a:r>
            <a:r>
              <a:rPr kumimoji="1" lang="zh-CN" altLang="en-US" dirty="0">
                <a:solidFill>
                  <a:srgbClr val="CC3300"/>
                </a:solidFill>
                <a:latin typeface="+mj-ea"/>
                <a:ea typeface="+mj-ea"/>
              </a:rPr>
              <a:t>～ </a:t>
            </a:r>
            <a:r>
              <a:rPr kumimoji="1" lang="en-US" altLang="zh-CN" dirty="0">
                <a:solidFill>
                  <a:srgbClr val="CC3300"/>
                </a:solidFill>
                <a:latin typeface="+mj-ea"/>
                <a:ea typeface="+mj-ea"/>
              </a:rPr>
              <a:t>210000</a:t>
            </a:r>
          </a:p>
          <a:p>
            <a:pPr eaLnBrk="0" hangingPunct="0">
              <a:lnSpc>
                <a:spcPct val="85000"/>
              </a:lnSpc>
            </a:pPr>
            <a:r>
              <a:rPr kumimoji="1" lang="en-US" altLang="zh-CN" dirty="0">
                <a:solidFill>
                  <a:srgbClr val="CC3300"/>
                </a:solidFill>
                <a:latin typeface="+mj-ea"/>
                <a:ea typeface="+mj-ea"/>
              </a:rPr>
              <a:t>               (6) 212007 </a:t>
            </a:r>
            <a:r>
              <a:rPr kumimoji="1" lang="zh-CN" altLang="en-US" dirty="0">
                <a:solidFill>
                  <a:srgbClr val="CC3300"/>
                </a:solidFill>
                <a:latin typeface="+mj-ea"/>
                <a:ea typeface="+mj-ea"/>
              </a:rPr>
              <a:t>～ </a:t>
            </a:r>
            <a:r>
              <a:rPr kumimoji="1" lang="en-US" altLang="zh-CN" dirty="0">
                <a:solidFill>
                  <a:srgbClr val="CC3300"/>
                </a:solidFill>
                <a:latin typeface="+mj-ea"/>
                <a:ea typeface="+mj-ea"/>
              </a:rPr>
              <a:t>31000</a:t>
            </a:r>
          </a:p>
          <a:p>
            <a:pPr eaLnBrk="0" hangingPunct="0">
              <a:lnSpc>
                <a:spcPct val="85000"/>
              </a:lnSpc>
            </a:pPr>
            <a:r>
              <a:rPr kumimoji="1" lang="en-US" altLang="zh-CN" dirty="0">
                <a:solidFill>
                  <a:srgbClr val="CC3300"/>
                </a:solidFill>
                <a:latin typeface="+mj-ea"/>
                <a:ea typeface="+mj-ea"/>
              </a:rPr>
              <a:t>               (7) 314016 </a:t>
            </a:r>
            <a:r>
              <a:rPr kumimoji="1" lang="zh-CN" altLang="en-US" dirty="0">
                <a:solidFill>
                  <a:srgbClr val="CC3300"/>
                </a:solidFill>
                <a:latin typeface="+mj-ea"/>
                <a:ea typeface="+mj-ea"/>
              </a:rPr>
              <a:t>～ </a:t>
            </a:r>
            <a:r>
              <a:rPr kumimoji="1" lang="en-US" altLang="zh-CN" dirty="0">
                <a:solidFill>
                  <a:srgbClr val="CC3300"/>
                </a:solidFill>
                <a:latin typeface="+mj-ea"/>
                <a:ea typeface="+mj-ea"/>
              </a:rPr>
              <a:t>+ </a:t>
            </a:r>
            <a:r>
              <a:rPr kumimoji="1" lang="en-US" altLang="zh-CN" dirty="0">
                <a:solidFill>
                  <a:srgbClr val="CC3300"/>
                </a:solidFill>
                <a:latin typeface="+mj-ea"/>
                <a:ea typeface="+mj-ea"/>
                <a:sym typeface="Symbol" pitchFamily="18" charset="2"/>
              </a:rPr>
              <a:t></a:t>
            </a:r>
          </a:p>
        </p:txBody>
      </p:sp>
      <p:sp>
        <p:nvSpPr>
          <p:cNvPr id="106501" name="Line 5"/>
          <p:cNvSpPr>
            <a:spLocks noChangeShapeType="1"/>
          </p:cNvSpPr>
          <p:nvPr/>
        </p:nvSpPr>
        <p:spPr bwMode="auto">
          <a:xfrm>
            <a:off x="1200293" y="2626916"/>
            <a:ext cx="6858000" cy="0"/>
          </a:xfrm>
          <a:prstGeom prst="line">
            <a:avLst/>
          </a:prstGeom>
          <a:noFill/>
          <a:ln w="76200" cmpd="tri">
            <a:solidFill>
              <a:srgbClr val="FF00FF"/>
            </a:solidFill>
            <a:round/>
            <a:headEnd/>
            <a:tailEnd/>
          </a:ln>
        </p:spPr>
        <p:txBody>
          <a:bodyPr/>
          <a:lstStyle/>
          <a:p>
            <a:endParaRPr lang="zh-CN" altLang="en-US" sz="1350"/>
          </a:p>
        </p:txBody>
      </p:sp>
      <p:sp>
        <p:nvSpPr>
          <p:cNvPr id="2" name="日期占位符 1"/>
          <p:cNvSpPr>
            <a:spLocks noGrp="1"/>
          </p:cNvSpPr>
          <p:nvPr>
            <p:ph type="dt" sz="half" idx="10"/>
          </p:nvPr>
        </p:nvSpPr>
        <p:spPr/>
        <p:txBody>
          <a:bodyPr/>
          <a:lstStyle/>
          <a:p>
            <a:fld id="{94725BC1-BAD6-4FC4-8D0C-BEB0109EB6DA}" type="datetime1">
              <a:rPr lang="zh-CN" altLang="en-US" smtClean="0"/>
              <a:t>2020/6/17</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F528F39D-B5E5-4CA7-906C-979D5A62978D}" type="slidenum">
              <a:rPr lang="zh-CN" altLang="en-US" smtClean="0"/>
              <a:pPr/>
              <a:t>78</a:t>
            </a:fld>
            <a:endParaRPr lang="zh-CN" altLang="en-US"/>
          </a:p>
        </p:txBody>
      </p:sp>
    </p:spTree>
    <p:extLst>
      <p:ext uri="{BB962C8B-B14F-4D97-AF65-F5344CB8AC3E}">
        <p14:creationId xmlns:p14="http://schemas.microsoft.com/office/powerpoint/2010/main" val="3096022265"/>
      </p:ext>
    </p:extLst>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边界值分析</a:t>
            </a:r>
            <a:r>
              <a:rPr lang="zh-CN" altLang="en-US" dirty="0" smtClean="0"/>
              <a:t>法</a:t>
            </a:r>
            <a:endParaRPr lang="zh-CN" altLang="en-US" dirty="0"/>
          </a:p>
        </p:txBody>
      </p:sp>
      <p:sp>
        <p:nvSpPr>
          <p:cNvPr id="2" name="文本占位符 1"/>
          <p:cNvSpPr>
            <a:spLocks noGrp="1"/>
          </p:cNvSpPr>
          <p:nvPr>
            <p:ph idx="1"/>
          </p:nvPr>
        </p:nvSpPr>
        <p:spPr>
          <a:xfrm>
            <a:off x="768096" y="871250"/>
            <a:ext cx="7832833" cy="3806854"/>
          </a:xfrm>
        </p:spPr>
        <p:txBody>
          <a:bodyPr/>
          <a:lstStyle/>
          <a:p>
            <a:pPr>
              <a:lnSpc>
                <a:spcPct val="115000"/>
              </a:lnSpc>
              <a:spcBef>
                <a:spcPct val="0"/>
              </a:spcBef>
            </a:pPr>
            <a:r>
              <a:rPr lang="zh-CN" altLang="en-US" sz="2400" b="1" dirty="0">
                <a:latin typeface="+mn-ea"/>
              </a:rPr>
              <a:t>边界值分析</a:t>
            </a:r>
            <a:r>
              <a:rPr lang="zh-CN" altLang="en-US" sz="2400" b="1" dirty="0" smtClean="0">
                <a:latin typeface="+mn-ea"/>
              </a:rPr>
              <a:t>法</a:t>
            </a:r>
            <a:endParaRPr lang="zh-CN" altLang="en-US" sz="2400" b="1" dirty="0">
              <a:latin typeface="+mn-ea"/>
            </a:endParaRPr>
          </a:p>
          <a:p>
            <a:pPr>
              <a:lnSpc>
                <a:spcPct val="115000"/>
              </a:lnSpc>
              <a:spcBef>
                <a:spcPct val="0"/>
              </a:spcBef>
              <a:buNone/>
            </a:pPr>
            <a:r>
              <a:rPr lang="zh-CN" altLang="en-US" sz="2000" dirty="0">
                <a:latin typeface="+mn-ea"/>
              </a:rPr>
              <a:t>     </a:t>
            </a:r>
            <a:r>
              <a:rPr lang="zh-CN" altLang="en-US" sz="2000" dirty="0" smtClean="0">
                <a:latin typeface="+mn-ea"/>
              </a:rPr>
              <a:t>程序</a:t>
            </a:r>
            <a:r>
              <a:rPr lang="zh-CN" altLang="en-US" sz="2000" dirty="0">
                <a:latin typeface="+mn-ea"/>
              </a:rPr>
              <a:t>中大量的错误发生在输入或输出范围的边界上。边界值分析法就是对输入或输出的边界值进行测试的一种方法，它是等价类划分法的延续，补充等价类中的一些边界值。</a:t>
            </a:r>
            <a:endParaRPr lang="en-US" altLang="zh-CN" sz="2000" dirty="0">
              <a:latin typeface="+mn-ea"/>
            </a:endParaRPr>
          </a:p>
          <a:p>
            <a:pPr>
              <a:lnSpc>
                <a:spcPct val="115000"/>
              </a:lnSpc>
              <a:spcBef>
                <a:spcPct val="0"/>
              </a:spcBef>
            </a:pPr>
            <a:r>
              <a:rPr lang="zh-CN" altLang="en-US" sz="2000" dirty="0">
                <a:latin typeface="+mn-ea"/>
              </a:rPr>
              <a:t>可以选取正好等于、刚刚大于或小于边界值作为测试数据。</a:t>
            </a:r>
          </a:p>
          <a:p>
            <a:endParaRPr lang="zh-CN" altLang="en-US" sz="1800" dirty="0"/>
          </a:p>
        </p:txBody>
      </p:sp>
      <p:sp>
        <p:nvSpPr>
          <p:cNvPr id="3" name="日期占位符 2"/>
          <p:cNvSpPr>
            <a:spLocks noGrp="1"/>
          </p:cNvSpPr>
          <p:nvPr>
            <p:ph type="dt" sz="half" idx="10"/>
          </p:nvPr>
        </p:nvSpPr>
        <p:spPr/>
        <p:txBody>
          <a:bodyPr/>
          <a:lstStyle/>
          <a:p>
            <a:fld id="{C000CD9C-A6CC-457E-AE74-4543B90D5DFE}"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79</a:t>
            </a:fld>
            <a:endParaRPr lang="zh-CN" altLang="en-US" dirty="0"/>
          </a:p>
        </p:txBody>
      </p:sp>
      <p:grpSp>
        <p:nvGrpSpPr>
          <p:cNvPr id="5" name="组合 4"/>
          <p:cNvGrpSpPr/>
          <p:nvPr/>
        </p:nvGrpSpPr>
        <p:grpSpPr>
          <a:xfrm>
            <a:off x="2872360" y="2845830"/>
            <a:ext cx="3624306" cy="1657350"/>
            <a:chOff x="2332914" y="3367726"/>
            <a:chExt cx="4832408" cy="2209800"/>
          </a:xfrm>
        </p:grpSpPr>
        <p:sp>
          <p:nvSpPr>
            <p:cNvPr id="1028" name="Freeform 3"/>
            <p:cNvSpPr>
              <a:spLocks/>
            </p:cNvSpPr>
            <p:nvPr/>
          </p:nvSpPr>
          <p:spPr bwMode="auto">
            <a:xfrm>
              <a:off x="2332914" y="3367726"/>
              <a:ext cx="2286000" cy="2209800"/>
            </a:xfrm>
            <a:custGeom>
              <a:avLst/>
              <a:gdLst>
                <a:gd name="T0" fmla="*/ 2147483647 w 1108"/>
                <a:gd name="T1" fmla="*/ 2147483647 h 1425"/>
                <a:gd name="T2" fmla="*/ 2147483647 w 1108"/>
                <a:gd name="T3" fmla="*/ 2147483647 h 1425"/>
                <a:gd name="T4" fmla="*/ 2147483647 w 1108"/>
                <a:gd name="T5" fmla="*/ 2147483647 h 1425"/>
                <a:gd name="T6" fmla="*/ 2147483647 w 1108"/>
                <a:gd name="T7" fmla="*/ 2147483647 h 1425"/>
                <a:gd name="T8" fmla="*/ 2147483647 w 1108"/>
                <a:gd name="T9" fmla="*/ 2147483647 h 1425"/>
                <a:gd name="T10" fmla="*/ 2147483647 w 1108"/>
                <a:gd name="T11" fmla="*/ 2147483647 h 1425"/>
                <a:gd name="T12" fmla="*/ 2147483647 w 1108"/>
                <a:gd name="T13" fmla="*/ 2147483647 h 1425"/>
                <a:gd name="T14" fmla="*/ 2147483647 w 1108"/>
                <a:gd name="T15" fmla="*/ 2147483647 h 1425"/>
                <a:gd name="T16" fmla="*/ 2147483647 w 1108"/>
                <a:gd name="T17" fmla="*/ 2147483647 h 1425"/>
                <a:gd name="T18" fmla="*/ 2147483647 w 1108"/>
                <a:gd name="T19" fmla="*/ 2147483647 h 1425"/>
                <a:gd name="T20" fmla="*/ 2147483647 w 1108"/>
                <a:gd name="T21" fmla="*/ 2147483647 h 1425"/>
                <a:gd name="T22" fmla="*/ 2147483647 w 1108"/>
                <a:gd name="T23" fmla="*/ 2147483647 h 1425"/>
                <a:gd name="T24" fmla="*/ 2147483647 w 1108"/>
                <a:gd name="T25" fmla="*/ 2147483647 h 1425"/>
                <a:gd name="T26" fmla="*/ 2147483647 w 1108"/>
                <a:gd name="T27" fmla="*/ 2147483647 h 1425"/>
                <a:gd name="T28" fmla="*/ 2147483647 w 1108"/>
                <a:gd name="T29" fmla="*/ 2147483647 h 1425"/>
                <a:gd name="T30" fmla="*/ 2147483647 w 1108"/>
                <a:gd name="T31" fmla="*/ 2147483647 h 1425"/>
                <a:gd name="T32" fmla="*/ 2147483647 w 1108"/>
                <a:gd name="T33" fmla="*/ 2147483647 h 14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08"/>
                <a:gd name="T52" fmla="*/ 0 h 1425"/>
                <a:gd name="T53" fmla="*/ 1108 w 1108"/>
                <a:gd name="T54" fmla="*/ 1425 h 14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08" h="1425">
                  <a:moveTo>
                    <a:pt x="1030" y="17"/>
                  </a:moveTo>
                  <a:cubicBezTo>
                    <a:pt x="797" y="4"/>
                    <a:pt x="837" y="0"/>
                    <a:pt x="585" y="17"/>
                  </a:cubicBezTo>
                  <a:cubicBezTo>
                    <a:pt x="559" y="19"/>
                    <a:pt x="534" y="25"/>
                    <a:pt x="508" y="28"/>
                  </a:cubicBezTo>
                  <a:cubicBezTo>
                    <a:pt x="449" y="36"/>
                    <a:pt x="330" y="50"/>
                    <a:pt x="330" y="50"/>
                  </a:cubicBezTo>
                  <a:cubicBezTo>
                    <a:pt x="204" y="83"/>
                    <a:pt x="249" y="189"/>
                    <a:pt x="185" y="284"/>
                  </a:cubicBezTo>
                  <a:cubicBezTo>
                    <a:pt x="172" y="324"/>
                    <a:pt x="152" y="406"/>
                    <a:pt x="152" y="406"/>
                  </a:cubicBezTo>
                  <a:cubicBezTo>
                    <a:pt x="156" y="631"/>
                    <a:pt x="0" y="1001"/>
                    <a:pt x="263" y="1073"/>
                  </a:cubicBezTo>
                  <a:cubicBezTo>
                    <a:pt x="309" y="1103"/>
                    <a:pt x="356" y="1111"/>
                    <a:pt x="408" y="1128"/>
                  </a:cubicBezTo>
                  <a:cubicBezTo>
                    <a:pt x="428" y="1141"/>
                    <a:pt x="442" y="1162"/>
                    <a:pt x="463" y="1173"/>
                  </a:cubicBezTo>
                  <a:cubicBezTo>
                    <a:pt x="484" y="1184"/>
                    <a:pt x="530" y="1195"/>
                    <a:pt x="530" y="1195"/>
                  </a:cubicBezTo>
                  <a:cubicBezTo>
                    <a:pt x="541" y="1202"/>
                    <a:pt x="551" y="1211"/>
                    <a:pt x="563" y="1217"/>
                  </a:cubicBezTo>
                  <a:cubicBezTo>
                    <a:pt x="573" y="1222"/>
                    <a:pt x="586" y="1222"/>
                    <a:pt x="596" y="1228"/>
                  </a:cubicBezTo>
                  <a:cubicBezTo>
                    <a:pt x="605" y="1233"/>
                    <a:pt x="610" y="1245"/>
                    <a:pt x="619" y="1250"/>
                  </a:cubicBezTo>
                  <a:cubicBezTo>
                    <a:pt x="640" y="1261"/>
                    <a:pt x="685" y="1273"/>
                    <a:pt x="685" y="1273"/>
                  </a:cubicBezTo>
                  <a:cubicBezTo>
                    <a:pt x="722" y="1309"/>
                    <a:pt x="760" y="1334"/>
                    <a:pt x="808" y="1350"/>
                  </a:cubicBezTo>
                  <a:cubicBezTo>
                    <a:pt x="851" y="1380"/>
                    <a:pt x="901" y="1404"/>
                    <a:pt x="952" y="1417"/>
                  </a:cubicBezTo>
                  <a:cubicBezTo>
                    <a:pt x="1000" y="1412"/>
                    <a:pt x="1082" y="1425"/>
                    <a:pt x="1108" y="1373"/>
                  </a:cubicBezTo>
                </a:path>
              </a:pathLst>
            </a:custGeom>
            <a:noFill/>
            <a:ln w="12700">
              <a:solidFill>
                <a:schemeClr val="tx1"/>
              </a:solidFill>
              <a:round/>
              <a:headEnd/>
              <a:tailEnd/>
            </a:ln>
          </p:spPr>
          <p:txBody>
            <a:bodyPr wrap="none" anchor="ctr"/>
            <a:lstStyle/>
            <a:p>
              <a:endParaRPr lang="zh-CN" altLang="en-US" sz="1350">
                <a:latin typeface="+mj-ea"/>
                <a:ea typeface="+mj-ea"/>
              </a:endParaRPr>
            </a:p>
          </p:txBody>
        </p:sp>
        <p:sp>
          <p:nvSpPr>
            <p:cNvPr id="1029" name="Line 4"/>
            <p:cNvSpPr>
              <a:spLocks noChangeShapeType="1"/>
            </p:cNvSpPr>
            <p:nvPr/>
          </p:nvSpPr>
          <p:spPr bwMode="auto">
            <a:xfrm>
              <a:off x="4505920" y="3367726"/>
              <a:ext cx="0" cy="2133600"/>
            </a:xfrm>
            <a:prstGeom prst="line">
              <a:avLst/>
            </a:prstGeom>
            <a:noFill/>
            <a:ln w="12700">
              <a:solidFill>
                <a:schemeClr val="tx1"/>
              </a:solidFill>
              <a:round/>
              <a:headEnd/>
              <a:tailEnd/>
            </a:ln>
          </p:spPr>
          <p:txBody>
            <a:bodyPr wrap="none" anchor="ctr"/>
            <a:lstStyle/>
            <a:p>
              <a:endParaRPr lang="zh-CN" altLang="en-US" sz="1350">
                <a:latin typeface="+mj-ea"/>
                <a:ea typeface="+mj-ea"/>
              </a:endParaRPr>
            </a:p>
          </p:txBody>
        </p:sp>
        <p:sp>
          <p:nvSpPr>
            <p:cNvPr id="1030" name="Oval 5"/>
            <p:cNvSpPr>
              <a:spLocks noChangeArrowheads="1"/>
            </p:cNvSpPr>
            <p:nvPr/>
          </p:nvSpPr>
          <p:spPr bwMode="auto">
            <a:xfrm>
              <a:off x="4351784" y="3886193"/>
              <a:ext cx="228600" cy="228600"/>
            </a:xfrm>
            <a:prstGeom prst="ellipse">
              <a:avLst/>
            </a:prstGeom>
            <a:solidFill>
              <a:srgbClr val="FC0128"/>
            </a:solidFill>
            <a:ln w="12700">
              <a:solidFill>
                <a:schemeClr val="tx1"/>
              </a:solidFill>
              <a:round/>
              <a:headEnd/>
              <a:tailEnd/>
            </a:ln>
          </p:spPr>
          <p:txBody>
            <a:bodyPr wrap="none" anchor="ctr"/>
            <a:lstStyle/>
            <a:p>
              <a:endParaRPr lang="zh-CN" altLang="en-US" sz="1350">
                <a:latin typeface="+mj-ea"/>
                <a:ea typeface="+mj-ea"/>
              </a:endParaRPr>
            </a:p>
          </p:txBody>
        </p:sp>
        <p:sp>
          <p:nvSpPr>
            <p:cNvPr id="1031" name="Oval 6"/>
            <p:cNvSpPr>
              <a:spLocks noChangeArrowheads="1"/>
            </p:cNvSpPr>
            <p:nvPr/>
          </p:nvSpPr>
          <p:spPr bwMode="auto">
            <a:xfrm>
              <a:off x="4656584" y="4876793"/>
              <a:ext cx="228600" cy="228600"/>
            </a:xfrm>
            <a:prstGeom prst="ellipse">
              <a:avLst/>
            </a:prstGeom>
            <a:solidFill>
              <a:srgbClr val="037C03"/>
            </a:solidFill>
            <a:ln w="12700">
              <a:solidFill>
                <a:schemeClr val="tx1"/>
              </a:solidFill>
              <a:round/>
              <a:headEnd/>
              <a:tailEnd/>
            </a:ln>
          </p:spPr>
          <p:txBody>
            <a:bodyPr wrap="none" anchor="ctr"/>
            <a:lstStyle/>
            <a:p>
              <a:endParaRPr lang="zh-CN" altLang="en-US" sz="1350">
                <a:latin typeface="+mj-ea"/>
                <a:ea typeface="+mj-ea"/>
              </a:endParaRPr>
            </a:p>
          </p:txBody>
        </p:sp>
        <p:sp>
          <p:nvSpPr>
            <p:cNvPr id="1032" name="Oval 7"/>
            <p:cNvSpPr>
              <a:spLocks noChangeArrowheads="1"/>
            </p:cNvSpPr>
            <p:nvPr/>
          </p:nvSpPr>
          <p:spPr bwMode="auto">
            <a:xfrm>
              <a:off x="4260345" y="4274499"/>
              <a:ext cx="189736" cy="198127"/>
            </a:xfrm>
            <a:prstGeom prst="ellipse">
              <a:avLst/>
            </a:prstGeom>
            <a:solidFill>
              <a:srgbClr val="FC0128"/>
            </a:solidFill>
            <a:ln w="12700">
              <a:solidFill>
                <a:schemeClr val="tx1"/>
              </a:solidFill>
              <a:round/>
              <a:headEnd/>
              <a:tailEnd/>
            </a:ln>
          </p:spPr>
          <p:txBody>
            <a:bodyPr wrap="none" anchor="ctr"/>
            <a:lstStyle/>
            <a:p>
              <a:endParaRPr lang="zh-CN" altLang="en-US" sz="1350">
                <a:latin typeface="+mj-ea"/>
                <a:ea typeface="+mj-ea"/>
              </a:endParaRPr>
            </a:p>
          </p:txBody>
        </p:sp>
        <p:sp>
          <p:nvSpPr>
            <p:cNvPr id="1033" name="Rectangle 8"/>
            <p:cNvSpPr>
              <a:spLocks noChangeArrowheads="1"/>
            </p:cNvSpPr>
            <p:nvPr/>
          </p:nvSpPr>
          <p:spPr bwMode="auto">
            <a:xfrm>
              <a:off x="2820165" y="3741099"/>
              <a:ext cx="1524000" cy="1107996"/>
            </a:xfrm>
            <a:prstGeom prst="rect">
              <a:avLst/>
            </a:prstGeom>
            <a:noFill/>
            <a:ln w="12700">
              <a:noFill/>
              <a:miter lim="800000"/>
              <a:headEnd/>
              <a:tailEnd/>
            </a:ln>
          </p:spPr>
          <p:txBody>
            <a:bodyPr>
              <a:spAutoFit/>
            </a:bodyPr>
            <a:lstStyle/>
            <a:p>
              <a:pPr eaLnBrk="0" hangingPunct="0"/>
              <a:r>
                <a:rPr kumimoji="1" lang="zh-CN" altLang="en-US" sz="2400" dirty="0">
                  <a:latin typeface="+mj-ea"/>
                  <a:ea typeface="+mj-ea"/>
                </a:rPr>
                <a:t>被测试</a:t>
              </a:r>
            </a:p>
            <a:p>
              <a:pPr eaLnBrk="0" hangingPunct="0"/>
              <a:r>
                <a:rPr kumimoji="1" lang="zh-CN" altLang="en-US" sz="2400" dirty="0">
                  <a:latin typeface="+mj-ea"/>
                  <a:ea typeface="+mj-ea"/>
                </a:rPr>
                <a:t>子  域</a:t>
              </a:r>
            </a:p>
          </p:txBody>
        </p:sp>
        <p:sp>
          <p:nvSpPr>
            <p:cNvPr id="1034" name="Line 9"/>
            <p:cNvSpPr>
              <a:spLocks noChangeShapeType="1"/>
            </p:cNvSpPr>
            <p:nvPr/>
          </p:nvSpPr>
          <p:spPr bwMode="auto">
            <a:xfrm flipH="1" flipV="1">
              <a:off x="4580384" y="3962400"/>
              <a:ext cx="762000" cy="30163"/>
            </a:xfrm>
            <a:prstGeom prst="line">
              <a:avLst/>
            </a:prstGeom>
            <a:noFill/>
            <a:ln w="12700">
              <a:solidFill>
                <a:schemeClr val="tx1"/>
              </a:solidFill>
              <a:round/>
              <a:headEnd/>
              <a:tailEnd type="triangle" w="med" len="med"/>
            </a:ln>
          </p:spPr>
          <p:txBody>
            <a:bodyPr wrap="none" anchor="ctr"/>
            <a:lstStyle/>
            <a:p>
              <a:endParaRPr lang="zh-CN" altLang="en-US" sz="1350">
                <a:latin typeface="+mj-ea"/>
                <a:ea typeface="+mj-ea"/>
              </a:endParaRPr>
            </a:p>
          </p:txBody>
        </p:sp>
        <p:sp>
          <p:nvSpPr>
            <p:cNvPr id="1035" name="Line 10"/>
            <p:cNvSpPr>
              <a:spLocks noChangeShapeType="1"/>
            </p:cNvSpPr>
            <p:nvPr/>
          </p:nvSpPr>
          <p:spPr bwMode="auto">
            <a:xfrm flipH="1">
              <a:off x="4427984" y="3992563"/>
              <a:ext cx="990600" cy="350837"/>
            </a:xfrm>
            <a:prstGeom prst="line">
              <a:avLst/>
            </a:prstGeom>
            <a:noFill/>
            <a:ln w="12700">
              <a:solidFill>
                <a:schemeClr val="tx1"/>
              </a:solidFill>
              <a:round/>
              <a:headEnd/>
              <a:tailEnd type="triangle" w="med" len="med"/>
            </a:ln>
          </p:spPr>
          <p:txBody>
            <a:bodyPr wrap="none" anchor="ctr"/>
            <a:lstStyle/>
            <a:p>
              <a:endParaRPr lang="zh-CN" altLang="en-US" sz="1350">
                <a:latin typeface="+mj-ea"/>
                <a:ea typeface="+mj-ea"/>
              </a:endParaRPr>
            </a:p>
          </p:txBody>
        </p:sp>
        <p:sp>
          <p:nvSpPr>
            <p:cNvPr id="1036" name="Rectangle 11"/>
            <p:cNvSpPr>
              <a:spLocks noChangeArrowheads="1"/>
            </p:cNvSpPr>
            <p:nvPr/>
          </p:nvSpPr>
          <p:spPr bwMode="auto">
            <a:xfrm>
              <a:off x="5260322" y="3657593"/>
              <a:ext cx="1905000" cy="615553"/>
            </a:xfrm>
            <a:prstGeom prst="rect">
              <a:avLst/>
            </a:prstGeom>
            <a:noFill/>
            <a:ln w="12700">
              <a:noFill/>
              <a:miter lim="800000"/>
              <a:headEnd/>
              <a:tailEnd/>
            </a:ln>
          </p:spPr>
          <p:txBody>
            <a:bodyPr>
              <a:spAutoFit/>
            </a:bodyPr>
            <a:lstStyle/>
            <a:p>
              <a:pPr eaLnBrk="0" hangingPunct="0"/>
              <a:r>
                <a:rPr kumimoji="1" lang="zh-CN" altLang="en-US" sz="2400" dirty="0">
                  <a:solidFill>
                    <a:srgbClr val="FC0128"/>
                  </a:solidFill>
                  <a:latin typeface="+mj-ea"/>
                  <a:ea typeface="+mj-ea"/>
                </a:rPr>
                <a:t>测试内点</a:t>
              </a:r>
              <a:endParaRPr kumimoji="1" lang="zh-CN" altLang="en-US" sz="2400" dirty="0">
                <a:latin typeface="+mj-ea"/>
                <a:ea typeface="+mj-ea"/>
              </a:endParaRPr>
            </a:p>
          </p:txBody>
        </p:sp>
        <p:sp>
          <p:nvSpPr>
            <p:cNvPr id="1037" name="Line 12"/>
            <p:cNvSpPr>
              <a:spLocks noChangeShapeType="1"/>
            </p:cNvSpPr>
            <p:nvPr/>
          </p:nvSpPr>
          <p:spPr bwMode="auto">
            <a:xfrm flipH="1">
              <a:off x="4885184" y="4983156"/>
              <a:ext cx="457200" cy="0"/>
            </a:xfrm>
            <a:prstGeom prst="line">
              <a:avLst/>
            </a:prstGeom>
            <a:noFill/>
            <a:ln w="12700">
              <a:solidFill>
                <a:schemeClr val="tx1"/>
              </a:solidFill>
              <a:round/>
              <a:headEnd/>
              <a:tailEnd type="triangle" w="med" len="med"/>
            </a:ln>
          </p:spPr>
          <p:txBody>
            <a:bodyPr wrap="none" anchor="ctr"/>
            <a:lstStyle/>
            <a:p>
              <a:endParaRPr lang="zh-CN" altLang="en-US" sz="1350">
                <a:latin typeface="+mj-ea"/>
                <a:ea typeface="+mj-ea"/>
              </a:endParaRPr>
            </a:p>
          </p:txBody>
        </p:sp>
        <p:sp>
          <p:nvSpPr>
            <p:cNvPr id="1038" name="Rectangle 13"/>
            <p:cNvSpPr>
              <a:spLocks noChangeArrowheads="1"/>
            </p:cNvSpPr>
            <p:nvPr/>
          </p:nvSpPr>
          <p:spPr bwMode="auto">
            <a:xfrm>
              <a:off x="5266189" y="4678363"/>
              <a:ext cx="1896245" cy="615553"/>
            </a:xfrm>
            <a:prstGeom prst="rect">
              <a:avLst/>
            </a:prstGeom>
            <a:noFill/>
            <a:ln w="12700">
              <a:noFill/>
              <a:miter lim="800000"/>
              <a:headEnd/>
              <a:tailEnd/>
            </a:ln>
          </p:spPr>
          <p:txBody>
            <a:bodyPr wrap="none">
              <a:spAutoFit/>
            </a:bodyPr>
            <a:lstStyle/>
            <a:p>
              <a:pPr eaLnBrk="0" hangingPunct="0"/>
              <a:r>
                <a:rPr kumimoji="1" lang="zh-CN" altLang="en-US" sz="2400">
                  <a:solidFill>
                    <a:srgbClr val="037C03"/>
                  </a:solidFill>
                  <a:latin typeface="+mj-ea"/>
                  <a:ea typeface="+mj-ea"/>
                </a:rPr>
                <a:t>测试外点</a:t>
              </a:r>
              <a:endParaRPr kumimoji="1" lang="zh-CN" altLang="en-US" sz="2400">
                <a:solidFill>
                  <a:srgbClr val="FC0128"/>
                </a:solidFill>
                <a:latin typeface="+mj-ea"/>
                <a:ea typeface="+mj-ea"/>
              </a:endParaRPr>
            </a:p>
          </p:txBody>
        </p:sp>
      </p:grpSp>
    </p:spTree>
    <p:extLst>
      <p:ext uri="{BB962C8B-B14F-4D97-AF65-F5344CB8AC3E}">
        <p14:creationId xmlns:p14="http://schemas.microsoft.com/office/powerpoint/2010/main" val="2681114071"/>
      </p:ext>
    </p:extLst>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pPr/>
              <a:t>8</a:t>
            </a:fld>
            <a:endParaRPr lang="zh-CN" alt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73181" y="782405"/>
            <a:ext cx="8073208" cy="3858624"/>
          </a:xfrm>
          <a:prstGeom prst="rect">
            <a:avLst/>
          </a:prstGeom>
        </p:spPr>
      </p:pic>
      <p:pic>
        <p:nvPicPr>
          <p:cNvPr id="6" name="图片 5"/>
          <p:cNvPicPr>
            <a:picLocks noChangeAspect="1"/>
          </p:cNvPicPr>
          <p:nvPr/>
        </p:nvPicPr>
        <p:blipFill>
          <a:blip r:embed="rId4"/>
          <a:stretch>
            <a:fillRect/>
          </a:stretch>
        </p:blipFill>
        <p:spPr>
          <a:xfrm>
            <a:off x="415887" y="1545013"/>
            <a:ext cx="8073207" cy="2967258"/>
          </a:xfrm>
          <a:prstGeom prst="rect">
            <a:avLst/>
          </a:prstGeom>
        </p:spPr>
      </p:pic>
      <p:pic>
        <p:nvPicPr>
          <p:cNvPr id="7" name="图片 6"/>
          <p:cNvPicPr>
            <a:picLocks noChangeAspect="1"/>
          </p:cNvPicPr>
          <p:nvPr/>
        </p:nvPicPr>
        <p:blipFill>
          <a:blip r:embed="rId5"/>
          <a:stretch>
            <a:fillRect/>
          </a:stretch>
        </p:blipFill>
        <p:spPr>
          <a:xfrm>
            <a:off x="473181" y="1615764"/>
            <a:ext cx="8073208" cy="2960886"/>
          </a:xfrm>
          <a:prstGeom prst="rect">
            <a:avLst/>
          </a:prstGeom>
        </p:spPr>
      </p:pic>
      <p:sp>
        <p:nvSpPr>
          <p:cNvPr id="2" name="日期占位符 1"/>
          <p:cNvSpPr>
            <a:spLocks noGrp="1"/>
          </p:cNvSpPr>
          <p:nvPr>
            <p:ph type="dt" sz="half" idx="10"/>
          </p:nvPr>
        </p:nvSpPr>
        <p:spPr/>
        <p:txBody>
          <a:bodyPr/>
          <a:lstStyle/>
          <a:p>
            <a:fld id="{9FDF0CFA-7CFD-4B8C-8119-C384DCEF1302}"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396969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边界值分析</a:t>
            </a:r>
            <a:r>
              <a:rPr lang="zh-CN" altLang="en-US" dirty="0" smtClean="0"/>
              <a:t>法</a:t>
            </a:r>
            <a:endParaRPr lang="zh-CN" altLang="en-US" dirty="0"/>
          </a:p>
        </p:txBody>
      </p:sp>
      <p:sp>
        <p:nvSpPr>
          <p:cNvPr id="2" name="文本占位符 1"/>
          <p:cNvSpPr>
            <a:spLocks noGrp="1"/>
          </p:cNvSpPr>
          <p:nvPr>
            <p:ph idx="1"/>
          </p:nvPr>
        </p:nvSpPr>
        <p:spPr>
          <a:xfrm>
            <a:off x="768097" y="925167"/>
            <a:ext cx="7832833" cy="3040905"/>
          </a:xfrm>
        </p:spPr>
        <p:txBody>
          <a:bodyPr>
            <a:normAutofit/>
          </a:bodyPr>
          <a:lstStyle/>
          <a:p>
            <a:pPr>
              <a:lnSpc>
                <a:spcPct val="115000"/>
              </a:lnSpc>
              <a:spcBef>
                <a:spcPct val="0"/>
              </a:spcBef>
              <a:buNone/>
            </a:pPr>
            <a:r>
              <a:rPr lang="zh-CN" altLang="en-US" sz="2400" b="1" dirty="0">
                <a:latin typeface="+mn-ea"/>
              </a:rPr>
              <a:t>边界值分析法的特点：</a:t>
            </a:r>
          </a:p>
          <a:p>
            <a:pPr>
              <a:lnSpc>
                <a:spcPct val="120000"/>
              </a:lnSpc>
              <a:buNone/>
            </a:pPr>
            <a:r>
              <a:rPr lang="en-US" altLang="zh-CN" sz="2000" dirty="0">
                <a:latin typeface="+mn-ea"/>
              </a:rPr>
              <a:t>(1)</a:t>
            </a:r>
            <a:r>
              <a:rPr lang="zh-CN" altLang="en-US" sz="2000" dirty="0">
                <a:latin typeface="+mn-ea"/>
              </a:rPr>
              <a:t>边界值分析不是从某等价类中随便挑一个作为代表，而是使这个等价类的每个边界都要作为测试条件。</a:t>
            </a:r>
          </a:p>
          <a:p>
            <a:pPr>
              <a:lnSpc>
                <a:spcPct val="120000"/>
              </a:lnSpc>
              <a:buNone/>
            </a:pPr>
            <a:r>
              <a:rPr lang="en-US" altLang="zh-CN" sz="2000" dirty="0">
                <a:latin typeface="+mn-ea"/>
              </a:rPr>
              <a:t>(2)</a:t>
            </a:r>
            <a:r>
              <a:rPr lang="zh-CN" altLang="en-US" sz="2000" dirty="0">
                <a:latin typeface="+mn-ea"/>
              </a:rPr>
              <a:t>边界值分析不仅考虑输入条件，还要考虑输出空间产生的测试情况。</a:t>
            </a:r>
          </a:p>
        </p:txBody>
      </p:sp>
      <p:sp>
        <p:nvSpPr>
          <p:cNvPr id="3" name="日期占位符 2"/>
          <p:cNvSpPr>
            <a:spLocks noGrp="1"/>
          </p:cNvSpPr>
          <p:nvPr>
            <p:ph type="dt" sz="half" idx="10"/>
          </p:nvPr>
        </p:nvSpPr>
        <p:spPr/>
        <p:txBody>
          <a:bodyPr/>
          <a:lstStyle/>
          <a:p>
            <a:fld id="{0344BDF5-4B45-446A-866F-DA013BC72B42}"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80</a:t>
            </a:fld>
            <a:endParaRPr lang="zh-CN" altLang="en-US" dirty="0"/>
          </a:p>
        </p:txBody>
      </p:sp>
    </p:spTree>
    <p:extLst>
      <p:ext uri="{BB962C8B-B14F-4D97-AF65-F5344CB8AC3E}">
        <p14:creationId xmlns:p14="http://schemas.microsoft.com/office/powerpoint/2010/main" val="2389813078"/>
      </p:ext>
    </p:extLst>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边界值分析法</a:t>
            </a:r>
            <a:r>
              <a:rPr lang="zh-CN" altLang="en-US" dirty="0" smtClean="0"/>
              <a:t>举例</a:t>
            </a:r>
            <a:endParaRPr lang="zh-CN" altLang="en-US" dirty="0"/>
          </a:p>
        </p:txBody>
      </p:sp>
      <p:sp>
        <p:nvSpPr>
          <p:cNvPr id="3" name="日期占位符 2"/>
          <p:cNvSpPr>
            <a:spLocks noGrp="1"/>
          </p:cNvSpPr>
          <p:nvPr>
            <p:ph type="dt" sz="half" idx="10"/>
          </p:nvPr>
        </p:nvSpPr>
        <p:spPr/>
        <p:txBody>
          <a:bodyPr/>
          <a:lstStyle/>
          <a:p>
            <a:fld id="{D43CD4A9-9673-4E0A-BFE0-A0F02B43568C}"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81</a:t>
            </a:fld>
            <a:endParaRPr lang="zh-CN" altLang="en-US" dirty="0"/>
          </a:p>
        </p:txBody>
      </p:sp>
      <p:graphicFrame>
        <p:nvGraphicFramePr>
          <p:cNvPr id="5" name="Group 1147"/>
          <p:cNvGraphicFramePr>
            <a:graphicFrameLocks noGrp="1"/>
          </p:cNvGraphicFramePr>
          <p:nvPr>
            <p:extLst>
              <p:ext uri="{D42A27DB-BD31-4B8C-83A1-F6EECF244321}">
                <p14:modId xmlns:p14="http://schemas.microsoft.com/office/powerpoint/2010/main" val="3591592619"/>
              </p:ext>
            </p:extLst>
          </p:nvPr>
        </p:nvGraphicFramePr>
        <p:xfrm>
          <a:off x="957515" y="624895"/>
          <a:ext cx="7226841" cy="4317786"/>
        </p:xfrm>
        <a:graphic>
          <a:graphicData uri="http://schemas.openxmlformats.org/drawingml/2006/table">
            <a:tbl>
              <a:tblPr/>
              <a:tblGrid>
                <a:gridCol w="603872">
                  <a:extLst>
                    <a:ext uri="{9D8B030D-6E8A-4147-A177-3AD203B41FA5}">
                      <a16:colId xmlns:a16="http://schemas.microsoft.com/office/drawing/2014/main" xmlns="" val="20000"/>
                    </a:ext>
                  </a:extLst>
                </a:gridCol>
                <a:gridCol w="928173">
                  <a:extLst>
                    <a:ext uri="{9D8B030D-6E8A-4147-A177-3AD203B41FA5}">
                      <a16:colId xmlns:a16="http://schemas.microsoft.com/office/drawing/2014/main" xmlns="" val="20001"/>
                    </a:ext>
                  </a:extLst>
                </a:gridCol>
                <a:gridCol w="2291760">
                  <a:extLst>
                    <a:ext uri="{9D8B030D-6E8A-4147-A177-3AD203B41FA5}">
                      <a16:colId xmlns:a16="http://schemas.microsoft.com/office/drawing/2014/main" xmlns="" val="20002"/>
                    </a:ext>
                  </a:extLst>
                </a:gridCol>
                <a:gridCol w="1532759">
                  <a:extLst>
                    <a:ext uri="{9D8B030D-6E8A-4147-A177-3AD203B41FA5}">
                      <a16:colId xmlns:a16="http://schemas.microsoft.com/office/drawing/2014/main" xmlns="" val="20003"/>
                    </a:ext>
                  </a:extLst>
                </a:gridCol>
                <a:gridCol w="1870277">
                  <a:extLst>
                    <a:ext uri="{9D8B030D-6E8A-4147-A177-3AD203B41FA5}">
                      <a16:colId xmlns:a16="http://schemas.microsoft.com/office/drawing/2014/main" xmlns="" val="20004"/>
                    </a:ext>
                  </a:extLst>
                </a:gridCol>
              </a:tblGrid>
              <a:tr h="4829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chemeClr val="tx1"/>
                          </a:solidFill>
                          <a:effectLst/>
                          <a:latin typeface="+mj-ea"/>
                          <a:ea typeface="+mj-ea"/>
                          <a:cs typeface="Times New Roman" pitchFamily="18" charset="0"/>
                        </a:rPr>
                        <a:t>编号</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chemeClr val="tx1"/>
                          </a:solidFill>
                          <a:effectLst/>
                          <a:latin typeface="+mj-ea"/>
                          <a:ea typeface="+mj-ea"/>
                          <a:cs typeface="Times New Roman" pitchFamily="18" charset="0"/>
                        </a:rPr>
                        <a:t>等价类</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chemeClr val="tx1"/>
                          </a:solidFill>
                          <a:effectLst/>
                          <a:latin typeface="+mj-ea"/>
                          <a:ea typeface="+mj-ea"/>
                          <a:cs typeface="Times New Roman" pitchFamily="18" charset="0"/>
                        </a:rPr>
                        <a:t>测试说明</a:t>
                      </a:r>
                      <a:endParaRPr kumimoji="0" lang="zh-CN" altLang="en-US"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chemeClr val="tx1"/>
                          </a:solidFill>
                          <a:effectLst/>
                          <a:latin typeface="+mj-ea"/>
                          <a:ea typeface="+mj-ea"/>
                          <a:cs typeface="Times New Roman" pitchFamily="18" charset="0"/>
                        </a:rPr>
                        <a:t>测试数据</a:t>
                      </a:r>
                      <a:endParaRPr kumimoji="0" lang="zh-CN" altLang="en-US"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chemeClr val="tx1"/>
                          </a:solidFill>
                          <a:effectLst/>
                          <a:latin typeface="+mj-ea"/>
                          <a:ea typeface="+mj-ea"/>
                          <a:cs typeface="Times New Roman" pitchFamily="18" charset="0"/>
                        </a:rPr>
                        <a:t>期望结果</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0"/>
                  </a:ext>
                </a:extLst>
              </a:tr>
              <a:tr h="29717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长度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仅有</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个合法字符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2</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提示位数不足</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1"/>
                  </a:ext>
                </a:extLst>
              </a:tr>
              <a:tr h="29717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2</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比有效长度少</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1234567</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提示位数不足</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2"/>
                  </a:ext>
                </a:extLst>
              </a:tr>
              <a:tr h="36285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rPr>
                        <a:t>3</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类型及长度均有效</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12345678</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输入有效</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3"/>
                  </a:ext>
                </a:extLst>
              </a:tr>
              <a:tr h="0">
                <a:tc vMerge="1">
                  <a:txBody>
                    <a:bodyPr/>
                    <a:lstStyle/>
                    <a:p>
                      <a:endParaRPr lang="zh-CN" altLang="en-US"/>
                    </a:p>
                  </a:txBody>
                  <a:tcPr/>
                </a:tc>
                <a:tc vMerge="1">
                  <a:txBody>
                    <a:bodyPr/>
                    <a:lstStyle/>
                    <a:p>
                      <a:endParaRPr lang="zh-CN" altLang="en-US"/>
                    </a:p>
                  </a:txBody>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比有效长度多</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123456789</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提示位数超出</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4"/>
                  </a:ext>
                </a:extLst>
              </a:tr>
              <a:tr h="297174">
                <a:tc>
                  <a:txBody>
                    <a:bodyPr/>
                    <a:lstStyle/>
                    <a:p>
                      <a:pPr algn="ctr"/>
                      <a:r>
                        <a:rPr lang="en-US" altLang="zh-CN" sz="1500" b="0" dirty="0" smtClean="0">
                          <a:latin typeface="+mj-ea"/>
                          <a:ea typeface="+mj-ea"/>
                        </a:rPr>
                        <a:t>4</a:t>
                      </a:r>
                      <a:endParaRPr lang="zh-CN" altLang="en-US" sz="1500" b="0" dirty="0">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6285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rPr>
                        <a:t>5</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mj-ea"/>
                          <a:ea typeface="+mj-ea"/>
                          <a:cs typeface="Times New Roman" pitchFamily="18" charset="0"/>
                        </a:rPr>
                        <a:t>字符集合</a:t>
                      </a:r>
                      <a:endParaRPr kumimoji="0" lang="zh-CN" altLang="en-US"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不足</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位</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个非法字符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d</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mj-ea"/>
                          <a:ea typeface="+mj-ea"/>
                          <a:cs typeface="Times New Roman" pitchFamily="18" charset="0"/>
                        </a:rPr>
                        <a:t>提示有非法字符</a:t>
                      </a:r>
                      <a:endParaRPr kumimoji="0" lang="zh-CN" altLang="en-US"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6"/>
                  </a:ext>
                </a:extLst>
              </a:tr>
              <a:tr h="0">
                <a:tc vMerge="1">
                  <a:txBody>
                    <a:bodyPr/>
                    <a:lstStyle/>
                    <a:p>
                      <a:endParaRPr lang="zh-CN" altLang="en-US"/>
                    </a:p>
                  </a:txBody>
                  <a:tcPr/>
                </a:tc>
                <a:tc vMerge="1">
                  <a:txBody>
                    <a:bodyPr/>
                    <a:lstStyle/>
                    <a:p>
                      <a:endParaRPr lang="zh-CN" altLang="en-US"/>
                    </a:p>
                  </a:txBody>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8</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位只有</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个非数字字符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123D4567</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提示有非法字符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7"/>
                  </a:ext>
                </a:extLst>
              </a:tr>
              <a:tr h="316450">
                <a:tc rowSpan="2">
                  <a:txBody>
                    <a:bodyPr/>
                    <a:lstStyle/>
                    <a:p>
                      <a:pPr algn="ctr"/>
                      <a:r>
                        <a:rPr lang="en-US" altLang="zh-CN" sz="1500" b="0" dirty="0" smtClean="0">
                          <a:latin typeface="+mj-ea"/>
                          <a:ea typeface="+mj-ea"/>
                        </a:rPr>
                        <a:t>6</a:t>
                      </a:r>
                      <a:endParaRPr lang="zh-CN" altLang="en-US" sz="1500" b="0" dirty="0">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0">
                <a:tc vMerge="1">
                  <a:txBody>
                    <a:bodyPr/>
                    <a:lstStyle/>
                    <a:p>
                      <a:endParaRPr lang="zh-CN" altLang="en-US" dirty="0"/>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全部是非数字字符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sb_%&amp;cbq</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提示有非法字符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9"/>
                  </a:ext>
                </a:extLst>
              </a:tr>
              <a:tr h="3164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7</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29717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8</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规则</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只有一个</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0</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mj-ea"/>
                          <a:ea typeface="+mj-ea"/>
                          <a:cs typeface="Times New Roman" pitchFamily="18" charset="0"/>
                        </a:rPr>
                        <a:t>0</a:t>
                      </a:r>
                      <a:endParaRPr kumimoji="0" lang="en-US" altLang="zh-CN" sz="1500" b="0" i="0" u="none" strike="noStrike" cap="none" normalizeH="0" baseline="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提示位数不足</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11"/>
                  </a:ext>
                </a:extLst>
              </a:tr>
              <a:tr h="36285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rPr>
                        <a:t>9</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末尾有</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个数字字符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00000001</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输入有效</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12"/>
                  </a:ext>
                </a:extLst>
              </a:tr>
              <a:tr h="0">
                <a:tc vMerge="1">
                  <a:txBody>
                    <a:bodyPr/>
                    <a:lstStyle/>
                    <a:p>
                      <a:endParaRPr lang="zh-CN" altLang="en-US"/>
                    </a:p>
                  </a:txBody>
                  <a:tcPr/>
                </a:tc>
                <a:tc vMerge="1">
                  <a:txBody>
                    <a:bodyPr/>
                    <a:lstStyle/>
                    <a:p>
                      <a:endParaRPr lang="zh-CN" altLang="en-US"/>
                    </a:p>
                  </a:txBody>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开头有</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个数字字符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10000000</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输入有效</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13"/>
                  </a:ext>
                </a:extLst>
              </a:tr>
              <a:tr h="316450">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rPr>
                        <a:t>10</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0">
                <a:tc vMerge="1">
                  <a:txBody>
                    <a:bodyPr/>
                    <a:lstStyle/>
                    <a:p>
                      <a:endParaRPr lang="zh-CN" altLang="en-US"/>
                    </a:p>
                  </a:txBody>
                  <a:tcPr/>
                </a:tc>
                <a:tc vMerge="1">
                  <a:txBody>
                    <a:bodyPr/>
                    <a:lstStyle/>
                    <a:p>
                      <a:endParaRPr lang="zh-CN" altLang="en-US"/>
                    </a:p>
                  </a:txBody>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全部是</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0</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数字字符</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00000000</a:t>
                      </a:r>
                      <a:endParaRPr kumimoji="0" lang="en-US" altLang="zh-CN"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提示全</a:t>
                      </a:r>
                      <a:r>
                        <a:rPr kumimoji="0" lang="en-US" altLang="zh-CN" sz="1500" b="0" i="0" u="none" strike="noStrike" cap="none" normalizeH="0" baseline="0" dirty="0" smtClean="0">
                          <a:ln>
                            <a:noFill/>
                          </a:ln>
                          <a:solidFill>
                            <a:schemeClr val="tx1"/>
                          </a:solidFill>
                          <a:effectLst/>
                          <a:latin typeface="+mj-ea"/>
                          <a:ea typeface="+mj-ea"/>
                          <a:cs typeface="Times New Roman" pitchFamily="18" charset="0"/>
                        </a:rPr>
                        <a:t>0</a:t>
                      </a:r>
                      <a:r>
                        <a:rPr kumimoji="0" lang="zh-CN" altLang="en-US" sz="1500" b="0" i="0" u="none" strike="noStrike" cap="none" normalizeH="0" baseline="0" dirty="0" smtClean="0">
                          <a:ln>
                            <a:noFill/>
                          </a:ln>
                          <a:solidFill>
                            <a:schemeClr val="tx1"/>
                          </a:solidFill>
                          <a:effectLst/>
                          <a:latin typeface="+mj-ea"/>
                          <a:ea typeface="+mj-ea"/>
                          <a:cs typeface="Times New Roman" pitchFamily="18" charset="0"/>
                        </a:rPr>
                        <a:t>非法输入</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15"/>
                  </a:ext>
                </a:extLst>
              </a:tr>
              <a:tr h="30978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mj-ea"/>
                          <a:ea typeface="+mj-ea"/>
                        </a:rPr>
                        <a:t>11</a:t>
                      </a:r>
                      <a:endParaRPr kumimoji="0" lang="zh-CN" altLang="en-US" sz="1500" b="0" i="0" u="none" strike="noStrike" cap="none" normalizeH="0" baseline="0" dirty="0" smtClean="0">
                        <a:ln>
                          <a:noFill/>
                        </a:ln>
                        <a:solidFill>
                          <a:schemeClr val="tx1"/>
                        </a:solidFill>
                        <a:effectLst/>
                        <a:latin typeface="+mj-ea"/>
                        <a:ea typeface="+mj-ea"/>
                      </a:endParaRPr>
                    </a:p>
                  </a:txBody>
                  <a:tcPr marL="68576" marR="68576" marT="34287" marB="3428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95000"/>
                      </a:schemeClr>
                    </a:solidFill>
                  </a:tcPr>
                </a:tc>
                <a:tc vMerge="1">
                  <a:txBody>
                    <a:bodyPr/>
                    <a:lstStyle/>
                    <a:p>
                      <a:endParaRPr lang="zh-CN" altLang="en-US"/>
                    </a:p>
                  </a:txBody>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927649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场景法 </a:t>
            </a:r>
          </a:p>
        </p:txBody>
      </p:sp>
      <p:sp>
        <p:nvSpPr>
          <p:cNvPr id="6" name="内容占位符 5"/>
          <p:cNvSpPr>
            <a:spLocks noGrp="1"/>
          </p:cNvSpPr>
          <p:nvPr>
            <p:ph idx="1"/>
          </p:nvPr>
        </p:nvSpPr>
        <p:spPr>
          <a:xfrm>
            <a:off x="768097" y="925167"/>
            <a:ext cx="7832833" cy="1198273"/>
          </a:xfrm>
        </p:spPr>
        <p:txBody>
          <a:bodyPr>
            <a:normAutofit/>
          </a:bodyPr>
          <a:lstStyle/>
          <a:p>
            <a:r>
              <a:rPr lang="zh-CN" altLang="en-US" sz="2000" dirty="0"/>
              <a:t>场景法是通过运用场景对系统的功能点或业务流程进行描述，对应不同的业务 场景生成相应的测试用例，从而发现需求和实现中存在的问题。	</a:t>
            </a:r>
          </a:p>
        </p:txBody>
      </p:sp>
      <p:sp>
        <p:nvSpPr>
          <p:cNvPr id="3" name="日期占位符 2"/>
          <p:cNvSpPr>
            <a:spLocks noGrp="1"/>
          </p:cNvSpPr>
          <p:nvPr>
            <p:ph type="dt" sz="half" idx="10"/>
          </p:nvPr>
        </p:nvSpPr>
        <p:spPr/>
        <p:txBody>
          <a:bodyPr/>
          <a:lstStyle/>
          <a:p>
            <a:fld id="{64D6872E-A23F-4895-9A3F-3ABD7BC46503}"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
        <p:nvSpPr>
          <p:cNvPr id="5" name="灯片编号占位符 4"/>
          <p:cNvSpPr>
            <a:spLocks noGrp="1"/>
          </p:cNvSpPr>
          <p:nvPr>
            <p:ph type="sldNum" sz="quarter" idx="12"/>
          </p:nvPr>
        </p:nvSpPr>
        <p:spPr/>
        <p:txBody>
          <a:bodyPr/>
          <a:lstStyle/>
          <a:p>
            <a:fld id="{F528F39D-B5E5-4CA7-906C-979D5A62978D}" type="slidenum">
              <a:rPr lang="zh-CN" altLang="en-US" smtClean="0"/>
              <a:pPr/>
              <a:t>82</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575899" y="1746214"/>
            <a:ext cx="2391723" cy="2814320"/>
          </a:xfrm>
          <a:prstGeom prst="rect">
            <a:avLst/>
          </a:prstGeom>
        </p:spPr>
      </p:pic>
      <p:pic>
        <p:nvPicPr>
          <p:cNvPr id="8" name="图片 7"/>
          <p:cNvPicPr>
            <a:picLocks noChangeAspect="1"/>
          </p:cNvPicPr>
          <p:nvPr/>
        </p:nvPicPr>
        <p:blipFill>
          <a:blip r:embed="rId3"/>
          <a:stretch>
            <a:fillRect/>
          </a:stretch>
        </p:blipFill>
        <p:spPr>
          <a:xfrm>
            <a:off x="3967622" y="1708281"/>
            <a:ext cx="4777795" cy="2813800"/>
          </a:xfrm>
          <a:prstGeom prst="rect">
            <a:avLst/>
          </a:prstGeom>
        </p:spPr>
      </p:pic>
    </p:spTree>
    <p:extLst>
      <p:ext uri="{BB962C8B-B14F-4D97-AF65-F5344CB8AC3E}">
        <p14:creationId xmlns:p14="http://schemas.microsoft.com/office/powerpoint/2010/main" val="12771239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a:t>
            </a:r>
            <a:r>
              <a:rPr lang="en-US" altLang="zh-CN" dirty="0"/>
              <a:t>ATM</a:t>
            </a:r>
            <a:r>
              <a:rPr lang="zh-CN" altLang="en-US" dirty="0"/>
              <a:t>取款 </a:t>
            </a:r>
          </a:p>
        </p:txBody>
      </p:sp>
      <p:sp>
        <p:nvSpPr>
          <p:cNvPr id="3" name="内容占位符 2"/>
          <p:cNvSpPr>
            <a:spLocks noGrp="1"/>
          </p:cNvSpPr>
          <p:nvPr>
            <p:ph idx="1"/>
          </p:nvPr>
        </p:nvSpPr>
        <p:spPr>
          <a:xfrm>
            <a:off x="768096" y="1007709"/>
            <a:ext cx="7832833" cy="375313"/>
          </a:xfrm>
        </p:spPr>
        <p:txBody>
          <a:bodyPr>
            <a:normAutofit fontScale="92500" lnSpcReduction="20000"/>
          </a:bodyPr>
          <a:lstStyle/>
          <a:p>
            <a:r>
              <a:rPr lang="zh-CN" altLang="en-US" sz="2000" dirty="0" smtClean="0"/>
              <a:t>   用例描述                                          场景设计</a:t>
            </a:r>
            <a:endParaRPr lang="zh-CN" altLang="en-US" sz="2000" dirty="0"/>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83</a:t>
            </a:fld>
            <a:endParaRPr lang="zh-CN" altLang="en-US"/>
          </a:p>
        </p:txBody>
      </p:sp>
      <p:pic>
        <p:nvPicPr>
          <p:cNvPr id="7" name="图片 6"/>
          <p:cNvPicPr>
            <a:picLocks noChangeAspect="1"/>
          </p:cNvPicPr>
          <p:nvPr/>
        </p:nvPicPr>
        <p:blipFill rotWithShape="1">
          <a:blip r:embed="rId2"/>
          <a:srcRect l="4500" r="33168"/>
          <a:stretch/>
        </p:blipFill>
        <p:spPr>
          <a:xfrm>
            <a:off x="346623" y="1535156"/>
            <a:ext cx="3647440" cy="2340651"/>
          </a:xfrm>
          <a:prstGeom prst="rect">
            <a:avLst/>
          </a:prstGeom>
        </p:spPr>
      </p:pic>
      <p:pic>
        <p:nvPicPr>
          <p:cNvPr id="8" name="图片 7"/>
          <p:cNvPicPr>
            <a:picLocks noChangeAspect="1"/>
          </p:cNvPicPr>
          <p:nvPr/>
        </p:nvPicPr>
        <p:blipFill>
          <a:blip r:embed="rId3"/>
          <a:stretch>
            <a:fillRect/>
          </a:stretch>
        </p:blipFill>
        <p:spPr>
          <a:xfrm>
            <a:off x="4175647" y="1561819"/>
            <a:ext cx="4682603" cy="2287324"/>
          </a:xfrm>
          <a:prstGeom prst="rect">
            <a:avLst/>
          </a:prstGeom>
        </p:spPr>
      </p:pic>
    </p:spTree>
    <p:extLst>
      <p:ext uri="{BB962C8B-B14F-4D97-AF65-F5344CB8AC3E}">
        <p14:creationId xmlns:p14="http://schemas.microsoft.com/office/powerpoint/2010/main" val="17831585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a:t>
            </a:r>
            <a:r>
              <a:rPr lang="en-US" altLang="zh-CN" dirty="0"/>
              <a:t>ATM</a:t>
            </a:r>
            <a:r>
              <a:rPr lang="zh-CN" altLang="en-US" dirty="0"/>
              <a:t>取款 </a:t>
            </a:r>
          </a:p>
        </p:txBody>
      </p:sp>
      <p:sp>
        <p:nvSpPr>
          <p:cNvPr id="3" name="日期占位符 2"/>
          <p:cNvSpPr>
            <a:spLocks noGrp="1"/>
          </p:cNvSpPr>
          <p:nvPr>
            <p:ph type="dt" sz="half" idx="10"/>
          </p:nvPr>
        </p:nvSpPr>
        <p:spPr/>
        <p:txBody>
          <a:bodyPr/>
          <a:lstStyle/>
          <a:p>
            <a:fld id="{64D6872E-A23F-4895-9A3F-3ABD7BC46503}"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
        <p:nvSpPr>
          <p:cNvPr id="5" name="灯片编号占位符 4"/>
          <p:cNvSpPr>
            <a:spLocks noGrp="1"/>
          </p:cNvSpPr>
          <p:nvPr>
            <p:ph type="sldNum" sz="quarter" idx="12"/>
          </p:nvPr>
        </p:nvSpPr>
        <p:spPr/>
        <p:txBody>
          <a:bodyPr/>
          <a:lstStyle/>
          <a:p>
            <a:fld id="{F528F39D-B5E5-4CA7-906C-979D5A62978D}" type="slidenum">
              <a:rPr lang="zh-CN" altLang="en-US" smtClean="0"/>
              <a:pPr/>
              <a:t>84</a:t>
            </a:fld>
            <a:endParaRPr lang="zh-CN" altLang="en-US"/>
          </a:p>
        </p:txBody>
      </p:sp>
      <p:pic>
        <p:nvPicPr>
          <p:cNvPr id="6" name="图片 5"/>
          <p:cNvPicPr>
            <a:picLocks noChangeAspect="1"/>
          </p:cNvPicPr>
          <p:nvPr/>
        </p:nvPicPr>
        <p:blipFill>
          <a:blip r:embed="rId2"/>
          <a:stretch>
            <a:fillRect/>
          </a:stretch>
        </p:blipFill>
        <p:spPr>
          <a:xfrm>
            <a:off x="997584" y="828913"/>
            <a:ext cx="7201536" cy="3694559"/>
          </a:xfrm>
          <a:prstGeom prst="rect">
            <a:avLst/>
          </a:prstGeom>
        </p:spPr>
      </p:pic>
    </p:spTree>
    <p:extLst>
      <p:ext uri="{BB962C8B-B14F-4D97-AF65-F5344CB8AC3E}">
        <p14:creationId xmlns:p14="http://schemas.microsoft.com/office/powerpoint/2010/main" val="27509431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错误推测法</a:t>
            </a:r>
            <a:r>
              <a:rPr lang="en-US" altLang="zh-CN" dirty="0" smtClean="0"/>
              <a:t>(</a:t>
            </a:r>
            <a:r>
              <a:rPr lang="en-US" altLang="zh-CN" cap="none" dirty="0" smtClean="0"/>
              <a:t>Error Guessing</a:t>
            </a:r>
            <a:r>
              <a:rPr lang="en-US" altLang="zh-CN" dirty="0" smtClean="0"/>
              <a:t>)</a:t>
            </a:r>
            <a:endParaRPr lang="zh-CN" altLang="en-US" dirty="0"/>
          </a:p>
        </p:txBody>
      </p:sp>
      <p:sp>
        <p:nvSpPr>
          <p:cNvPr id="2" name="文本占位符 1"/>
          <p:cNvSpPr>
            <a:spLocks noGrp="1"/>
          </p:cNvSpPr>
          <p:nvPr>
            <p:ph idx="1"/>
          </p:nvPr>
        </p:nvSpPr>
        <p:spPr>
          <a:xfrm>
            <a:off x="554737" y="937543"/>
            <a:ext cx="7832833" cy="3806854"/>
          </a:xfrm>
        </p:spPr>
        <p:txBody>
          <a:bodyPr>
            <a:normAutofit/>
          </a:bodyPr>
          <a:lstStyle/>
          <a:p>
            <a:pPr>
              <a:lnSpc>
                <a:spcPct val="100000"/>
              </a:lnSpc>
              <a:spcBef>
                <a:spcPts val="900"/>
              </a:spcBef>
              <a:buNone/>
            </a:pPr>
            <a:r>
              <a:rPr lang="zh-CN" altLang="en-US" sz="2000" dirty="0" smtClean="0">
                <a:latin typeface="+mn-ea"/>
              </a:rPr>
              <a:t>     根据</a:t>
            </a:r>
            <a:r>
              <a:rPr lang="zh-CN" altLang="en-US" sz="2000" dirty="0">
                <a:latin typeface="+mn-ea"/>
              </a:rPr>
              <a:t>经验、直觉和预感来进行测试。列举程序中所有可能有的错误和容易发生的特殊情况，根据它们选择测试用例。</a:t>
            </a:r>
          </a:p>
          <a:p>
            <a:pPr>
              <a:lnSpc>
                <a:spcPct val="100000"/>
              </a:lnSpc>
              <a:spcBef>
                <a:spcPts val="900"/>
              </a:spcBef>
              <a:buClr>
                <a:srgbClr val="FF00FF"/>
              </a:buClr>
              <a:buSzPct val="100000"/>
            </a:pPr>
            <a:r>
              <a:rPr lang="zh-CN" altLang="en-US" sz="2000" dirty="0">
                <a:latin typeface="+mn-ea"/>
              </a:rPr>
              <a:t>一定要考虑建立处理下列等价类</a:t>
            </a:r>
            <a:r>
              <a:rPr lang="en-US" altLang="zh-CN" sz="2000" dirty="0">
                <a:latin typeface="+mn-ea"/>
              </a:rPr>
              <a:t>:</a:t>
            </a:r>
          </a:p>
          <a:p>
            <a:pPr lvl="1">
              <a:lnSpc>
                <a:spcPct val="100000"/>
              </a:lnSpc>
              <a:spcBef>
                <a:spcPts val="900"/>
              </a:spcBef>
              <a:buClr>
                <a:srgbClr val="FF5050"/>
              </a:buClr>
            </a:pPr>
            <a:r>
              <a:rPr lang="zh-CN" altLang="en-US" sz="2000" dirty="0">
                <a:latin typeface="+mn-ea"/>
              </a:rPr>
              <a:t>缺省值</a:t>
            </a:r>
          </a:p>
          <a:p>
            <a:pPr lvl="1">
              <a:lnSpc>
                <a:spcPct val="100000"/>
              </a:lnSpc>
              <a:spcBef>
                <a:spcPts val="900"/>
              </a:spcBef>
              <a:buClr>
                <a:srgbClr val="FF5050"/>
              </a:buClr>
            </a:pPr>
            <a:r>
              <a:rPr lang="zh-CN" altLang="en-US" sz="2000" dirty="0">
                <a:latin typeface="+mn-ea"/>
              </a:rPr>
              <a:t>空白</a:t>
            </a:r>
          </a:p>
          <a:p>
            <a:pPr lvl="1">
              <a:lnSpc>
                <a:spcPct val="100000"/>
              </a:lnSpc>
              <a:spcBef>
                <a:spcPts val="900"/>
              </a:spcBef>
              <a:buClr>
                <a:srgbClr val="FF5050"/>
              </a:buClr>
            </a:pPr>
            <a:r>
              <a:rPr lang="zh-CN" altLang="en-US" sz="2000" dirty="0">
                <a:latin typeface="+mn-ea"/>
              </a:rPr>
              <a:t>空值</a:t>
            </a:r>
          </a:p>
          <a:p>
            <a:pPr lvl="1">
              <a:lnSpc>
                <a:spcPct val="100000"/>
              </a:lnSpc>
              <a:spcBef>
                <a:spcPts val="900"/>
              </a:spcBef>
              <a:buClr>
                <a:srgbClr val="FF5050"/>
              </a:buClr>
            </a:pPr>
            <a:r>
              <a:rPr lang="zh-CN" altLang="en-US" sz="2000" dirty="0">
                <a:latin typeface="+mn-ea"/>
              </a:rPr>
              <a:t>零值</a:t>
            </a:r>
          </a:p>
          <a:p>
            <a:pPr lvl="1">
              <a:lnSpc>
                <a:spcPct val="100000"/>
              </a:lnSpc>
              <a:spcBef>
                <a:spcPts val="900"/>
              </a:spcBef>
              <a:buClr>
                <a:srgbClr val="FF5050"/>
              </a:buClr>
            </a:pPr>
            <a:r>
              <a:rPr lang="zh-CN" altLang="en-US" sz="2000" dirty="0">
                <a:latin typeface="+mn-ea"/>
              </a:rPr>
              <a:t>无输入条件</a:t>
            </a:r>
          </a:p>
          <a:p>
            <a:pPr>
              <a:lnSpc>
                <a:spcPct val="100000"/>
              </a:lnSpc>
              <a:spcBef>
                <a:spcPts val="900"/>
              </a:spcBef>
              <a:buClr>
                <a:srgbClr val="FF00FF"/>
              </a:buClr>
              <a:buSzPct val="100000"/>
            </a:pPr>
            <a:r>
              <a:rPr lang="zh-CN" altLang="en-US" sz="2000" dirty="0">
                <a:latin typeface="+mn-ea"/>
              </a:rPr>
              <a:t>在已经找到软件缺陷的地方再</a:t>
            </a:r>
            <a:r>
              <a:rPr lang="zh-CN" altLang="en-US" sz="2000" dirty="0" smtClean="0">
                <a:latin typeface="+mn-ea"/>
              </a:rPr>
              <a:t>找找</a:t>
            </a:r>
            <a:endParaRPr lang="zh-CN" altLang="en-US" sz="2000" dirty="0">
              <a:latin typeface="+mn-ea"/>
            </a:endParaRPr>
          </a:p>
        </p:txBody>
      </p:sp>
      <p:sp>
        <p:nvSpPr>
          <p:cNvPr id="3" name="日期占位符 2"/>
          <p:cNvSpPr>
            <a:spLocks noGrp="1"/>
          </p:cNvSpPr>
          <p:nvPr>
            <p:ph type="dt" sz="half" idx="10"/>
          </p:nvPr>
        </p:nvSpPr>
        <p:spPr/>
        <p:txBody>
          <a:bodyPr/>
          <a:lstStyle/>
          <a:p>
            <a:fld id="{189CF903-CF0F-42AA-A002-FC486AF129E3}"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85</a:t>
            </a:fld>
            <a:endParaRPr lang="zh-CN" altLang="en-US" dirty="0"/>
          </a:p>
        </p:txBody>
      </p:sp>
      <p:sp>
        <p:nvSpPr>
          <p:cNvPr id="7" name="矩形 6"/>
          <p:cNvSpPr/>
          <p:nvPr/>
        </p:nvSpPr>
        <p:spPr>
          <a:xfrm>
            <a:off x="5085570" y="1989227"/>
            <a:ext cx="3747770" cy="2462213"/>
          </a:xfrm>
          <a:prstGeom prst="rect">
            <a:avLst/>
          </a:prstGeom>
        </p:spPr>
        <p:txBody>
          <a:bodyPr wrap="square">
            <a:spAutoFit/>
          </a:bodyPr>
          <a:lstStyle/>
          <a:p>
            <a:pPr marL="285750" indent="-285750" algn="just">
              <a:spcBef>
                <a:spcPts val="1200"/>
              </a:spcBef>
              <a:buFont typeface="Arial" panose="020B0604020202020204" pitchFamily="34" charset="0"/>
              <a:buChar char="•"/>
            </a:pPr>
            <a:r>
              <a:rPr lang="zh-CN" altLang="en-US" dirty="0">
                <a:solidFill>
                  <a:schemeClr val="tx2">
                    <a:lumMod val="90000"/>
                    <a:lumOff val="10000"/>
                  </a:schemeClr>
                </a:solidFill>
                <a:latin typeface="+mn-ea"/>
                <a:ea typeface="+mj-ea"/>
              </a:rPr>
              <a:t>软件缺陷具有空间聚集性，80%的缺陷常常存在</a:t>
            </a:r>
            <a:r>
              <a:rPr lang="zh-CN" altLang="en-US" dirty="0" smtClean="0">
                <a:solidFill>
                  <a:schemeClr val="tx2">
                    <a:lumMod val="90000"/>
                    <a:lumOff val="10000"/>
                  </a:schemeClr>
                </a:solidFill>
                <a:latin typeface="+mn-ea"/>
                <a:ea typeface="+mj-ea"/>
              </a:rPr>
              <a:t>于20</a:t>
            </a:r>
            <a:r>
              <a:rPr lang="zh-CN" altLang="en-US" dirty="0">
                <a:solidFill>
                  <a:schemeClr val="tx2">
                    <a:lumMod val="90000"/>
                    <a:lumOff val="10000"/>
                  </a:schemeClr>
                </a:solidFill>
                <a:latin typeface="+mn-ea"/>
                <a:ea typeface="+mj-ea"/>
              </a:rPr>
              <a:t>%的代码中。因此，应当记住常常光临代码的</a:t>
            </a:r>
            <a:r>
              <a:rPr lang="zh-CN" altLang="en-US" dirty="0" smtClean="0">
                <a:solidFill>
                  <a:schemeClr val="tx2">
                    <a:lumMod val="90000"/>
                    <a:lumOff val="10000"/>
                  </a:schemeClr>
                </a:solidFill>
                <a:latin typeface="+mn-ea"/>
                <a:ea typeface="+mj-ea"/>
              </a:rPr>
              <a:t>高危</a:t>
            </a:r>
            <a:r>
              <a:rPr lang="zh-CN" altLang="en-US" dirty="0">
                <a:solidFill>
                  <a:schemeClr val="tx2">
                    <a:lumMod val="90000"/>
                    <a:lumOff val="10000"/>
                  </a:schemeClr>
                </a:solidFill>
                <a:latin typeface="+mn-ea"/>
                <a:ea typeface="+mj-ea"/>
              </a:rPr>
              <a:t>多发“地段”，这样发现缺陷的可能性会大得多。 </a:t>
            </a:r>
            <a:endParaRPr lang="en-US" altLang="zh-CN" dirty="0">
              <a:solidFill>
                <a:schemeClr val="tx2">
                  <a:lumMod val="90000"/>
                  <a:lumOff val="10000"/>
                </a:schemeClr>
              </a:solidFill>
              <a:latin typeface="+mn-ea"/>
              <a:ea typeface="+mj-ea"/>
            </a:endParaRPr>
          </a:p>
          <a:p>
            <a:pPr marL="285750" indent="-285750" algn="just">
              <a:spcBef>
                <a:spcPts val="1200"/>
              </a:spcBef>
              <a:buFont typeface="Arial" panose="020B0604020202020204" pitchFamily="34" charset="0"/>
              <a:buChar char="•"/>
            </a:pPr>
            <a:r>
              <a:rPr lang="zh-CN" altLang="en-US" dirty="0">
                <a:solidFill>
                  <a:schemeClr val="tx2">
                    <a:lumMod val="90000"/>
                    <a:lumOff val="10000"/>
                  </a:schemeClr>
                </a:solidFill>
                <a:latin typeface="+mn-ea"/>
                <a:ea typeface="+mj-ea"/>
              </a:rPr>
              <a:t>列举程序中所有可能的错误和容易发生错误的</a:t>
            </a:r>
            <a:r>
              <a:rPr lang="zh-CN" altLang="en-US" dirty="0" smtClean="0">
                <a:solidFill>
                  <a:schemeClr val="tx2">
                    <a:lumMod val="90000"/>
                    <a:lumOff val="10000"/>
                  </a:schemeClr>
                </a:solidFill>
                <a:latin typeface="+mn-ea"/>
                <a:ea typeface="+mj-ea"/>
              </a:rPr>
              <a:t>特殊情况</a:t>
            </a:r>
            <a:r>
              <a:rPr lang="zh-CN" altLang="en-US" dirty="0">
                <a:solidFill>
                  <a:schemeClr val="tx2">
                    <a:lumMod val="90000"/>
                    <a:lumOff val="10000"/>
                  </a:schemeClr>
                </a:solidFill>
                <a:latin typeface="+mn-ea"/>
                <a:ea typeface="+mj-ea"/>
              </a:rPr>
              <a:t>，根据可能出现的错误情况选择测试用例。 </a:t>
            </a:r>
          </a:p>
        </p:txBody>
      </p:sp>
    </p:spTree>
    <p:extLst>
      <p:ext uri="{BB962C8B-B14F-4D97-AF65-F5344CB8AC3E}">
        <p14:creationId xmlns:p14="http://schemas.microsoft.com/office/powerpoint/2010/main" val="1031585013"/>
      </p:ext>
    </p:extLst>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因果图</a:t>
            </a:r>
            <a:r>
              <a:rPr lang="zh-CN" altLang="en-US" dirty="0" smtClean="0"/>
              <a:t>法</a:t>
            </a:r>
            <a:endParaRPr lang="zh-CN" altLang="en-US" dirty="0"/>
          </a:p>
        </p:txBody>
      </p:sp>
      <p:sp>
        <p:nvSpPr>
          <p:cNvPr id="3" name="文本占位符 2"/>
          <p:cNvSpPr>
            <a:spLocks noGrp="1"/>
          </p:cNvSpPr>
          <p:nvPr>
            <p:ph idx="1"/>
          </p:nvPr>
        </p:nvSpPr>
        <p:spPr>
          <a:xfrm>
            <a:off x="768097" y="1002535"/>
            <a:ext cx="7832833" cy="3729486"/>
          </a:xfrm>
        </p:spPr>
        <p:txBody>
          <a:bodyPr>
            <a:normAutofit/>
          </a:bodyPr>
          <a:lstStyle/>
          <a:p>
            <a:pPr>
              <a:lnSpc>
                <a:spcPct val="100000"/>
              </a:lnSpc>
            </a:pPr>
            <a:r>
              <a:rPr lang="zh-CN" altLang="en-US" sz="2000" dirty="0">
                <a:latin typeface="+mn-ea"/>
              </a:rPr>
              <a:t>因果图适合于描述对于多种输入条件的组合，相应产生多个动作的形式来设计测试用例。</a:t>
            </a:r>
            <a:endParaRPr lang="en-US" altLang="zh-CN" sz="2000" dirty="0">
              <a:latin typeface="+mn-ea"/>
            </a:endParaRPr>
          </a:p>
          <a:p>
            <a:pPr>
              <a:lnSpc>
                <a:spcPct val="100000"/>
              </a:lnSpc>
            </a:pPr>
            <a:r>
              <a:rPr lang="zh-CN" altLang="en-US" sz="2000" dirty="0">
                <a:latin typeface="+mn-ea"/>
              </a:rPr>
              <a:t>因果图方法最终生成的是判定表。为判定表中的每一列设计一个测试用例。</a:t>
            </a:r>
          </a:p>
          <a:p>
            <a:pPr>
              <a:lnSpc>
                <a:spcPct val="100000"/>
              </a:lnSpc>
            </a:pPr>
            <a:r>
              <a:rPr lang="zh-CN" altLang="en-US" sz="2000" dirty="0"/>
              <a:t>等价类划分和边界值分析方法着重考虑输入条件，而不考虑输入条件的组合，也不考虑各个输入条件直接的相互制约关系。</a:t>
            </a:r>
            <a:endParaRPr lang="en-US" altLang="zh-CN" sz="2000" dirty="0"/>
          </a:p>
          <a:p>
            <a:pPr>
              <a:lnSpc>
                <a:spcPct val="100000"/>
              </a:lnSpc>
            </a:pPr>
            <a:r>
              <a:rPr lang="zh-CN" altLang="en-US" sz="2000" dirty="0"/>
              <a:t>因果图法着重分析输入条件的各种组合，每种组合条件就是“因”，它必然有一个输出的结果，这就是“果”。它可以有效的检测出输入条件的各种组合可能引起的错误。</a:t>
            </a:r>
          </a:p>
        </p:txBody>
      </p:sp>
      <p:sp>
        <p:nvSpPr>
          <p:cNvPr id="2" name="日期占位符 1"/>
          <p:cNvSpPr>
            <a:spLocks noGrp="1"/>
          </p:cNvSpPr>
          <p:nvPr>
            <p:ph type="dt" sz="half" idx="10"/>
          </p:nvPr>
        </p:nvSpPr>
        <p:spPr/>
        <p:txBody>
          <a:bodyPr/>
          <a:lstStyle/>
          <a:p>
            <a:fld id="{F2531788-E1E0-4A0A-AFDF-764DE0859BDD}"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86</a:t>
            </a:fld>
            <a:endParaRPr lang="zh-CN" altLang="en-US" dirty="0"/>
          </a:p>
        </p:txBody>
      </p:sp>
    </p:spTree>
    <p:extLst>
      <p:ext uri="{BB962C8B-B14F-4D97-AF65-F5344CB8AC3E}">
        <p14:creationId xmlns:p14="http://schemas.microsoft.com/office/powerpoint/2010/main" val="29798360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黑盒测试与白盒测试的</a:t>
            </a:r>
            <a:r>
              <a:rPr lang="zh-CN" altLang="en-US" dirty="0" smtClean="0"/>
              <a:t>比较</a:t>
            </a:r>
            <a:endParaRPr lang="zh-CN" altLang="en-US" dirty="0"/>
          </a:p>
        </p:txBody>
      </p:sp>
      <p:sp>
        <p:nvSpPr>
          <p:cNvPr id="3" name="日期占位符 2"/>
          <p:cNvSpPr>
            <a:spLocks noGrp="1"/>
          </p:cNvSpPr>
          <p:nvPr>
            <p:ph type="dt" sz="half" idx="10"/>
          </p:nvPr>
        </p:nvSpPr>
        <p:spPr/>
        <p:txBody>
          <a:bodyPr/>
          <a:lstStyle/>
          <a:p>
            <a:fld id="{54CC572C-90BF-4224-BDA4-01B220569632}" type="datetime1">
              <a:rPr lang="zh-CN" altLang="en-US" smtClean="0"/>
              <a:t>2020/6/17</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87</a:t>
            </a:fld>
            <a:endParaRPr lang="zh-CN" altLang="en-US" dirty="0"/>
          </a:p>
        </p:txBody>
      </p:sp>
      <p:graphicFrame>
        <p:nvGraphicFramePr>
          <p:cNvPr id="5" name="Group 98"/>
          <p:cNvGraphicFramePr>
            <a:graphicFrameLocks noGrp="1"/>
          </p:cNvGraphicFramePr>
          <p:nvPr>
            <p:extLst>
              <p:ext uri="{D42A27DB-BD31-4B8C-83A1-F6EECF244321}">
                <p14:modId xmlns:p14="http://schemas.microsoft.com/office/powerpoint/2010/main" val="3588538423"/>
              </p:ext>
            </p:extLst>
          </p:nvPr>
        </p:nvGraphicFramePr>
        <p:xfrm>
          <a:off x="903369" y="963931"/>
          <a:ext cx="7688181" cy="3384645"/>
        </p:xfrm>
        <a:graphic>
          <a:graphicData uri="http://schemas.openxmlformats.org/drawingml/2006/table">
            <a:tbl>
              <a:tblPr/>
              <a:tblGrid>
                <a:gridCol w="665092">
                  <a:extLst>
                    <a:ext uri="{9D8B030D-6E8A-4147-A177-3AD203B41FA5}">
                      <a16:colId xmlns:a16="http://schemas.microsoft.com/office/drawing/2014/main" xmlns="" val="20000"/>
                    </a:ext>
                  </a:extLst>
                </a:gridCol>
                <a:gridCol w="2493389">
                  <a:extLst>
                    <a:ext uri="{9D8B030D-6E8A-4147-A177-3AD203B41FA5}">
                      <a16:colId xmlns:a16="http://schemas.microsoft.com/office/drawing/2014/main" xmlns="" val="20001"/>
                    </a:ext>
                  </a:extLst>
                </a:gridCol>
                <a:gridCol w="4529700">
                  <a:extLst>
                    <a:ext uri="{9D8B030D-6E8A-4147-A177-3AD203B41FA5}">
                      <a16:colId xmlns:a16="http://schemas.microsoft.com/office/drawing/2014/main" xmlns="" val="20002"/>
                    </a:ext>
                  </a:extLst>
                </a:gridCol>
              </a:tblGrid>
              <a:tr h="4356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Arial" charset="0"/>
                        </a:rPr>
                        <a:t>黑盒测试</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Arial" charset="0"/>
                        </a:rPr>
                        <a:t>白盒测试</a:t>
                      </a:r>
                      <a:endParaRPr kumimoji="0" lang="zh-CN" altLang="en-US" sz="1800" b="0" i="0" u="none" strike="noStrike" cap="none" normalizeH="0" baseline="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alpha val="72000"/>
                      </a:srgbClr>
                    </a:solidFill>
                  </a:tcPr>
                </a:tc>
                <a:extLst>
                  <a:ext uri="{0D108BD9-81ED-4DB2-BD59-A6C34878D82A}">
                    <a16:rowId xmlns:a16="http://schemas.microsoft.com/office/drawing/2014/main" xmlns="" val="10000"/>
                  </a:ext>
                </a:extLst>
              </a:tr>
              <a:tr h="7543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Arial" charset="0"/>
                        </a:rPr>
                        <a:t>优点</a:t>
                      </a:r>
                      <a:endParaRPr kumimoji="0" lang="zh-CN" altLang="en-US" sz="1800" b="0" i="0" u="none" strike="noStrike" cap="none" normalizeH="0" baseline="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适用于各阶段测试；</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从产品功能角度测试；</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易入手生成测试数据。</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可构成测试数据使特定程序部分得到测试；</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有一定的充分性度量手段；</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可有较多工具支持。</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9829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j-ea"/>
                          <a:ea typeface="+mj-ea"/>
                          <a:cs typeface="Arial" charset="0"/>
                        </a:rPr>
                        <a:t>缺点</a:t>
                      </a:r>
                      <a:endParaRPr kumimoji="0" lang="zh-CN" altLang="en-US" sz="1800" b="0" i="0" u="none" strike="noStrike" cap="none" normalizeH="0" baseline="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某些代码得不到测试；</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如果规格说明有误， 则无法发现；</a:t>
                      </a:r>
                      <a:endParaRPr kumimoji="0" lang="zh-CN" altLang="en-US" sz="1800" b="0" i="0" u="none" strike="noStrike" cap="none" normalizeH="0" baseline="0" dirty="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易进行充分性测试。</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Arial" charset="0"/>
                        </a:rPr>
                        <a:t>通常不易生成测试数据；</a:t>
                      </a:r>
                      <a:endParaRPr kumimoji="0" lang="zh-CN" altLang="en-US" sz="1800" b="0" i="0" u="none" strike="noStrike" cap="none" normalizeH="0" baseline="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Arial" charset="0"/>
                        </a:rPr>
                        <a:t>无法对未实现规格说明的部分进行测试；</a:t>
                      </a:r>
                      <a:endParaRPr kumimoji="0" lang="zh-CN" altLang="en-US" sz="1800" b="0" i="0" u="none" strike="noStrike" cap="none" normalizeH="0" baseline="0" smtClean="0">
                        <a:ln>
                          <a:noFill/>
                        </a:ln>
                        <a:solidFill>
                          <a:schemeClr val="tx1"/>
                        </a:solidFill>
                        <a:effectLst/>
                        <a:latin typeface="+mj-ea"/>
                        <a:ea typeface="+mj-e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mj-ea"/>
                          <a:ea typeface="+mj-ea"/>
                          <a:cs typeface="Arial" charset="0"/>
                        </a:rPr>
                        <a:t>工作量大，通常只用于单元测试，有应用局限。</a:t>
                      </a:r>
                      <a:endParaRPr kumimoji="0" lang="zh-CN" altLang="en-US" sz="1800" b="0" i="0" u="none" strike="noStrike" cap="none" normalizeH="0" baseline="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543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j-ea"/>
                          <a:ea typeface="+mj-ea"/>
                          <a:cs typeface="Arial" charset="0"/>
                        </a:rPr>
                        <a:t>性质</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是一种</a:t>
                      </a:r>
                      <a:r>
                        <a:rPr kumimoji="0" lang="zh-CN" altLang="en-US" sz="1800" b="1" i="0" u="none" strike="noStrike" cap="none" normalizeH="0" baseline="0" dirty="0" smtClean="0">
                          <a:ln>
                            <a:noFill/>
                          </a:ln>
                          <a:solidFill>
                            <a:schemeClr val="tx1"/>
                          </a:solidFill>
                          <a:effectLst/>
                          <a:latin typeface="+mj-ea"/>
                          <a:ea typeface="+mj-ea"/>
                          <a:cs typeface="Arial" charset="0"/>
                        </a:rPr>
                        <a:t>确认</a:t>
                      </a:r>
                      <a:r>
                        <a:rPr kumimoji="0" lang="zh-CN" altLang="en-US" sz="1800" b="0" i="0" u="none" strike="noStrike" cap="none" normalizeH="0" baseline="0" dirty="0" smtClean="0">
                          <a:ln>
                            <a:noFill/>
                          </a:ln>
                          <a:solidFill>
                            <a:schemeClr val="tx1"/>
                          </a:solidFill>
                          <a:effectLst/>
                          <a:latin typeface="+mj-ea"/>
                          <a:ea typeface="+mj-ea"/>
                          <a:cs typeface="Arial" charset="0"/>
                        </a:rPr>
                        <a:t>技术，回答“我们在构造的是一个正确的系统吗？”</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j-ea"/>
                          <a:ea typeface="+mj-ea"/>
                          <a:cs typeface="Arial" charset="0"/>
                        </a:rPr>
                        <a:t>是一种</a:t>
                      </a:r>
                      <a:r>
                        <a:rPr kumimoji="0" lang="zh-CN" altLang="en-US" sz="1800" b="1" i="0" u="none" strike="noStrike" cap="none" normalizeH="0" baseline="0" dirty="0" smtClean="0">
                          <a:ln>
                            <a:noFill/>
                          </a:ln>
                          <a:solidFill>
                            <a:schemeClr val="tx1"/>
                          </a:solidFill>
                          <a:effectLst/>
                          <a:latin typeface="+mj-ea"/>
                          <a:ea typeface="+mj-ea"/>
                          <a:cs typeface="Arial" charset="0"/>
                        </a:rPr>
                        <a:t>验证</a:t>
                      </a:r>
                      <a:r>
                        <a:rPr kumimoji="0" lang="zh-CN" altLang="en-US" sz="1800" b="0" i="0" u="none" strike="noStrike" cap="none" normalizeH="0" baseline="0" dirty="0" smtClean="0">
                          <a:ln>
                            <a:noFill/>
                          </a:ln>
                          <a:solidFill>
                            <a:schemeClr val="tx1"/>
                          </a:solidFill>
                          <a:effectLst/>
                          <a:latin typeface="+mj-ea"/>
                          <a:ea typeface="+mj-ea"/>
                          <a:cs typeface="Arial" charset="0"/>
                        </a:rPr>
                        <a:t>技术，回答“我们是在正确地构造一个系统吗？”</a:t>
                      </a:r>
                      <a:endParaRPr kumimoji="0" lang="zh-CN" altLang="en-US" sz="1800" b="0" i="0" u="none" strike="noStrike" cap="none" normalizeH="0" baseline="0" dirty="0" smtClean="0">
                        <a:ln>
                          <a:noFill/>
                        </a:ln>
                        <a:solidFill>
                          <a:schemeClr val="tx1"/>
                        </a:solidFill>
                        <a:effectLst/>
                        <a:latin typeface="+mj-ea"/>
                        <a:ea typeface="+mj-ea"/>
                      </a:endParaRPr>
                    </a:p>
                  </a:txBody>
                  <a:tcPr marL="68585" marR="68585" marT="34297" marB="3429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74083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idx="1"/>
          </p:nvPr>
        </p:nvSpPr>
        <p:spPr>
          <a:xfrm>
            <a:off x="849502" y="1014409"/>
            <a:ext cx="7730190" cy="3194891"/>
          </a:xfrm>
        </p:spPr>
        <p:txBody>
          <a:bodyPr>
            <a:noAutofit/>
          </a:bodyPr>
          <a:lstStyle/>
          <a:p>
            <a:pPr eaLnBrk="1" hangingPunct="1">
              <a:lnSpc>
                <a:spcPct val="120000"/>
              </a:lnSpc>
            </a:pPr>
            <a:r>
              <a:rPr lang="zh-CN" altLang="en-US" sz="2400" dirty="0">
                <a:latin typeface="+mn-ea"/>
              </a:rPr>
              <a:t>大型软件系统的测试过程基本上由下述几个步骤组成：</a:t>
            </a:r>
          </a:p>
          <a:p>
            <a:pPr eaLnBrk="1" hangingPunct="1">
              <a:lnSpc>
                <a:spcPct val="120000"/>
              </a:lnSpc>
              <a:buFontTx/>
              <a:buNone/>
            </a:pPr>
            <a:r>
              <a:rPr lang="en-US" altLang="zh-CN" sz="2000" dirty="0">
                <a:latin typeface="+mn-ea"/>
              </a:rPr>
              <a:t>1.  </a:t>
            </a:r>
            <a:r>
              <a:rPr lang="zh-CN" altLang="en-US" sz="2000" dirty="0">
                <a:latin typeface="+mn-ea"/>
              </a:rPr>
              <a:t>模块测试   </a:t>
            </a:r>
            <a:r>
              <a:rPr lang="zh-CN" altLang="en-US" sz="2000" dirty="0" smtClean="0">
                <a:latin typeface="+mn-ea"/>
              </a:rPr>
              <a:t>  </a:t>
            </a:r>
            <a:r>
              <a:rPr lang="en-US" altLang="zh-CN" sz="2000" dirty="0">
                <a:latin typeface="+mn-ea"/>
              </a:rPr>
              <a:t>---  </a:t>
            </a:r>
            <a:r>
              <a:rPr lang="zh-CN" altLang="en-US" sz="2000" dirty="0">
                <a:latin typeface="+mn-ea"/>
              </a:rPr>
              <a:t>单元</a:t>
            </a:r>
          </a:p>
          <a:p>
            <a:pPr eaLnBrk="1" hangingPunct="1">
              <a:lnSpc>
                <a:spcPct val="120000"/>
              </a:lnSpc>
              <a:buFontTx/>
              <a:buNone/>
            </a:pPr>
            <a:r>
              <a:rPr lang="en-US" altLang="zh-CN" sz="2000" dirty="0">
                <a:latin typeface="+mn-ea"/>
              </a:rPr>
              <a:t>2.  </a:t>
            </a:r>
            <a:r>
              <a:rPr lang="zh-CN" altLang="en-US" sz="2000" dirty="0">
                <a:latin typeface="+mn-ea"/>
              </a:rPr>
              <a:t>子系统测试   </a:t>
            </a:r>
            <a:r>
              <a:rPr lang="en-US" altLang="zh-CN" sz="2000" dirty="0">
                <a:latin typeface="+mn-ea"/>
              </a:rPr>
              <a:t>---  </a:t>
            </a:r>
            <a:r>
              <a:rPr lang="zh-CN" altLang="en-US" sz="2000" dirty="0">
                <a:latin typeface="+mn-ea"/>
              </a:rPr>
              <a:t>局部</a:t>
            </a:r>
          </a:p>
          <a:p>
            <a:pPr eaLnBrk="1" hangingPunct="1">
              <a:lnSpc>
                <a:spcPct val="120000"/>
              </a:lnSpc>
              <a:buFontTx/>
              <a:buNone/>
            </a:pPr>
            <a:r>
              <a:rPr lang="en-US" altLang="zh-CN" sz="2000" dirty="0">
                <a:latin typeface="+mn-ea"/>
              </a:rPr>
              <a:t>3.  </a:t>
            </a:r>
            <a:r>
              <a:rPr lang="zh-CN" altLang="en-US" sz="2000" dirty="0">
                <a:latin typeface="+mn-ea"/>
              </a:rPr>
              <a:t>系统测试   </a:t>
            </a:r>
            <a:r>
              <a:rPr lang="zh-CN" altLang="en-US" sz="2000" dirty="0" smtClean="0">
                <a:latin typeface="+mn-ea"/>
              </a:rPr>
              <a:t>  </a:t>
            </a:r>
            <a:r>
              <a:rPr lang="en-US" altLang="zh-CN" sz="2000" dirty="0">
                <a:latin typeface="+mn-ea"/>
              </a:rPr>
              <a:t>---  </a:t>
            </a:r>
            <a:r>
              <a:rPr lang="zh-CN" altLang="en-US" sz="2000" dirty="0">
                <a:latin typeface="+mn-ea"/>
              </a:rPr>
              <a:t>集成</a:t>
            </a:r>
          </a:p>
          <a:p>
            <a:pPr eaLnBrk="1" hangingPunct="1">
              <a:lnSpc>
                <a:spcPct val="120000"/>
              </a:lnSpc>
              <a:buFontTx/>
              <a:buNone/>
            </a:pPr>
            <a:r>
              <a:rPr lang="en-US" altLang="zh-CN" sz="2000" dirty="0">
                <a:latin typeface="+mn-ea"/>
              </a:rPr>
              <a:t>4.  </a:t>
            </a:r>
            <a:r>
              <a:rPr lang="zh-CN" altLang="en-US" sz="2000" dirty="0">
                <a:latin typeface="+mn-ea"/>
              </a:rPr>
              <a:t>验收测试    </a:t>
            </a:r>
            <a:r>
              <a:rPr lang="zh-CN" altLang="en-US" sz="2000" dirty="0" smtClean="0">
                <a:latin typeface="+mn-ea"/>
              </a:rPr>
              <a:t> </a:t>
            </a:r>
            <a:r>
              <a:rPr lang="en-US" altLang="zh-CN" sz="2000" dirty="0">
                <a:latin typeface="+mn-ea"/>
              </a:rPr>
              <a:t>---  </a:t>
            </a:r>
            <a:r>
              <a:rPr lang="zh-CN" altLang="en-US" sz="2000" dirty="0">
                <a:latin typeface="+mn-ea"/>
              </a:rPr>
              <a:t>用户参与</a:t>
            </a:r>
          </a:p>
          <a:p>
            <a:pPr eaLnBrk="1" hangingPunct="1">
              <a:lnSpc>
                <a:spcPct val="120000"/>
              </a:lnSpc>
              <a:buFontTx/>
              <a:buNone/>
            </a:pPr>
            <a:r>
              <a:rPr lang="en-US" altLang="zh-CN" sz="2000" dirty="0">
                <a:latin typeface="+mn-ea"/>
              </a:rPr>
              <a:t>5.  </a:t>
            </a:r>
            <a:r>
              <a:rPr lang="zh-CN" altLang="en-US" sz="2000" dirty="0">
                <a:latin typeface="+mn-ea"/>
              </a:rPr>
              <a:t>平行运行   </a:t>
            </a:r>
            <a:r>
              <a:rPr lang="zh-CN" altLang="en-US" sz="2000" dirty="0" smtClean="0">
                <a:latin typeface="+mn-ea"/>
              </a:rPr>
              <a:t>  </a:t>
            </a:r>
            <a:r>
              <a:rPr lang="en-US" altLang="zh-CN" sz="2000" dirty="0">
                <a:latin typeface="+mn-ea"/>
              </a:rPr>
              <a:t>---  </a:t>
            </a:r>
            <a:r>
              <a:rPr lang="zh-CN" altLang="en-US" sz="2000" dirty="0">
                <a:latin typeface="+mn-ea"/>
              </a:rPr>
              <a:t>新旧共存</a:t>
            </a:r>
            <a:r>
              <a:rPr lang="en-US" altLang="zh-CN" sz="2000" dirty="0">
                <a:latin typeface="+mn-ea"/>
              </a:rPr>
              <a:t>   </a:t>
            </a:r>
          </a:p>
        </p:txBody>
      </p:sp>
      <p:sp>
        <p:nvSpPr>
          <p:cNvPr id="4" name="灯片编号占位符 5"/>
          <p:cNvSpPr>
            <a:spLocks noGrp="1"/>
          </p:cNvSpPr>
          <p:nvPr>
            <p:ph type="sldNum" sz="quarter" idx="12"/>
          </p:nvPr>
        </p:nvSpPr>
        <p:spPr/>
        <p:txBody>
          <a:bodyPr/>
          <a:lstStyle/>
          <a:p>
            <a:pPr>
              <a:defRPr/>
            </a:pPr>
            <a:fld id="{F43E8C02-D87C-45DD-96BD-E05F13890149}" type="slidenum">
              <a:rPr lang="zh-CN" altLang="en-US"/>
              <a:pPr>
                <a:defRPr/>
              </a:pPr>
              <a:t>88</a:t>
            </a:fld>
            <a:endParaRPr lang="en-US" altLang="zh-CN"/>
          </a:p>
        </p:txBody>
      </p:sp>
      <p:sp>
        <p:nvSpPr>
          <p:cNvPr id="2" name="标题 1"/>
          <p:cNvSpPr>
            <a:spLocks noGrp="1"/>
          </p:cNvSpPr>
          <p:nvPr>
            <p:ph type="title"/>
          </p:nvPr>
        </p:nvSpPr>
        <p:spPr/>
        <p:txBody>
          <a:bodyPr>
            <a:normAutofit/>
          </a:bodyPr>
          <a:lstStyle/>
          <a:p>
            <a:r>
              <a:rPr lang="en-US" altLang="zh-CN" dirty="0"/>
              <a:t>4 </a:t>
            </a:r>
            <a:r>
              <a:rPr lang="zh-CN" altLang="en-US" dirty="0"/>
              <a:t>测试步骤</a:t>
            </a:r>
          </a:p>
        </p:txBody>
      </p:sp>
      <p:sp>
        <p:nvSpPr>
          <p:cNvPr id="3" name="日期占位符 2"/>
          <p:cNvSpPr>
            <a:spLocks noGrp="1"/>
          </p:cNvSpPr>
          <p:nvPr>
            <p:ph type="dt" sz="half" idx="10"/>
          </p:nvPr>
        </p:nvSpPr>
        <p:spPr/>
        <p:txBody>
          <a:bodyPr/>
          <a:lstStyle/>
          <a:p>
            <a:fld id="{FB4ABC06-9374-441C-9A90-E8F43F712CE2}"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97595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软件测试活动 </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89</a:t>
            </a:fld>
            <a:endParaRPr lang="zh-CN" altLang="en-US"/>
          </a:p>
        </p:txBody>
      </p:sp>
      <p:pic>
        <p:nvPicPr>
          <p:cNvPr id="3" name="图片 2"/>
          <p:cNvPicPr>
            <a:picLocks noChangeAspect="1"/>
          </p:cNvPicPr>
          <p:nvPr/>
        </p:nvPicPr>
        <p:blipFill>
          <a:blip r:embed="rId2"/>
          <a:stretch>
            <a:fillRect/>
          </a:stretch>
        </p:blipFill>
        <p:spPr>
          <a:xfrm>
            <a:off x="768096" y="994343"/>
            <a:ext cx="7888224" cy="3426713"/>
          </a:xfrm>
          <a:prstGeom prst="rect">
            <a:avLst/>
          </a:prstGeom>
        </p:spPr>
      </p:pic>
    </p:spTree>
    <p:extLst>
      <p:ext uri="{BB962C8B-B14F-4D97-AF65-F5344CB8AC3E}">
        <p14:creationId xmlns:p14="http://schemas.microsoft.com/office/powerpoint/2010/main" val="2048816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backgroundRemoval t="2646" b="89683" l="228" r="98294">
                        <a14:foregroundMark x1="23322" y1="5556" x2="228" y2="42857"/>
                        <a14:foregroundMark x1="2389" y1="45767" x2="3868" y2="43915"/>
                        <a14:foregroundMark x1="2389" y1="83069" x2="2389" y2="83069"/>
                        <a14:foregroundMark x1="23436" y1="82011" x2="23436" y2="82011"/>
                        <a14:foregroundMark x1="1479" y1="84656" x2="31627" y2="83862"/>
                        <a14:foregroundMark x1="26166" y1="2646" x2="94994" y2="4762"/>
                        <a14:foregroundMark x1="58476" y1="86243" x2="93060" y2="58466"/>
                        <a14:foregroundMark x1="27986" y1="7937" x2="27986" y2="7937"/>
                        <a14:foregroundMark x1="27986" y1="7937" x2="27986" y2="7937"/>
                        <a14:foregroundMark x1="32765" y1="21693" x2="32765" y2="21693"/>
                        <a14:foregroundMark x1="43345" y1="13228" x2="43345" y2="13228"/>
                        <a14:foregroundMark x1="27645" y1="9788" x2="37884" y2="41005"/>
                        <a14:foregroundMark x1="41183" y1="15344" x2="47554" y2="21693"/>
                        <a14:foregroundMark x1="1820" y1="60053" x2="33447" y2="74868"/>
                        <a14:foregroundMark x1="38225" y1="68254" x2="48237" y2="85450"/>
                        <a14:foregroundMark x1="68032" y1="56349" x2="98294" y2="61905"/>
                        <a14:foregroundMark x1="28896" y1="57143" x2="2389" y2="69841"/>
                        <a14:foregroundMark x1="36405" y1="13228" x2="43345" y2="23280"/>
                        <a14:backgroundMark x1="2958" y1="78836" x2="2958" y2="78836"/>
                        <a14:backgroundMark x1="17975" y1="75132" x2="17975" y2="75132"/>
                        <a14:backgroundMark x1="28214" y1="78836" x2="28214" y2="78836"/>
                        <a14:backgroundMark x1="32992" y1="83069" x2="32992" y2="83069"/>
                        <a14:backgroundMark x1="6030" y1="76720" x2="5461" y2="77249"/>
                        <a14:backgroundMark x1="9443" y1="74339" x2="9443" y2="74339"/>
                        <a14:backgroundMark x1="12059" y1="76455" x2="12059" y2="76455"/>
                        <a14:backgroundMark x1="11263" y1="93651" x2="11263" y2="93651"/>
                      </a14:backgroundRemoval>
                    </a14:imgEffect>
                  </a14:imgLayer>
                </a14:imgProps>
              </a:ext>
            </a:extLst>
          </a:blip>
          <a:stretch>
            <a:fillRect/>
          </a:stretch>
        </p:blipFill>
        <p:spPr>
          <a:xfrm>
            <a:off x="1829164" y="2555475"/>
            <a:ext cx="5581937" cy="2400423"/>
          </a:xfrm>
          <a:prstGeom prst="rect">
            <a:avLst/>
          </a:prstGeom>
        </p:spPr>
      </p:pic>
      <p:sp>
        <p:nvSpPr>
          <p:cNvPr id="7" name="标题 6"/>
          <p:cNvSpPr>
            <a:spLocks noGrp="1"/>
          </p:cNvSpPr>
          <p:nvPr>
            <p:ph type="title"/>
          </p:nvPr>
        </p:nvSpPr>
        <p:spPr/>
        <p:txBody>
          <a:bodyPr/>
          <a:lstStyle/>
          <a:p>
            <a:r>
              <a:rPr lang="zh-CN" altLang="en-US" dirty="0"/>
              <a:t>软件测试的目标</a:t>
            </a:r>
          </a:p>
        </p:txBody>
      </p:sp>
      <p:sp>
        <p:nvSpPr>
          <p:cNvPr id="2" name="内容占位符 1"/>
          <p:cNvSpPr>
            <a:spLocks noGrp="1"/>
          </p:cNvSpPr>
          <p:nvPr>
            <p:ph idx="1"/>
          </p:nvPr>
        </p:nvSpPr>
        <p:spPr>
          <a:xfrm>
            <a:off x="768097" y="925167"/>
            <a:ext cx="7979663" cy="3806854"/>
          </a:xfrm>
        </p:spPr>
        <p:txBody>
          <a:bodyPr>
            <a:normAutofit/>
          </a:bodyPr>
          <a:lstStyle/>
          <a:p>
            <a:pPr>
              <a:lnSpc>
                <a:spcPct val="100000"/>
              </a:lnSpc>
            </a:pPr>
            <a:r>
              <a:rPr lang="zh-CN" altLang="en-US" sz="2000" dirty="0"/>
              <a:t>发现错误并不是软件测试的最终目标</a:t>
            </a:r>
            <a:r>
              <a:rPr lang="zh-CN" altLang="en-US" sz="2000" dirty="0" smtClean="0"/>
              <a:t>。测试阶段</a:t>
            </a:r>
            <a:r>
              <a:rPr lang="zh-CN" altLang="en-US" sz="2000" dirty="0"/>
              <a:t>的根本目标是</a:t>
            </a:r>
            <a:r>
              <a:rPr lang="zh-CN" altLang="en-US" sz="2000" dirty="0">
                <a:solidFill>
                  <a:srgbClr val="FF0000"/>
                </a:solidFill>
              </a:rPr>
              <a:t>尽可能多的发现</a:t>
            </a:r>
            <a:r>
              <a:rPr lang="zh-CN" altLang="en-US" sz="2000" dirty="0"/>
              <a:t>软件中潜藏的错误，最终把一个高质量的软件系统交给用户使用。</a:t>
            </a:r>
            <a:endParaRPr lang="en-US" altLang="zh-CN" sz="2000" dirty="0"/>
          </a:p>
          <a:p>
            <a:pPr>
              <a:lnSpc>
                <a:spcPct val="100000"/>
              </a:lnSpc>
            </a:pPr>
            <a:r>
              <a:rPr lang="zh-CN" altLang="en-US" sz="2000" dirty="0">
                <a:solidFill>
                  <a:srgbClr val="FF0000"/>
                </a:solidFill>
              </a:rPr>
              <a:t>软件测试的</a:t>
            </a:r>
            <a:r>
              <a:rPr lang="zh-CN" altLang="en-US" sz="2000" dirty="0" smtClean="0">
                <a:solidFill>
                  <a:srgbClr val="FF0000"/>
                </a:solidFill>
              </a:rPr>
              <a:t>目的是</a:t>
            </a:r>
            <a:r>
              <a:rPr lang="zh-CN" altLang="en-US" sz="2000" dirty="0" smtClean="0"/>
              <a:t>发现</a:t>
            </a:r>
            <a:r>
              <a:rPr lang="zh-CN" altLang="en-US" sz="2000" dirty="0"/>
              <a:t>软件中的错误和缺陷，并加以纠正，设计合适的测试用例，用尽可能少的测试用例，来发现尽可能多的软件错误。</a:t>
            </a:r>
            <a:endParaRPr lang="en-US" altLang="zh-CN" sz="2000" dirty="0"/>
          </a:p>
        </p:txBody>
      </p:sp>
      <p:sp>
        <p:nvSpPr>
          <p:cNvPr id="5" name="日期占位符 4"/>
          <p:cNvSpPr>
            <a:spLocks noGrp="1"/>
          </p:cNvSpPr>
          <p:nvPr>
            <p:ph type="dt" sz="half" idx="10"/>
          </p:nvPr>
        </p:nvSpPr>
        <p:spPr/>
        <p:txBody>
          <a:bodyPr/>
          <a:lstStyle/>
          <a:p>
            <a:fld id="{54EE8444-D1E1-4944-8358-EAFB6A68B664}" type="datetime1">
              <a:rPr lang="zh-CN" altLang="en-US" smtClean="0"/>
              <a:t>2020/6/17</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9</a:t>
            </a:fld>
            <a:endParaRPr lang="zh-CN" altLang="en-US" dirty="0"/>
          </a:p>
        </p:txBody>
      </p:sp>
    </p:spTree>
    <p:extLst>
      <p:ext uri="{BB962C8B-B14F-4D97-AF65-F5344CB8AC3E}">
        <p14:creationId xmlns:p14="http://schemas.microsoft.com/office/powerpoint/2010/main" val="14016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5"/>
          <p:cNvSpPr>
            <a:spLocks noGrp="1"/>
          </p:cNvSpPr>
          <p:nvPr>
            <p:ph type="sldNum" sz="quarter" idx="12"/>
          </p:nvPr>
        </p:nvSpPr>
        <p:spPr/>
        <p:txBody>
          <a:bodyPr/>
          <a:lstStyle/>
          <a:p>
            <a:pPr>
              <a:defRPr/>
            </a:pPr>
            <a:fld id="{7389B4D5-80BC-49F4-995F-FE903AFCE02C}" type="slidenum">
              <a:rPr lang="zh-CN" altLang="en-US"/>
              <a:pPr>
                <a:defRPr/>
              </a:pPr>
              <a:t>90</a:t>
            </a:fld>
            <a:endParaRPr lang="en-US" altLang="zh-CN"/>
          </a:p>
        </p:txBody>
      </p:sp>
      <p:sp>
        <p:nvSpPr>
          <p:cNvPr id="3" name="标题 2"/>
          <p:cNvSpPr>
            <a:spLocks noGrp="1"/>
          </p:cNvSpPr>
          <p:nvPr>
            <p:ph type="title"/>
          </p:nvPr>
        </p:nvSpPr>
        <p:spPr/>
        <p:txBody>
          <a:bodyPr>
            <a:normAutofit/>
          </a:bodyPr>
          <a:lstStyle/>
          <a:p>
            <a:r>
              <a:rPr lang="zh-CN" altLang="en-US" dirty="0"/>
              <a:t>测试阶段的信息流</a:t>
            </a:r>
          </a:p>
        </p:txBody>
      </p:sp>
      <p:sp>
        <p:nvSpPr>
          <p:cNvPr id="63492" name="Oval 4"/>
          <p:cNvSpPr>
            <a:spLocks noChangeArrowheads="1"/>
          </p:cNvSpPr>
          <p:nvPr/>
        </p:nvSpPr>
        <p:spPr bwMode="auto">
          <a:xfrm>
            <a:off x="4277505" y="2107962"/>
            <a:ext cx="633047" cy="685800"/>
          </a:xfrm>
          <a:prstGeom prst="ellipse">
            <a:avLst/>
          </a:prstGeom>
          <a:noFill/>
          <a:ln w="28575">
            <a:solidFill>
              <a:srgbClr val="EF8D2B"/>
            </a:solidFill>
            <a:round/>
            <a:headEnd/>
            <a:tailEnd/>
          </a:ln>
        </p:spPr>
        <p:txBody>
          <a:bodyPr wrap="none" anchor="ctr"/>
          <a:lstStyle/>
          <a:p>
            <a:pPr algn="ctr" eaLnBrk="0" hangingPunct="0"/>
            <a:r>
              <a:rPr lang="zh-CN" altLang="en-US" sz="1350" b="1">
                <a:solidFill>
                  <a:srgbClr val="0000FF"/>
                </a:solidFill>
                <a:latin typeface="+mj-ea"/>
                <a:ea typeface="+mj-ea"/>
              </a:rPr>
              <a:t>测试</a:t>
            </a:r>
          </a:p>
        </p:txBody>
      </p:sp>
      <p:sp>
        <p:nvSpPr>
          <p:cNvPr id="63493" name="Text Box 5">
            <a:hlinkClick r:id="" action="ppaction://noaction"/>
          </p:cNvPr>
          <p:cNvSpPr txBox="1">
            <a:spLocks noChangeArrowheads="1"/>
          </p:cNvSpPr>
          <p:nvPr/>
        </p:nvSpPr>
        <p:spPr bwMode="auto">
          <a:xfrm>
            <a:off x="2997664" y="1351892"/>
            <a:ext cx="1005404" cy="338554"/>
          </a:xfrm>
          <a:prstGeom prst="rect">
            <a:avLst/>
          </a:prstGeom>
          <a:noFill/>
          <a:ln w="9525">
            <a:noFill/>
            <a:miter lim="800000"/>
            <a:headEnd/>
            <a:tailEnd/>
          </a:ln>
        </p:spPr>
        <p:txBody>
          <a:bodyPr wrap="none">
            <a:spAutoFit/>
          </a:bodyPr>
          <a:lstStyle/>
          <a:p>
            <a:pPr algn="ctr" eaLnBrk="0" hangingPunct="0"/>
            <a:r>
              <a:rPr lang="zh-CN" altLang="en-US" sz="1600" dirty="0">
                <a:solidFill>
                  <a:srgbClr val="00B050"/>
                </a:solidFill>
                <a:latin typeface="+mj-ea"/>
                <a:ea typeface="+mj-ea"/>
              </a:rPr>
              <a:t>软件配置</a:t>
            </a:r>
          </a:p>
        </p:txBody>
      </p:sp>
      <p:sp>
        <p:nvSpPr>
          <p:cNvPr id="63494" name="Oval 6"/>
          <p:cNvSpPr>
            <a:spLocks noChangeArrowheads="1"/>
          </p:cNvSpPr>
          <p:nvPr/>
        </p:nvSpPr>
        <p:spPr bwMode="auto">
          <a:xfrm>
            <a:off x="5490842" y="1765062"/>
            <a:ext cx="633047" cy="685800"/>
          </a:xfrm>
          <a:prstGeom prst="ellipse">
            <a:avLst/>
          </a:prstGeom>
          <a:noFill/>
          <a:ln w="28575">
            <a:solidFill>
              <a:srgbClr val="EF8D2B"/>
            </a:solidFill>
            <a:round/>
            <a:headEnd/>
            <a:tailEnd/>
          </a:ln>
        </p:spPr>
        <p:txBody>
          <a:bodyPr wrap="none" anchor="ctr"/>
          <a:lstStyle/>
          <a:p>
            <a:pPr algn="ctr" eaLnBrk="0" hangingPunct="0"/>
            <a:r>
              <a:rPr lang="zh-CN" altLang="en-US" sz="1350" b="1">
                <a:solidFill>
                  <a:srgbClr val="0000FF"/>
                </a:solidFill>
                <a:latin typeface="+mj-ea"/>
                <a:ea typeface="+mj-ea"/>
              </a:rPr>
              <a:t>结果</a:t>
            </a:r>
          </a:p>
          <a:p>
            <a:pPr algn="ctr" eaLnBrk="0" hangingPunct="0"/>
            <a:r>
              <a:rPr lang="zh-CN" altLang="en-US" sz="1350" b="1">
                <a:solidFill>
                  <a:srgbClr val="0000FF"/>
                </a:solidFill>
                <a:latin typeface="+mj-ea"/>
                <a:ea typeface="+mj-ea"/>
              </a:rPr>
              <a:t>分析</a:t>
            </a:r>
          </a:p>
        </p:txBody>
      </p:sp>
      <p:sp>
        <p:nvSpPr>
          <p:cNvPr id="63495" name="Text Box 7"/>
          <p:cNvSpPr txBox="1">
            <a:spLocks noChangeArrowheads="1"/>
          </p:cNvSpPr>
          <p:nvPr/>
        </p:nvSpPr>
        <p:spPr bwMode="auto">
          <a:xfrm rot="-1095050">
            <a:off x="4649640" y="1950591"/>
            <a:ext cx="1005404" cy="338554"/>
          </a:xfrm>
          <a:prstGeom prst="rect">
            <a:avLst/>
          </a:prstGeom>
          <a:noFill/>
          <a:ln w="9525">
            <a:noFill/>
            <a:miter lim="800000"/>
            <a:headEnd/>
            <a:tailEnd/>
          </a:ln>
        </p:spPr>
        <p:txBody>
          <a:bodyPr wrap="none">
            <a:spAutoFit/>
          </a:bodyPr>
          <a:lstStyle/>
          <a:p>
            <a:pPr algn="ctr" eaLnBrk="0" hangingPunct="0"/>
            <a:r>
              <a:rPr lang="zh-CN" altLang="en-US" sz="1600">
                <a:solidFill>
                  <a:srgbClr val="00B050"/>
                </a:solidFill>
                <a:latin typeface="+mj-ea"/>
                <a:ea typeface="+mj-ea"/>
              </a:rPr>
              <a:t>测试结果</a:t>
            </a:r>
          </a:p>
        </p:txBody>
      </p:sp>
      <p:sp>
        <p:nvSpPr>
          <p:cNvPr id="63496" name="Oval 8"/>
          <p:cNvSpPr>
            <a:spLocks noChangeArrowheads="1"/>
          </p:cNvSpPr>
          <p:nvPr/>
        </p:nvSpPr>
        <p:spPr bwMode="auto">
          <a:xfrm>
            <a:off x="6704180" y="1765062"/>
            <a:ext cx="633047" cy="685800"/>
          </a:xfrm>
          <a:prstGeom prst="ellipse">
            <a:avLst/>
          </a:prstGeom>
          <a:noFill/>
          <a:ln w="28575">
            <a:solidFill>
              <a:srgbClr val="EF8D2B"/>
            </a:solidFill>
            <a:round/>
            <a:headEnd/>
            <a:tailEnd/>
          </a:ln>
        </p:spPr>
        <p:txBody>
          <a:bodyPr wrap="none" anchor="ctr"/>
          <a:lstStyle/>
          <a:p>
            <a:pPr algn="ctr" eaLnBrk="0" hangingPunct="0"/>
            <a:r>
              <a:rPr lang="zh-CN" altLang="en-US" sz="1350" b="1">
                <a:solidFill>
                  <a:srgbClr val="0000FF"/>
                </a:solidFill>
                <a:latin typeface="+mj-ea"/>
                <a:ea typeface="+mj-ea"/>
              </a:rPr>
              <a:t>排错</a:t>
            </a:r>
          </a:p>
        </p:txBody>
      </p:sp>
      <p:sp>
        <p:nvSpPr>
          <p:cNvPr id="63497" name="Text Box 9"/>
          <p:cNvSpPr txBox="1">
            <a:spLocks noChangeArrowheads="1"/>
          </p:cNvSpPr>
          <p:nvPr/>
        </p:nvSpPr>
        <p:spPr bwMode="auto">
          <a:xfrm>
            <a:off x="7278793" y="1471332"/>
            <a:ext cx="800219" cy="584775"/>
          </a:xfrm>
          <a:prstGeom prst="rect">
            <a:avLst/>
          </a:prstGeom>
          <a:noFill/>
          <a:ln w="9525">
            <a:noFill/>
            <a:miter lim="800000"/>
            <a:headEnd/>
            <a:tailEnd/>
          </a:ln>
        </p:spPr>
        <p:txBody>
          <a:bodyPr wrap="none">
            <a:spAutoFit/>
          </a:bodyPr>
          <a:lstStyle/>
          <a:p>
            <a:pPr algn="ctr" eaLnBrk="0" hangingPunct="0"/>
            <a:r>
              <a:rPr lang="zh-CN" altLang="en-US" sz="1600" dirty="0">
                <a:solidFill>
                  <a:srgbClr val="00B050"/>
                </a:solidFill>
                <a:latin typeface="+mj-ea"/>
                <a:ea typeface="+mj-ea"/>
              </a:rPr>
              <a:t>改正的</a:t>
            </a:r>
          </a:p>
          <a:p>
            <a:pPr algn="ctr" eaLnBrk="0" hangingPunct="0"/>
            <a:r>
              <a:rPr lang="zh-CN" altLang="en-US" sz="1600" dirty="0">
                <a:solidFill>
                  <a:srgbClr val="00B050"/>
                </a:solidFill>
                <a:latin typeface="+mj-ea"/>
                <a:ea typeface="+mj-ea"/>
              </a:rPr>
              <a:t>软件</a:t>
            </a:r>
          </a:p>
        </p:txBody>
      </p:sp>
      <p:sp>
        <p:nvSpPr>
          <p:cNvPr id="63498" name="Text Box 10"/>
          <p:cNvSpPr txBox="1">
            <a:spLocks noChangeArrowheads="1"/>
          </p:cNvSpPr>
          <p:nvPr/>
        </p:nvSpPr>
        <p:spPr bwMode="auto">
          <a:xfrm>
            <a:off x="4806801" y="2793762"/>
            <a:ext cx="1005404" cy="338554"/>
          </a:xfrm>
          <a:prstGeom prst="rect">
            <a:avLst/>
          </a:prstGeom>
          <a:noFill/>
          <a:ln w="9525">
            <a:noFill/>
            <a:miter lim="800000"/>
            <a:headEnd/>
            <a:tailEnd/>
          </a:ln>
        </p:spPr>
        <p:txBody>
          <a:bodyPr wrap="none">
            <a:spAutoFit/>
          </a:bodyPr>
          <a:lstStyle/>
          <a:p>
            <a:pPr algn="ctr" eaLnBrk="0" hangingPunct="0"/>
            <a:r>
              <a:rPr lang="zh-CN" altLang="en-US" sz="1600" dirty="0">
                <a:solidFill>
                  <a:srgbClr val="00B050"/>
                </a:solidFill>
                <a:latin typeface="+mj-ea"/>
                <a:ea typeface="+mj-ea"/>
              </a:rPr>
              <a:t>预期结果</a:t>
            </a:r>
          </a:p>
        </p:txBody>
      </p:sp>
      <p:sp>
        <p:nvSpPr>
          <p:cNvPr id="63499" name="Oval 11"/>
          <p:cNvSpPr>
            <a:spLocks noChangeArrowheads="1"/>
          </p:cNvSpPr>
          <p:nvPr/>
        </p:nvSpPr>
        <p:spPr bwMode="auto">
          <a:xfrm>
            <a:off x="6704180" y="2622312"/>
            <a:ext cx="633047" cy="685800"/>
          </a:xfrm>
          <a:prstGeom prst="ellipse">
            <a:avLst/>
          </a:prstGeom>
          <a:noFill/>
          <a:ln w="28575">
            <a:solidFill>
              <a:srgbClr val="EF8D2B"/>
            </a:solidFill>
            <a:round/>
            <a:headEnd/>
            <a:tailEnd/>
          </a:ln>
        </p:spPr>
        <p:txBody>
          <a:bodyPr wrap="none" anchor="ctr"/>
          <a:lstStyle/>
          <a:p>
            <a:pPr algn="ctr" eaLnBrk="0" hangingPunct="0"/>
            <a:r>
              <a:rPr lang="zh-CN" altLang="en-US" sz="1350" b="1">
                <a:solidFill>
                  <a:srgbClr val="0000FF"/>
                </a:solidFill>
                <a:latin typeface="+mj-ea"/>
                <a:ea typeface="+mj-ea"/>
              </a:rPr>
              <a:t>可靠性</a:t>
            </a:r>
          </a:p>
          <a:p>
            <a:pPr algn="ctr" eaLnBrk="0" hangingPunct="0"/>
            <a:r>
              <a:rPr lang="zh-CN" altLang="en-US" sz="1350" b="1">
                <a:solidFill>
                  <a:srgbClr val="0000FF"/>
                </a:solidFill>
                <a:latin typeface="+mj-ea"/>
                <a:ea typeface="+mj-ea"/>
              </a:rPr>
              <a:t>分析</a:t>
            </a:r>
          </a:p>
        </p:txBody>
      </p:sp>
      <p:sp>
        <p:nvSpPr>
          <p:cNvPr id="63500" name="Text Box 12"/>
          <p:cNvSpPr txBox="1">
            <a:spLocks noChangeArrowheads="1"/>
          </p:cNvSpPr>
          <p:nvPr/>
        </p:nvSpPr>
        <p:spPr bwMode="auto">
          <a:xfrm>
            <a:off x="7327781" y="2470197"/>
            <a:ext cx="800219" cy="584775"/>
          </a:xfrm>
          <a:prstGeom prst="rect">
            <a:avLst/>
          </a:prstGeom>
          <a:noFill/>
          <a:ln w="9525">
            <a:noFill/>
            <a:miter lim="800000"/>
            <a:headEnd/>
            <a:tailEnd/>
          </a:ln>
        </p:spPr>
        <p:txBody>
          <a:bodyPr wrap="none">
            <a:spAutoFit/>
          </a:bodyPr>
          <a:lstStyle/>
          <a:p>
            <a:pPr algn="ctr" eaLnBrk="0" hangingPunct="0"/>
            <a:r>
              <a:rPr lang="zh-CN" altLang="en-US" sz="1600" dirty="0">
                <a:solidFill>
                  <a:srgbClr val="00B050"/>
                </a:solidFill>
                <a:latin typeface="+mj-ea"/>
                <a:ea typeface="+mj-ea"/>
              </a:rPr>
              <a:t>预测的</a:t>
            </a:r>
          </a:p>
          <a:p>
            <a:pPr algn="ctr" eaLnBrk="0" hangingPunct="0"/>
            <a:r>
              <a:rPr lang="zh-CN" altLang="en-US" sz="1600" dirty="0">
                <a:solidFill>
                  <a:srgbClr val="00B050"/>
                </a:solidFill>
                <a:latin typeface="+mj-ea"/>
                <a:ea typeface="+mj-ea"/>
              </a:rPr>
              <a:t>可靠性</a:t>
            </a:r>
          </a:p>
        </p:txBody>
      </p:sp>
      <p:sp>
        <p:nvSpPr>
          <p:cNvPr id="63501" name="Text Box 13"/>
          <p:cNvSpPr txBox="1">
            <a:spLocks noChangeArrowheads="1"/>
          </p:cNvSpPr>
          <p:nvPr/>
        </p:nvSpPr>
        <p:spPr bwMode="auto">
          <a:xfrm>
            <a:off x="6103467" y="1822212"/>
            <a:ext cx="595035" cy="338554"/>
          </a:xfrm>
          <a:prstGeom prst="rect">
            <a:avLst/>
          </a:prstGeom>
          <a:noFill/>
          <a:ln w="9525">
            <a:noFill/>
            <a:miter lim="800000"/>
            <a:headEnd/>
            <a:tailEnd/>
          </a:ln>
        </p:spPr>
        <p:txBody>
          <a:bodyPr wrap="none">
            <a:spAutoFit/>
          </a:bodyPr>
          <a:lstStyle/>
          <a:p>
            <a:pPr algn="ctr" eaLnBrk="0" hangingPunct="0"/>
            <a:r>
              <a:rPr lang="zh-CN" altLang="en-US" sz="1600">
                <a:solidFill>
                  <a:srgbClr val="00B050"/>
                </a:solidFill>
                <a:latin typeface="+mj-ea"/>
                <a:ea typeface="+mj-ea"/>
              </a:rPr>
              <a:t>错误</a:t>
            </a:r>
          </a:p>
        </p:txBody>
      </p:sp>
      <p:sp>
        <p:nvSpPr>
          <p:cNvPr id="63502" name="Text Box 14"/>
          <p:cNvSpPr txBox="1">
            <a:spLocks noChangeArrowheads="1"/>
          </p:cNvSpPr>
          <p:nvPr/>
        </p:nvSpPr>
        <p:spPr bwMode="auto">
          <a:xfrm>
            <a:off x="5915073" y="2724706"/>
            <a:ext cx="703910" cy="830997"/>
          </a:xfrm>
          <a:prstGeom prst="rect">
            <a:avLst/>
          </a:prstGeom>
          <a:noFill/>
          <a:ln w="9525">
            <a:noFill/>
            <a:miter lim="800000"/>
            <a:headEnd/>
            <a:tailEnd/>
          </a:ln>
        </p:spPr>
        <p:txBody>
          <a:bodyPr wrap="square">
            <a:spAutoFit/>
          </a:bodyPr>
          <a:lstStyle/>
          <a:p>
            <a:pPr algn="ctr" eaLnBrk="0" hangingPunct="0"/>
            <a:r>
              <a:rPr lang="zh-CN" altLang="en-US" sz="1600" dirty="0">
                <a:solidFill>
                  <a:srgbClr val="00B050"/>
                </a:solidFill>
                <a:latin typeface="+mj-ea"/>
                <a:ea typeface="+mj-ea"/>
              </a:rPr>
              <a:t>出错率</a:t>
            </a:r>
          </a:p>
          <a:p>
            <a:pPr algn="ctr" eaLnBrk="0" hangingPunct="0"/>
            <a:r>
              <a:rPr lang="zh-CN" altLang="en-US" sz="1600" dirty="0">
                <a:solidFill>
                  <a:srgbClr val="00B050"/>
                </a:solidFill>
                <a:latin typeface="+mj-ea"/>
                <a:ea typeface="+mj-ea"/>
              </a:rPr>
              <a:t>数据</a:t>
            </a:r>
          </a:p>
        </p:txBody>
      </p:sp>
      <p:sp>
        <p:nvSpPr>
          <p:cNvPr id="63503" name="Line 16"/>
          <p:cNvSpPr>
            <a:spLocks noChangeShapeType="1"/>
          </p:cNvSpPr>
          <p:nvPr/>
        </p:nvSpPr>
        <p:spPr bwMode="auto">
          <a:xfrm>
            <a:off x="3652151" y="1805547"/>
            <a:ext cx="575897" cy="531019"/>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04" name="Line 17"/>
          <p:cNvSpPr>
            <a:spLocks noChangeShapeType="1"/>
          </p:cNvSpPr>
          <p:nvPr/>
        </p:nvSpPr>
        <p:spPr bwMode="auto">
          <a:xfrm flipV="1">
            <a:off x="3851077" y="2562780"/>
            <a:ext cx="398951" cy="161925"/>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05" name="Line 18"/>
          <p:cNvSpPr>
            <a:spLocks noChangeShapeType="1"/>
          </p:cNvSpPr>
          <p:nvPr/>
        </p:nvSpPr>
        <p:spPr bwMode="auto">
          <a:xfrm flipV="1">
            <a:off x="3801620" y="2831866"/>
            <a:ext cx="597877" cy="540544"/>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06" name="Text Box 19">
            <a:hlinkClick r:id="" action="ppaction://noaction"/>
          </p:cNvPr>
          <p:cNvSpPr txBox="1">
            <a:spLocks noChangeArrowheads="1"/>
          </p:cNvSpPr>
          <p:nvPr/>
        </p:nvSpPr>
        <p:spPr bwMode="auto">
          <a:xfrm>
            <a:off x="2960301" y="2547947"/>
            <a:ext cx="1005404" cy="338554"/>
          </a:xfrm>
          <a:prstGeom prst="rect">
            <a:avLst/>
          </a:prstGeom>
          <a:noFill/>
          <a:ln w="9525">
            <a:noFill/>
            <a:miter lim="800000"/>
            <a:headEnd/>
            <a:tailEnd/>
          </a:ln>
        </p:spPr>
        <p:txBody>
          <a:bodyPr wrap="none">
            <a:spAutoFit/>
          </a:bodyPr>
          <a:lstStyle/>
          <a:p>
            <a:pPr algn="ctr" eaLnBrk="0" hangingPunct="0"/>
            <a:r>
              <a:rPr lang="zh-CN" altLang="en-US" sz="1600" dirty="0">
                <a:solidFill>
                  <a:srgbClr val="00B050"/>
                </a:solidFill>
                <a:latin typeface="+mj-ea"/>
                <a:ea typeface="+mj-ea"/>
              </a:rPr>
              <a:t>测试配置</a:t>
            </a:r>
          </a:p>
        </p:txBody>
      </p:sp>
      <p:sp>
        <p:nvSpPr>
          <p:cNvPr id="63507" name="Text Box 20">
            <a:hlinkClick r:id="" action="ppaction://noaction"/>
          </p:cNvPr>
          <p:cNvSpPr txBox="1">
            <a:spLocks noChangeArrowheads="1"/>
          </p:cNvSpPr>
          <p:nvPr/>
        </p:nvSpPr>
        <p:spPr bwMode="auto">
          <a:xfrm>
            <a:off x="2918920" y="3318827"/>
            <a:ext cx="1005404" cy="338554"/>
          </a:xfrm>
          <a:prstGeom prst="rect">
            <a:avLst/>
          </a:prstGeom>
          <a:noFill/>
          <a:ln w="9525">
            <a:noFill/>
            <a:miter lim="800000"/>
            <a:headEnd/>
            <a:tailEnd/>
          </a:ln>
        </p:spPr>
        <p:txBody>
          <a:bodyPr wrap="none">
            <a:spAutoFit/>
          </a:bodyPr>
          <a:lstStyle/>
          <a:p>
            <a:pPr algn="ctr" eaLnBrk="0" hangingPunct="0"/>
            <a:r>
              <a:rPr lang="zh-CN" altLang="en-US" sz="1600">
                <a:solidFill>
                  <a:srgbClr val="00B050"/>
                </a:solidFill>
                <a:latin typeface="+mj-ea"/>
                <a:ea typeface="+mj-ea"/>
              </a:rPr>
              <a:t>测试工具</a:t>
            </a:r>
          </a:p>
        </p:txBody>
      </p:sp>
      <p:sp>
        <p:nvSpPr>
          <p:cNvPr id="63508" name="Line 21"/>
          <p:cNvSpPr>
            <a:spLocks noChangeShapeType="1"/>
          </p:cNvSpPr>
          <p:nvPr/>
        </p:nvSpPr>
        <p:spPr bwMode="auto">
          <a:xfrm flipV="1">
            <a:off x="4910552" y="2165112"/>
            <a:ext cx="580292" cy="228600"/>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09" name="Line 22"/>
          <p:cNvSpPr>
            <a:spLocks noChangeShapeType="1"/>
          </p:cNvSpPr>
          <p:nvPr/>
        </p:nvSpPr>
        <p:spPr bwMode="auto">
          <a:xfrm flipV="1">
            <a:off x="5279829" y="2393712"/>
            <a:ext cx="369277" cy="400050"/>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10" name="Line 23"/>
          <p:cNvSpPr>
            <a:spLocks noChangeShapeType="1"/>
          </p:cNvSpPr>
          <p:nvPr/>
        </p:nvSpPr>
        <p:spPr bwMode="auto">
          <a:xfrm flipH="1" flipV="1">
            <a:off x="5965627" y="2393712"/>
            <a:ext cx="738554" cy="514350"/>
          </a:xfrm>
          <a:prstGeom prst="line">
            <a:avLst/>
          </a:prstGeom>
          <a:noFill/>
          <a:ln w="28575">
            <a:solidFill>
              <a:srgbClr val="EF8D2B"/>
            </a:solidFill>
            <a:round/>
            <a:headEnd type="triangle" w="med" len="med"/>
            <a:tailEnd/>
          </a:ln>
        </p:spPr>
        <p:txBody>
          <a:bodyPr/>
          <a:lstStyle/>
          <a:p>
            <a:endParaRPr lang="zh-CN" altLang="en-US" sz="1350">
              <a:latin typeface="+mj-ea"/>
              <a:ea typeface="+mj-ea"/>
            </a:endParaRPr>
          </a:p>
        </p:txBody>
      </p:sp>
      <p:sp>
        <p:nvSpPr>
          <p:cNvPr id="63511" name="Line 24"/>
          <p:cNvSpPr>
            <a:spLocks noChangeShapeType="1"/>
          </p:cNvSpPr>
          <p:nvPr/>
        </p:nvSpPr>
        <p:spPr bwMode="auto">
          <a:xfrm>
            <a:off x="7337229" y="3022362"/>
            <a:ext cx="527539" cy="0"/>
          </a:xfrm>
          <a:prstGeom prst="line">
            <a:avLst/>
          </a:prstGeom>
          <a:noFill/>
          <a:ln w="12700">
            <a:solidFill>
              <a:srgbClr val="EF8D2B"/>
            </a:solidFill>
            <a:round/>
            <a:headEnd/>
            <a:tailEnd type="triangle" w="med" len="med"/>
          </a:ln>
        </p:spPr>
        <p:txBody>
          <a:bodyPr/>
          <a:lstStyle/>
          <a:p>
            <a:endParaRPr lang="zh-CN" altLang="en-US" sz="1350">
              <a:latin typeface="+mj-ea"/>
              <a:ea typeface="+mj-ea"/>
            </a:endParaRPr>
          </a:p>
        </p:txBody>
      </p:sp>
      <p:sp>
        <p:nvSpPr>
          <p:cNvPr id="63512" name="Line 25"/>
          <p:cNvSpPr>
            <a:spLocks noChangeShapeType="1"/>
          </p:cNvSpPr>
          <p:nvPr/>
        </p:nvSpPr>
        <p:spPr bwMode="auto">
          <a:xfrm>
            <a:off x="6123889" y="2107962"/>
            <a:ext cx="580292" cy="0"/>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13" name="Line 26"/>
          <p:cNvSpPr>
            <a:spLocks noChangeShapeType="1"/>
          </p:cNvSpPr>
          <p:nvPr/>
        </p:nvSpPr>
        <p:spPr bwMode="auto">
          <a:xfrm>
            <a:off x="7337229" y="2107962"/>
            <a:ext cx="580292" cy="0"/>
          </a:xfrm>
          <a:prstGeom prst="line">
            <a:avLst/>
          </a:prstGeom>
          <a:noFill/>
          <a:ln w="28575">
            <a:solidFill>
              <a:srgbClr val="EF8D2B"/>
            </a:solidFill>
            <a:round/>
            <a:headEnd/>
            <a:tailEnd type="triangle" w="med" len="med"/>
          </a:ln>
        </p:spPr>
        <p:txBody>
          <a:bodyPr/>
          <a:lstStyle/>
          <a:p>
            <a:endParaRPr lang="zh-CN" altLang="en-US" sz="1350">
              <a:latin typeface="+mj-ea"/>
              <a:ea typeface="+mj-ea"/>
            </a:endParaRPr>
          </a:p>
        </p:txBody>
      </p:sp>
      <p:sp>
        <p:nvSpPr>
          <p:cNvPr id="63514" name="AutoShape 28"/>
          <p:cNvSpPr>
            <a:spLocks/>
          </p:cNvSpPr>
          <p:nvPr/>
        </p:nvSpPr>
        <p:spPr bwMode="auto">
          <a:xfrm>
            <a:off x="2853356" y="1057272"/>
            <a:ext cx="149469" cy="701279"/>
          </a:xfrm>
          <a:prstGeom prst="rightBrace">
            <a:avLst>
              <a:gd name="adj1" fmla="val 36091"/>
              <a:gd name="adj2" fmla="val 50000"/>
            </a:avLst>
          </a:prstGeom>
          <a:noFill/>
          <a:ln w="19050">
            <a:solidFill>
              <a:schemeClr val="tx1"/>
            </a:solidFill>
            <a:round/>
            <a:headEnd/>
            <a:tailEnd/>
          </a:ln>
        </p:spPr>
        <p:txBody>
          <a:bodyPr wrap="none" anchor="ctr"/>
          <a:lstStyle/>
          <a:p>
            <a:endParaRPr lang="zh-CN" altLang="en-US" sz="1350">
              <a:latin typeface="+mj-ea"/>
              <a:ea typeface="+mj-ea"/>
            </a:endParaRPr>
          </a:p>
        </p:txBody>
      </p:sp>
      <p:sp>
        <p:nvSpPr>
          <p:cNvPr id="63515" name="AutoShape 29"/>
          <p:cNvSpPr>
            <a:spLocks/>
          </p:cNvSpPr>
          <p:nvPr/>
        </p:nvSpPr>
        <p:spPr bwMode="auto">
          <a:xfrm>
            <a:off x="2804793" y="2292509"/>
            <a:ext cx="200025" cy="889397"/>
          </a:xfrm>
          <a:prstGeom prst="rightBrace">
            <a:avLst>
              <a:gd name="adj1" fmla="val 34203"/>
              <a:gd name="adj2" fmla="val 50000"/>
            </a:avLst>
          </a:prstGeom>
          <a:noFill/>
          <a:ln w="19050">
            <a:solidFill>
              <a:schemeClr val="tx1"/>
            </a:solidFill>
            <a:round/>
            <a:headEnd/>
            <a:tailEnd/>
          </a:ln>
        </p:spPr>
        <p:txBody>
          <a:bodyPr wrap="none" anchor="ctr"/>
          <a:lstStyle/>
          <a:p>
            <a:endParaRPr lang="zh-CN" altLang="en-US" sz="1350">
              <a:latin typeface="+mj-ea"/>
              <a:ea typeface="+mj-ea"/>
            </a:endParaRPr>
          </a:p>
        </p:txBody>
      </p:sp>
      <p:sp>
        <p:nvSpPr>
          <p:cNvPr id="63516" name="Rectangle 30"/>
          <p:cNvSpPr>
            <a:spLocks noChangeArrowheads="1"/>
          </p:cNvSpPr>
          <p:nvPr/>
        </p:nvSpPr>
        <p:spPr bwMode="auto">
          <a:xfrm>
            <a:off x="964728" y="907282"/>
            <a:ext cx="1939373" cy="1089529"/>
          </a:xfrm>
          <a:prstGeom prst="rect">
            <a:avLst/>
          </a:prstGeom>
          <a:noFill/>
          <a:ln w="12700">
            <a:noFill/>
            <a:miter lim="800000"/>
            <a:headEnd/>
            <a:tailEnd/>
          </a:ln>
        </p:spPr>
        <p:txBody>
          <a:bodyPr wrap="square">
            <a:spAutoFit/>
          </a:bodyPr>
          <a:lstStyle/>
          <a:p>
            <a:pPr algn="ctr">
              <a:lnSpc>
                <a:spcPct val="120000"/>
              </a:lnSpc>
            </a:pPr>
            <a:r>
              <a:rPr kumimoji="1" lang="zh-CN" altLang="en-US" dirty="0">
                <a:latin typeface="+mj-ea"/>
                <a:ea typeface="+mj-ea"/>
              </a:rPr>
              <a:t>需求规格说明书</a:t>
            </a:r>
          </a:p>
          <a:p>
            <a:pPr algn="ctr">
              <a:lnSpc>
                <a:spcPct val="120000"/>
              </a:lnSpc>
            </a:pPr>
            <a:r>
              <a:rPr kumimoji="1" lang="zh-CN" altLang="en-US" dirty="0">
                <a:latin typeface="+mj-ea"/>
                <a:ea typeface="+mj-ea"/>
              </a:rPr>
              <a:t>软件设计说明书</a:t>
            </a:r>
          </a:p>
          <a:p>
            <a:pPr algn="ctr">
              <a:lnSpc>
                <a:spcPct val="120000"/>
              </a:lnSpc>
            </a:pPr>
            <a:r>
              <a:rPr kumimoji="1" lang="zh-CN" altLang="en-US" dirty="0">
                <a:latin typeface="+mj-ea"/>
                <a:ea typeface="+mj-ea"/>
              </a:rPr>
              <a:t>  被测源程序</a:t>
            </a:r>
          </a:p>
        </p:txBody>
      </p:sp>
      <p:sp>
        <p:nvSpPr>
          <p:cNvPr id="63517" name="Rectangle 31"/>
          <p:cNvSpPr>
            <a:spLocks noChangeArrowheads="1"/>
          </p:cNvSpPr>
          <p:nvPr/>
        </p:nvSpPr>
        <p:spPr bwMode="auto">
          <a:xfrm>
            <a:off x="987040" y="2115788"/>
            <a:ext cx="1815864" cy="1283428"/>
          </a:xfrm>
          <a:prstGeom prst="rect">
            <a:avLst/>
          </a:prstGeom>
          <a:noFill/>
          <a:ln w="12700">
            <a:noFill/>
            <a:miter lim="800000"/>
            <a:headEnd/>
            <a:tailEnd/>
          </a:ln>
        </p:spPr>
        <p:txBody>
          <a:bodyPr wrap="square">
            <a:spAutoFit/>
          </a:bodyPr>
          <a:lstStyle/>
          <a:p>
            <a:pPr algn="ctr">
              <a:lnSpc>
                <a:spcPct val="110000"/>
              </a:lnSpc>
              <a:spcBef>
                <a:spcPct val="30000"/>
              </a:spcBef>
            </a:pPr>
            <a:r>
              <a:rPr kumimoji="1" lang="zh-CN" altLang="en-US" dirty="0">
                <a:latin typeface="+mj-ea"/>
                <a:ea typeface="+mj-ea"/>
              </a:rPr>
              <a:t> 测试计划</a:t>
            </a:r>
          </a:p>
          <a:p>
            <a:pPr algn="ctr">
              <a:lnSpc>
                <a:spcPct val="110000"/>
              </a:lnSpc>
            </a:pPr>
            <a:r>
              <a:rPr kumimoji="1" lang="zh-CN" altLang="en-US" dirty="0">
                <a:latin typeface="+mj-ea"/>
                <a:ea typeface="+mj-ea"/>
              </a:rPr>
              <a:t> 测试用例</a:t>
            </a:r>
          </a:p>
          <a:p>
            <a:pPr algn="ctr">
              <a:lnSpc>
                <a:spcPct val="95000"/>
              </a:lnSpc>
            </a:pPr>
            <a:r>
              <a:rPr kumimoji="1" lang="en-US" altLang="zh-CN" dirty="0">
                <a:latin typeface="+mj-ea"/>
                <a:ea typeface="+mj-ea"/>
              </a:rPr>
              <a:t>(</a:t>
            </a:r>
            <a:r>
              <a:rPr kumimoji="1" lang="zh-CN" altLang="en-US" dirty="0">
                <a:latin typeface="+mj-ea"/>
                <a:ea typeface="+mj-ea"/>
              </a:rPr>
              <a:t>测试数据</a:t>
            </a:r>
            <a:r>
              <a:rPr kumimoji="1" lang="en-US" altLang="zh-CN" dirty="0">
                <a:latin typeface="+mj-ea"/>
                <a:ea typeface="+mj-ea"/>
              </a:rPr>
              <a:t>)</a:t>
            </a:r>
          </a:p>
          <a:p>
            <a:pPr algn="ctr">
              <a:lnSpc>
                <a:spcPct val="95000"/>
              </a:lnSpc>
              <a:spcBef>
                <a:spcPct val="20000"/>
              </a:spcBef>
            </a:pPr>
            <a:r>
              <a:rPr kumimoji="1" lang="zh-CN" altLang="en-US" dirty="0">
                <a:latin typeface="+mj-ea"/>
                <a:ea typeface="+mj-ea"/>
              </a:rPr>
              <a:t>测试驱动程序</a:t>
            </a:r>
          </a:p>
        </p:txBody>
      </p:sp>
      <p:sp>
        <p:nvSpPr>
          <p:cNvPr id="63518" name="Line 32"/>
          <p:cNvSpPr>
            <a:spLocks noChangeShapeType="1"/>
          </p:cNvSpPr>
          <p:nvPr/>
        </p:nvSpPr>
        <p:spPr bwMode="auto">
          <a:xfrm flipV="1">
            <a:off x="6992129" y="1104265"/>
            <a:ext cx="0" cy="594122"/>
          </a:xfrm>
          <a:prstGeom prst="line">
            <a:avLst/>
          </a:prstGeom>
          <a:noFill/>
          <a:ln w="28575">
            <a:solidFill>
              <a:srgbClr val="FF9900"/>
            </a:solidFill>
            <a:round/>
            <a:headEnd/>
            <a:tailEnd type="triangle" w="med" len="med"/>
          </a:ln>
        </p:spPr>
        <p:txBody>
          <a:bodyPr/>
          <a:lstStyle/>
          <a:p>
            <a:endParaRPr lang="zh-CN" altLang="en-US" sz="1350">
              <a:latin typeface="+mj-ea"/>
              <a:ea typeface="+mj-ea"/>
            </a:endParaRPr>
          </a:p>
        </p:txBody>
      </p:sp>
      <p:sp>
        <p:nvSpPr>
          <p:cNvPr id="63519" name="Line 33"/>
          <p:cNvSpPr>
            <a:spLocks noChangeShapeType="1"/>
          </p:cNvSpPr>
          <p:nvPr/>
        </p:nvSpPr>
        <p:spPr bwMode="auto">
          <a:xfrm flipH="1">
            <a:off x="4548966" y="1104265"/>
            <a:ext cx="2443163" cy="0"/>
          </a:xfrm>
          <a:prstGeom prst="line">
            <a:avLst/>
          </a:prstGeom>
          <a:noFill/>
          <a:ln w="28575">
            <a:solidFill>
              <a:srgbClr val="FF9900"/>
            </a:solidFill>
            <a:round/>
            <a:headEnd/>
            <a:tailEnd type="triangle" w="med" len="med"/>
          </a:ln>
        </p:spPr>
        <p:txBody>
          <a:bodyPr/>
          <a:lstStyle/>
          <a:p>
            <a:endParaRPr lang="zh-CN" altLang="en-US" sz="1350">
              <a:latin typeface="+mj-ea"/>
              <a:ea typeface="+mj-ea"/>
            </a:endParaRPr>
          </a:p>
        </p:txBody>
      </p:sp>
      <p:sp>
        <p:nvSpPr>
          <p:cNvPr id="63520" name="Line 34"/>
          <p:cNvSpPr>
            <a:spLocks noChangeShapeType="1"/>
          </p:cNvSpPr>
          <p:nvPr/>
        </p:nvSpPr>
        <p:spPr bwMode="auto">
          <a:xfrm>
            <a:off x="4548966" y="1104265"/>
            <a:ext cx="0" cy="971550"/>
          </a:xfrm>
          <a:prstGeom prst="line">
            <a:avLst/>
          </a:prstGeom>
          <a:noFill/>
          <a:ln w="28575">
            <a:solidFill>
              <a:srgbClr val="FF9900"/>
            </a:solidFill>
            <a:round/>
            <a:headEnd/>
            <a:tailEnd type="triangle" w="med" len="med"/>
          </a:ln>
        </p:spPr>
        <p:txBody>
          <a:bodyPr/>
          <a:lstStyle/>
          <a:p>
            <a:endParaRPr lang="zh-CN" altLang="en-US" sz="1350">
              <a:latin typeface="+mj-ea"/>
              <a:ea typeface="+mj-ea"/>
            </a:endParaRPr>
          </a:p>
        </p:txBody>
      </p:sp>
      <p:sp>
        <p:nvSpPr>
          <p:cNvPr id="63521" name="Rectangle 35"/>
          <p:cNvSpPr>
            <a:spLocks noChangeArrowheads="1"/>
          </p:cNvSpPr>
          <p:nvPr/>
        </p:nvSpPr>
        <p:spPr bwMode="auto">
          <a:xfrm>
            <a:off x="1016583" y="3855748"/>
            <a:ext cx="6765827" cy="646331"/>
          </a:xfrm>
          <a:prstGeom prst="rect">
            <a:avLst/>
          </a:prstGeom>
          <a:noFill/>
          <a:ln w="9525">
            <a:noFill/>
            <a:miter lim="800000"/>
            <a:headEnd/>
            <a:tailEnd/>
          </a:ln>
        </p:spPr>
        <p:txBody>
          <a:bodyPr wrap="square">
            <a:spAutoFit/>
          </a:bodyPr>
          <a:lstStyle/>
          <a:p>
            <a:r>
              <a:rPr kumimoji="1" lang="zh-CN" altLang="en-US" dirty="0">
                <a:latin typeface="+mj-ea"/>
                <a:ea typeface="+mj-ea"/>
              </a:rPr>
              <a:t>测试数据自动生成程序、静态分析程序、动态分析程序、测试结果分析程序、以及驱动测试的测试数据库等。</a:t>
            </a:r>
          </a:p>
        </p:txBody>
      </p:sp>
      <p:sp>
        <p:nvSpPr>
          <p:cNvPr id="63522" name="AutoShape 36"/>
          <p:cNvSpPr>
            <a:spLocks/>
          </p:cNvSpPr>
          <p:nvPr/>
        </p:nvSpPr>
        <p:spPr bwMode="auto">
          <a:xfrm rot="-5400000">
            <a:off x="3270191" y="2379379"/>
            <a:ext cx="215503" cy="2742101"/>
          </a:xfrm>
          <a:prstGeom prst="rightBrace">
            <a:avLst>
              <a:gd name="adj1" fmla="val 114871"/>
              <a:gd name="adj2" fmla="val 50000"/>
            </a:avLst>
          </a:prstGeom>
          <a:noFill/>
          <a:ln w="19050">
            <a:solidFill>
              <a:schemeClr val="tx1"/>
            </a:solidFill>
            <a:round/>
            <a:headEnd/>
            <a:tailEnd/>
          </a:ln>
        </p:spPr>
        <p:txBody>
          <a:bodyPr wrap="none" anchor="ctr"/>
          <a:lstStyle/>
          <a:p>
            <a:endParaRPr lang="zh-CN" altLang="en-US" sz="1350">
              <a:latin typeface="+mj-ea"/>
              <a:ea typeface="+mj-ea"/>
            </a:endParaRPr>
          </a:p>
        </p:txBody>
      </p:sp>
      <p:sp>
        <p:nvSpPr>
          <p:cNvPr id="2" name="日期占位符 1"/>
          <p:cNvSpPr>
            <a:spLocks noGrp="1"/>
          </p:cNvSpPr>
          <p:nvPr>
            <p:ph type="dt" sz="half" idx="10"/>
          </p:nvPr>
        </p:nvSpPr>
        <p:spPr/>
        <p:txBody>
          <a:bodyPr/>
          <a:lstStyle/>
          <a:p>
            <a:fld id="{529F754E-DF9B-4F41-8B38-06A9B0DC1EAE}"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2145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测试执行的步骤：单元测试</a:t>
            </a:r>
          </a:p>
        </p:txBody>
      </p:sp>
      <p:sp>
        <p:nvSpPr>
          <p:cNvPr id="7" name="内容占位符 6"/>
          <p:cNvSpPr>
            <a:spLocks noGrp="1"/>
          </p:cNvSpPr>
          <p:nvPr>
            <p:ph idx="1"/>
          </p:nvPr>
        </p:nvSpPr>
        <p:spPr/>
        <p:txBody>
          <a:bodyPr>
            <a:normAutofit/>
          </a:bodyPr>
          <a:lstStyle/>
          <a:p>
            <a:r>
              <a:rPr lang="zh-CN" altLang="en-US" sz="2000" dirty="0"/>
              <a:t>单元测试（</a:t>
            </a:r>
            <a:r>
              <a:rPr lang="en-US" altLang="zh-CN" sz="2000" dirty="0"/>
              <a:t>Unit Testing</a:t>
            </a:r>
            <a:r>
              <a:rPr lang="zh-CN" altLang="en-US" sz="2000" dirty="0"/>
              <a:t>）是对软件基本组成单元进行的测试，其测试对象是</a:t>
            </a:r>
            <a:r>
              <a:rPr lang="zh-CN" altLang="en-US" sz="2000" dirty="0" smtClean="0"/>
              <a:t>软件设计</a:t>
            </a:r>
            <a:r>
              <a:rPr lang="zh-CN" altLang="en-US" sz="2000" dirty="0"/>
              <a:t>的最小单位（模块或者类）。 </a:t>
            </a:r>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zh-CN" altLang="en-US" sz="2000" dirty="0"/>
              <a:t>单元测试一般由编写代码的开发人员执行，用于检测被测代码的功能是否正确。</a:t>
            </a:r>
          </a:p>
        </p:txBody>
      </p:sp>
      <p:sp>
        <p:nvSpPr>
          <p:cNvPr id="3" name="日期占位符 2"/>
          <p:cNvSpPr>
            <a:spLocks noGrp="1"/>
          </p:cNvSpPr>
          <p:nvPr>
            <p:ph type="dt" sz="half" idx="10"/>
          </p:nvPr>
        </p:nvSpPr>
        <p:spPr/>
        <p:txBody>
          <a:bodyPr/>
          <a:lstStyle/>
          <a:p>
            <a:fld id="{2B1BF693-23AE-4F5B-B1CA-0B792F901C8D}"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91</a:t>
            </a:fld>
            <a:endParaRPr lang="zh-CN" altLang="en-US"/>
          </a:p>
        </p:txBody>
      </p:sp>
      <p:pic>
        <p:nvPicPr>
          <p:cNvPr id="6" name="图片 5"/>
          <p:cNvPicPr>
            <a:picLocks noChangeAspect="1"/>
          </p:cNvPicPr>
          <p:nvPr/>
        </p:nvPicPr>
        <p:blipFill>
          <a:blip r:embed="rId2"/>
          <a:stretch>
            <a:fillRect/>
          </a:stretch>
        </p:blipFill>
        <p:spPr>
          <a:xfrm>
            <a:off x="1835038" y="1731083"/>
            <a:ext cx="5866242" cy="1872750"/>
          </a:xfrm>
          <a:prstGeom prst="rect">
            <a:avLst/>
          </a:prstGeom>
        </p:spPr>
      </p:pic>
    </p:spTree>
    <p:extLst>
      <p:ext uri="{BB962C8B-B14F-4D97-AF65-F5344CB8AC3E}">
        <p14:creationId xmlns:p14="http://schemas.microsoft.com/office/powerpoint/2010/main" val="153733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dirty="0"/>
              <a:t>单元测试</a:t>
            </a:r>
          </a:p>
        </p:txBody>
      </p:sp>
      <p:sp>
        <p:nvSpPr>
          <p:cNvPr id="13315" name="Rectangle 3"/>
          <p:cNvSpPr>
            <a:spLocks noGrp="1" noChangeArrowheads="1"/>
          </p:cNvSpPr>
          <p:nvPr>
            <p:ph idx="1"/>
          </p:nvPr>
        </p:nvSpPr>
        <p:spPr>
          <a:xfrm>
            <a:off x="834084" y="828913"/>
            <a:ext cx="7832833" cy="3806854"/>
          </a:xfrm>
        </p:spPr>
        <p:txBody>
          <a:bodyPr>
            <a:noAutofit/>
          </a:bodyPr>
          <a:lstStyle/>
          <a:p>
            <a:pPr>
              <a:lnSpc>
                <a:spcPct val="100000"/>
              </a:lnSpc>
            </a:pPr>
            <a:r>
              <a:rPr lang="zh-CN" sz="2200" dirty="0"/>
              <a:t>单元测试又称</a:t>
            </a:r>
            <a:r>
              <a:rPr lang="zh-CN" sz="2200" dirty="0" smtClean="0">
                <a:solidFill>
                  <a:srgbClr val="FF0000"/>
                </a:solidFill>
              </a:rPr>
              <a:t>模块测试</a:t>
            </a:r>
            <a:r>
              <a:rPr lang="zh-CN" altLang="zh-CN" sz="2200" dirty="0">
                <a:latin typeface="Arial"/>
              </a:rPr>
              <a:t>——</a:t>
            </a:r>
            <a:r>
              <a:rPr lang="zh-CN" altLang="zh-CN" sz="2200" dirty="0"/>
              <a:t>程序模块进行正确性检验的测试工作</a:t>
            </a:r>
            <a:r>
              <a:rPr lang="zh-CN" altLang="en-US" sz="2200" dirty="0" smtClean="0"/>
              <a:t>。</a:t>
            </a:r>
            <a:endParaRPr lang="en-US" altLang="zh-CN" sz="2200" dirty="0"/>
          </a:p>
          <a:p>
            <a:pPr>
              <a:lnSpc>
                <a:spcPct val="100000"/>
              </a:lnSpc>
            </a:pPr>
            <a:r>
              <a:rPr lang="zh-CN" sz="2200" dirty="0" smtClean="0"/>
              <a:t>其目的在于检查每个程序单元能否实现详细设计说明中的模块功能、性能、接口和设计约束等要求，发现各模块内部可能存在的错误</a:t>
            </a:r>
            <a:r>
              <a:rPr lang="zh-CN" altLang="en-US" sz="2200" dirty="0" smtClean="0"/>
              <a:t>。</a:t>
            </a:r>
            <a:endParaRPr lang="en-US" altLang="zh-CN" sz="2200" dirty="0" smtClean="0"/>
          </a:p>
          <a:p>
            <a:pPr>
              <a:lnSpc>
                <a:spcPct val="100000"/>
              </a:lnSpc>
            </a:pPr>
            <a:r>
              <a:rPr lang="zh-CN" altLang="en-US" sz="2200" dirty="0" smtClean="0"/>
              <a:t>测试的对象</a:t>
            </a:r>
            <a:r>
              <a:rPr lang="zh-CN" sz="2200" dirty="0" smtClean="0"/>
              <a:t>是</a:t>
            </a:r>
            <a:r>
              <a:rPr lang="zh-CN" sz="2200" dirty="0"/>
              <a:t>针对软件设计的最小</a:t>
            </a:r>
            <a:r>
              <a:rPr lang="zh-CN" sz="2200" dirty="0" smtClean="0"/>
              <a:t>单元</a:t>
            </a:r>
            <a:r>
              <a:rPr lang="zh-CN" altLang="en-US" sz="2200" dirty="0" smtClean="0"/>
              <a:t>。</a:t>
            </a:r>
            <a:r>
              <a:rPr lang="en-US" altLang="zh-CN" sz="2200" dirty="0" smtClean="0"/>
              <a:t>C</a:t>
            </a:r>
            <a:r>
              <a:rPr lang="zh-CN" altLang="en-US" sz="2200" dirty="0" smtClean="0"/>
              <a:t>中的单元一般是函数或子过程，</a:t>
            </a:r>
            <a:r>
              <a:rPr lang="en-US" altLang="zh-CN" sz="2200" dirty="0" smtClean="0"/>
              <a:t>C++</a:t>
            </a:r>
            <a:r>
              <a:rPr lang="zh-CN" altLang="en-US" sz="2200" dirty="0" smtClean="0"/>
              <a:t>中的单元一般是类。</a:t>
            </a:r>
            <a:endParaRPr lang="zh-CN" sz="2200" dirty="0"/>
          </a:p>
          <a:p>
            <a:pPr>
              <a:lnSpc>
                <a:spcPct val="100000"/>
              </a:lnSpc>
            </a:pPr>
            <a:r>
              <a:rPr lang="zh-CN" altLang="en-US" sz="2200" dirty="0" smtClean="0"/>
              <a:t>主要采用黑盒</a:t>
            </a:r>
            <a:r>
              <a:rPr lang="en-US" altLang="zh-CN" sz="2200" dirty="0" smtClean="0"/>
              <a:t>+</a:t>
            </a:r>
            <a:r>
              <a:rPr lang="zh-CN" altLang="en-US" sz="2200" dirty="0" smtClean="0"/>
              <a:t>白</a:t>
            </a:r>
            <a:r>
              <a:rPr lang="zh-CN" altLang="en-US" sz="2200" dirty="0"/>
              <a:t>盒测试</a:t>
            </a:r>
            <a:r>
              <a:rPr lang="zh-CN" altLang="en-US" sz="2200" dirty="0" smtClean="0"/>
              <a:t>法。</a:t>
            </a:r>
            <a:endParaRPr lang="en-US" altLang="zh-CN" sz="2200" dirty="0" smtClean="0"/>
          </a:p>
          <a:p>
            <a:pPr>
              <a:lnSpc>
                <a:spcPct val="100000"/>
              </a:lnSpc>
            </a:pPr>
            <a:r>
              <a:rPr lang="zh-CN" altLang="en-US" sz="2200" dirty="0" smtClean="0"/>
              <a:t>单元测试要尽早的进行，测试驱动开发。</a:t>
            </a:r>
            <a:endParaRPr lang="zh-CN" sz="2200" dirty="0"/>
          </a:p>
        </p:txBody>
      </p:sp>
      <p:sp>
        <p:nvSpPr>
          <p:cNvPr id="3" name="日期占位符 2"/>
          <p:cNvSpPr>
            <a:spLocks noGrp="1"/>
          </p:cNvSpPr>
          <p:nvPr>
            <p:ph type="dt" sz="half" idx="10"/>
          </p:nvPr>
        </p:nvSpPr>
        <p:spPr/>
        <p:txBody>
          <a:bodyPr/>
          <a:lstStyle/>
          <a:p>
            <a:fld id="{F7B4E82B-AC20-4E11-98A0-0571D46B4754}"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92</a:t>
            </a:fld>
            <a:endParaRPr lang="zh-CN" altLang="en-US" dirty="0"/>
          </a:p>
        </p:txBody>
      </p:sp>
    </p:spTree>
    <p:extLst>
      <p:ext uri="{BB962C8B-B14F-4D97-AF65-F5344CB8AC3E}">
        <p14:creationId xmlns:p14="http://schemas.microsoft.com/office/powerpoint/2010/main" val="314265753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单元测试</a:t>
            </a:r>
            <a:endParaRPr lang="zh-CN" altLang="en-US" dirty="0"/>
          </a:p>
        </p:txBody>
      </p:sp>
      <p:sp>
        <p:nvSpPr>
          <p:cNvPr id="6" name="文本占位符 5"/>
          <p:cNvSpPr>
            <a:spLocks noGrp="1"/>
          </p:cNvSpPr>
          <p:nvPr>
            <p:ph idx="1"/>
          </p:nvPr>
        </p:nvSpPr>
        <p:spPr/>
        <p:txBody>
          <a:bodyPr>
            <a:normAutofit/>
          </a:bodyPr>
          <a:lstStyle/>
          <a:p>
            <a:pPr>
              <a:lnSpc>
                <a:spcPct val="120000"/>
              </a:lnSpc>
              <a:spcBef>
                <a:spcPts val="900"/>
              </a:spcBef>
            </a:pPr>
            <a:r>
              <a:rPr lang="zh-CN" altLang="en-US" sz="2000" dirty="0"/>
              <a:t>单元测试要建立测试环境，可以采用测试工具如</a:t>
            </a:r>
            <a:r>
              <a:rPr lang="en-US" altLang="zh-CN" sz="2000" dirty="0"/>
              <a:t>JUnit</a:t>
            </a:r>
            <a:r>
              <a:rPr lang="zh-CN" altLang="en-US" sz="2000" dirty="0"/>
              <a:t>，由于模块之间有数据交换，而且并非独立，因此需要额外建立两种模块进行测试。</a:t>
            </a:r>
            <a:endParaRPr lang="en-US" altLang="zh-CN" sz="2000" dirty="0"/>
          </a:p>
          <a:p>
            <a:pPr>
              <a:lnSpc>
                <a:spcPct val="120000"/>
              </a:lnSpc>
              <a:spcBef>
                <a:spcPts val="900"/>
              </a:spcBef>
            </a:pPr>
            <a:r>
              <a:rPr lang="zh-CN" altLang="en-US" sz="2000" b="1" dirty="0"/>
              <a:t>桩模块（</a:t>
            </a:r>
            <a:r>
              <a:rPr lang="en-US" altLang="zh-CN" sz="2000" b="1" dirty="0"/>
              <a:t>stub</a:t>
            </a:r>
            <a:r>
              <a:rPr lang="zh-CN" altLang="en-US" sz="2000" b="1" dirty="0"/>
              <a:t>）：</a:t>
            </a:r>
            <a:r>
              <a:rPr lang="zh-CN" altLang="en-US" sz="2000" dirty="0"/>
              <a:t>对顶层或上层模块进行测试时，顶替下层模块的假子模块。</a:t>
            </a:r>
            <a:endParaRPr lang="zh-CN" altLang="en-US" sz="2000" b="1" dirty="0"/>
          </a:p>
          <a:p>
            <a:pPr>
              <a:lnSpc>
                <a:spcPct val="120000"/>
              </a:lnSpc>
              <a:spcBef>
                <a:spcPts val="900"/>
              </a:spcBef>
            </a:pPr>
            <a:r>
              <a:rPr lang="zh-CN" altLang="en-US" sz="2000" b="1" dirty="0"/>
              <a:t>驱动模块（</a:t>
            </a:r>
            <a:r>
              <a:rPr lang="en-US" altLang="zh-CN" sz="2000" b="1" dirty="0"/>
              <a:t>driver</a:t>
            </a:r>
            <a:r>
              <a:rPr lang="zh-CN" altLang="en-US" sz="2000" b="1" dirty="0"/>
              <a:t>）：</a:t>
            </a:r>
            <a:r>
              <a:rPr lang="zh-CN" altLang="en-US" sz="2000" dirty="0"/>
              <a:t>对底层或子层模块进行测试时，顶替调用被测模块的假主模块。 </a:t>
            </a:r>
          </a:p>
          <a:p>
            <a:pPr>
              <a:lnSpc>
                <a:spcPct val="120000"/>
              </a:lnSpc>
              <a:spcBef>
                <a:spcPts val="900"/>
              </a:spcBef>
            </a:pPr>
            <a:r>
              <a:rPr lang="zh-CN" altLang="en-US" sz="2000" dirty="0"/>
              <a:t>在集成测试中更是要使用大量的桩模块和驱动模块。</a:t>
            </a:r>
          </a:p>
        </p:txBody>
      </p:sp>
      <p:sp>
        <p:nvSpPr>
          <p:cNvPr id="2" name="日期占位符 1"/>
          <p:cNvSpPr>
            <a:spLocks noGrp="1"/>
          </p:cNvSpPr>
          <p:nvPr>
            <p:ph type="dt" sz="half" idx="10"/>
          </p:nvPr>
        </p:nvSpPr>
        <p:spPr/>
        <p:txBody>
          <a:bodyPr/>
          <a:lstStyle/>
          <a:p>
            <a:fld id="{9FE53A88-E739-4841-8543-2F5E965EFD8E}"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93</a:t>
            </a:fld>
            <a:endParaRPr lang="zh-CN" altLang="en-US" dirty="0"/>
          </a:p>
        </p:txBody>
      </p:sp>
      <p:pic>
        <p:nvPicPr>
          <p:cNvPr id="5" name="图片 4"/>
          <p:cNvPicPr>
            <a:picLocks noChangeAspect="1"/>
          </p:cNvPicPr>
          <p:nvPr/>
        </p:nvPicPr>
        <p:blipFill>
          <a:blip r:embed="rId2"/>
          <a:stretch>
            <a:fillRect/>
          </a:stretch>
        </p:blipFill>
        <p:spPr>
          <a:xfrm>
            <a:off x="3181628" y="1680156"/>
            <a:ext cx="5676622" cy="2658164"/>
          </a:xfrm>
          <a:prstGeom prst="rect">
            <a:avLst/>
          </a:prstGeom>
        </p:spPr>
      </p:pic>
    </p:spTree>
    <p:extLst>
      <p:ext uri="{BB962C8B-B14F-4D97-AF65-F5344CB8AC3E}">
        <p14:creationId xmlns:p14="http://schemas.microsoft.com/office/powerpoint/2010/main" val="402201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单元测试原则 </a:t>
            </a:r>
          </a:p>
        </p:txBody>
      </p:sp>
      <p:sp>
        <p:nvSpPr>
          <p:cNvPr id="4" name="日期占位符 3"/>
          <p:cNvSpPr>
            <a:spLocks noGrp="1"/>
          </p:cNvSpPr>
          <p:nvPr>
            <p:ph type="dt" sz="half" idx="10"/>
          </p:nvPr>
        </p:nvSpPr>
        <p:spPr/>
        <p:txBody>
          <a:bodyPr/>
          <a:lstStyle/>
          <a:p>
            <a:fld id="{12D060F0-3B02-45DF-BA4E-9444BDCE83A3}"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94</a:t>
            </a:fld>
            <a:endParaRPr lang="zh-CN" altLang="en-US"/>
          </a:p>
        </p:txBody>
      </p:sp>
      <p:pic>
        <p:nvPicPr>
          <p:cNvPr id="7" name="图片 6"/>
          <p:cNvPicPr>
            <a:picLocks noChangeAspect="1"/>
          </p:cNvPicPr>
          <p:nvPr/>
        </p:nvPicPr>
        <p:blipFill>
          <a:blip r:embed="rId2"/>
          <a:stretch>
            <a:fillRect/>
          </a:stretch>
        </p:blipFill>
        <p:spPr>
          <a:xfrm>
            <a:off x="879856" y="1008945"/>
            <a:ext cx="7573264" cy="3427729"/>
          </a:xfrm>
          <a:prstGeom prst="rect">
            <a:avLst/>
          </a:prstGeom>
        </p:spPr>
      </p:pic>
    </p:spTree>
    <p:extLst>
      <p:ext uri="{BB962C8B-B14F-4D97-AF65-F5344CB8AC3E}">
        <p14:creationId xmlns:p14="http://schemas.microsoft.com/office/powerpoint/2010/main" val="37035879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测试执行的步骤：集成测试</a:t>
            </a:r>
          </a:p>
        </p:txBody>
      </p:sp>
      <p:sp>
        <p:nvSpPr>
          <p:cNvPr id="6" name="内容占位符 5"/>
          <p:cNvSpPr>
            <a:spLocks noGrp="1"/>
          </p:cNvSpPr>
          <p:nvPr>
            <p:ph idx="1"/>
          </p:nvPr>
        </p:nvSpPr>
        <p:spPr>
          <a:xfrm>
            <a:off x="768097" y="925167"/>
            <a:ext cx="5663183" cy="3626513"/>
          </a:xfrm>
        </p:spPr>
        <p:txBody>
          <a:bodyPr>
            <a:normAutofit/>
          </a:bodyPr>
          <a:lstStyle/>
          <a:p>
            <a:pPr>
              <a:lnSpc>
                <a:spcPct val="120000"/>
              </a:lnSpc>
              <a:spcBef>
                <a:spcPts val="600"/>
              </a:spcBef>
            </a:pPr>
            <a:r>
              <a:rPr lang="zh-CN" altLang="en-US" sz="2200" dirty="0" smtClean="0"/>
              <a:t>集成测试（</a:t>
            </a:r>
            <a:r>
              <a:rPr lang="en-US" altLang="zh-CN" sz="2200" dirty="0" smtClean="0"/>
              <a:t>Integration Testing</a:t>
            </a:r>
            <a:r>
              <a:rPr lang="zh-CN" altLang="en-US" sz="2200" dirty="0" smtClean="0"/>
              <a:t>）是在单元测试的基础上，将所有模块按照总体设计的要求组装成为子系统或系统进行的测试。 </a:t>
            </a:r>
            <a:r>
              <a:rPr lang="zh-CN" altLang="zh-CN" sz="2200" dirty="0" smtClean="0"/>
              <a:t>也叫</a:t>
            </a:r>
            <a:r>
              <a:rPr lang="zh-CN" altLang="zh-CN" sz="2200" dirty="0" smtClean="0">
                <a:solidFill>
                  <a:srgbClr val="FF0000"/>
                </a:solidFill>
              </a:rPr>
              <a:t>组装测试</a:t>
            </a:r>
            <a:r>
              <a:rPr lang="zh-CN" altLang="zh-CN" sz="2200" dirty="0" smtClean="0"/>
              <a:t>或</a:t>
            </a:r>
            <a:r>
              <a:rPr lang="zh-CN" altLang="zh-CN" sz="2200" dirty="0" smtClean="0">
                <a:solidFill>
                  <a:srgbClr val="FF0000"/>
                </a:solidFill>
              </a:rPr>
              <a:t>联合测试</a:t>
            </a:r>
            <a:r>
              <a:rPr lang="zh-CN" altLang="en-US" sz="2200" dirty="0" smtClean="0"/>
              <a:t>。</a:t>
            </a:r>
          </a:p>
          <a:p>
            <a:pPr>
              <a:lnSpc>
                <a:spcPct val="120000"/>
              </a:lnSpc>
            </a:pPr>
            <a:r>
              <a:rPr lang="zh-CN" altLang="zh-CN" sz="2200" dirty="0" smtClean="0"/>
              <a:t>实践表明，一些模块虽然能够单独地工作，但并不能保证连接起来也能正常的工作。程序在某些局部反映不出来的问题，在全局上很可能暴露出来，影响功能的实现</a:t>
            </a:r>
            <a:r>
              <a:rPr lang="zh-CN" altLang="en-US" sz="2200" dirty="0" smtClean="0"/>
              <a:t>。</a:t>
            </a:r>
            <a:endParaRPr lang="zh-CN" altLang="zh-CN" sz="2200" dirty="0"/>
          </a:p>
        </p:txBody>
      </p:sp>
      <p:sp>
        <p:nvSpPr>
          <p:cNvPr id="4" name="日期占位符 3"/>
          <p:cNvSpPr>
            <a:spLocks noGrp="1"/>
          </p:cNvSpPr>
          <p:nvPr>
            <p:ph type="dt" sz="half" idx="10"/>
          </p:nvPr>
        </p:nvSpPr>
        <p:spPr/>
        <p:txBody>
          <a:bodyPr/>
          <a:lstStyle/>
          <a:p>
            <a:fld id="{BA8CA20D-207D-43EE-ABFF-75AEC6D6A0BA}" type="datetime1">
              <a:rPr lang="zh-CN" altLang="en-US" smtClean="0"/>
              <a:t>2020/6/17</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95</a:t>
            </a:fld>
            <a:endParaRPr lang="zh-CN" altLang="en-US"/>
          </a:p>
        </p:txBody>
      </p:sp>
      <p:pic>
        <p:nvPicPr>
          <p:cNvPr id="7" name="图片 6"/>
          <p:cNvPicPr>
            <a:picLocks noChangeAspect="1"/>
          </p:cNvPicPr>
          <p:nvPr/>
        </p:nvPicPr>
        <p:blipFill>
          <a:blip r:embed="rId2"/>
          <a:stretch>
            <a:fillRect/>
          </a:stretch>
        </p:blipFill>
        <p:spPr>
          <a:xfrm>
            <a:off x="6558409" y="1779533"/>
            <a:ext cx="2452242" cy="1917780"/>
          </a:xfrm>
          <a:prstGeom prst="rect">
            <a:avLst/>
          </a:prstGeom>
        </p:spPr>
      </p:pic>
    </p:spTree>
    <p:extLst>
      <p:ext uri="{BB962C8B-B14F-4D97-AF65-F5344CB8AC3E}">
        <p14:creationId xmlns:p14="http://schemas.microsoft.com/office/powerpoint/2010/main" val="181231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dirty="0"/>
              <a:t>集成测试</a:t>
            </a:r>
          </a:p>
        </p:txBody>
      </p:sp>
      <p:sp>
        <p:nvSpPr>
          <p:cNvPr id="14339" name="Rectangle 3"/>
          <p:cNvSpPr>
            <a:spLocks noGrp="1" noChangeArrowheads="1"/>
          </p:cNvSpPr>
          <p:nvPr>
            <p:ph idx="1"/>
          </p:nvPr>
        </p:nvSpPr>
        <p:spPr>
          <a:xfrm>
            <a:off x="768096" y="1229967"/>
            <a:ext cx="7832833" cy="2458113"/>
          </a:xfrm>
        </p:spPr>
        <p:txBody>
          <a:bodyPr>
            <a:normAutofit fontScale="85000" lnSpcReduction="10000"/>
          </a:bodyPr>
          <a:lstStyle/>
          <a:p>
            <a:pPr>
              <a:lnSpc>
                <a:spcPct val="120000"/>
              </a:lnSpc>
            </a:pPr>
            <a:r>
              <a:rPr lang="zh-CN" dirty="0" smtClean="0"/>
              <a:t>在</a:t>
            </a:r>
            <a:r>
              <a:rPr lang="zh-CN" dirty="0"/>
              <a:t>单元测试的基础上，将所有模块按照设计要求）如根据结构图</a:t>
            </a:r>
            <a:r>
              <a:rPr lang="zh-CN" altLang="en-US" dirty="0"/>
              <a:t>）</a:t>
            </a:r>
            <a:r>
              <a:rPr lang="zh-CN" dirty="0"/>
              <a:t>组装成为子系统或系统，进行集成测试</a:t>
            </a:r>
            <a:r>
              <a:rPr lang="zh-CN" altLang="en-US" dirty="0" smtClean="0"/>
              <a:t>。</a:t>
            </a:r>
            <a:endParaRPr lang="zh-CN" dirty="0" smtClean="0"/>
          </a:p>
          <a:p>
            <a:pPr>
              <a:lnSpc>
                <a:spcPct val="120000"/>
              </a:lnSpc>
            </a:pPr>
            <a:r>
              <a:rPr lang="zh-CN" altLang="en-US" dirty="0"/>
              <a:t>集成测试对象是模块间的接口，其主要目的是找出在模块接口（包括系统体系 结构）设计上的问题。 </a:t>
            </a:r>
          </a:p>
          <a:p>
            <a:pPr>
              <a:lnSpc>
                <a:spcPct val="120000"/>
              </a:lnSpc>
            </a:pPr>
            <a:r>
              <a:rPr lang="zh-CN" altLang="en-US" dirty="0" smtClean="0">
                <a:solidFill>
                  <a:srgbClr val="FF0000"/>
                </a:solidFill>
              </a:rPr>
              <a:t>有</a:t>
            </a:r>
            <a:r>
              <a:rPr lang="zh-CN" altLang="en-US" dirty="0">
                <a:solidFill>
                  <a:srgbClr val="FF0000"/>
                </a:solidFill>
              </a:rPr>
              <a:t>增量集成法和非增量集成法之分</a:t>
            </a:r>
            <a:r>
              <a:rPr lang="zh-CN" altLang="en-US" dirty="0" smtClean="0">
                <a:solidFill>
                  <a:srgbClr val="FF0000"/>
                </a:solidFill>
              </a:rPr>
              <a:t>。</a:t>
            </a:r>
            <a:endParaRPr lang="zh-CN" altLang="zh-CN" dirty="0">
              <a:solidFill>
                <a:srgbClr val="FF0000"/>
              </a:solidFill>
            </a:endParaRPr>
          </a:p>
        </p:txBody>
      </p:sp>
      <p:sp>
        <p:nvSpPr>
          <p:cNvPr id="3" name="日期占位符 2"/>
          <p:cNvSpPr>
            <a:spLocks noGrp="1"/>
          </p:cNvSpPr>
          <p:nvPr>
            <p:ph type="dt" sz="half" idx="10"/>
          </p:nvPr>
        </p:nvSpPr>
        <p:spPr/>
        <p:txBody>
          <a:bodyPr/>
          <a:lstStyle/>
          <a:p>
            <a:fld id="{6DD221EF-72DA-4E31-9BF7-F06DE9D94AEB}" type="datetime1">
              <a:rPr lang="zh-CN" altLang="en-US" smtClean="0"/>
              <a:t>2020/6/17</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96</a:t>
            </a:fld>
            <a:endParaRPr lang="zh-CN" altLang="en-US" dirty="0"/>
          </a:p>
        </p:txBody>
      </p:sp>
    </p:spTree>
    <p:extLst>
      <p:ext uri="{BB962C8B-B14F-4D97-AF65-F5344CB8AC3E}">
        <p14:creationId xmlns:p14="http://schemas.microsoft.com/office/powerpoint/2010/main" val="244765330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集成测试</a:t>
            </a:r>
            <a:endParaRPr lang="zh-CN" altLang="en-US" dirty="0"/>
          </a:p>
        </p:txBody>
      </p:sp>
      <p:sp>
        <p:nvSpPr>
          <p:cNvPr id="6" name="文本占位符 5"/>
          <p:cNvSpPr>
            <a:spLocks noGrp="1"/>
          </p:cNvSpPr>
          <p:nvPr>
            <p:ph idx="1"/>
          </p:nvPr>
        </p:nvSpPr>
        <p:spPr/>
        <p:txBody>
          <a:bodyPr>
            <a:normAutofit/>
          </a:bodyPr>
          <a:lstStyle/>
          <a:p>
            <a:pPr>
              <a:lnSpc>
                <a:spcPct val="100000"/>
              </a:lnSpc>
            </a:pPr>
            <a:r>
              <a:rPr lang="zh-CN" altLang="en-US" sz="1800" dirty="0"/>
              <a:t>渐增式集成测试即把一个要测试的模块同已经测试好的模块结合起来进行测试，测完后，再把下一个应该测试的模块结合进来测试。</a:t>
            </a:r>
            <a:endParaRPr lang="en-US" altLang="zh-CN" sz="1800" dirty="0"/>
          </a:p>
          <a:p>
            <a:pPr marL="0" indent="0">
              <a:lnSpc>
                <a:spcPct val="100000"/>
              </a:lnSpc>
              <a:buNone/>
            </a:pPr>
            <a:r>
              <a:rPr lang="zh-CN" altLang="en-US" sz="1800" b="1" dirty="0"/>
              <a:t>① 自顶向下集成方式</a:t>
            </a:r>
            <a:r>
              <a:rPr lang="zh-CN" altLang="en-US" sz="1800" dirty="0"/>
              <a:t>（</a:t>
            </a:r>
            <a:r>
              <a:rPr lang="en-US" altLang="zh-CN" sz="1800" dirty="0"/>
              <a:t>Top-Down Integration</a:t>
            </a:r>
            <a:r>
              <a:rPr lang="zh-CN" altLang="en-US" sz="1800" dirty="0"/>
              <a:t>）：是一个递增的组装 软件结构的方法。从主控模块（主程序）开始沿控制层向下移，把模块一一组合起来。分两种方法： </a:t>
            </a:r>
          </a:p>
          <a:p>
            <a:pPr lvl="1">
              <a:lnSpc>
                <a:spcPct val="100000"/>
              </a:lnSpc>
            </a:pPr>
            <a:r>
              <a:rPr lang="zh-CN" altLang="en-US" sz="1575" dirty="0"/>
              <a:t>深度优先：按照结构，用一条主控制路径将所有模块组合起来。</a:t>
            </a:r>
            <a:endParaRPr lang="en-US" altLang="zh-CN" sz="1575" dirty="0"/>
          </a:p>
          <a:p>
            <a:pPr lvl="1">
              <a:lnSpc>
                <a:spcPct val="100000"/>
              </a:lnSpc>
            </a:pPr>
            <a:r>
              <a:rPr lang="zh-CN" altLang="en-US" sz="1575" dirty="0"/>
              <a:t>宽度优先：逐层组合所有下属模块，先在每一层完成水平集成。 </a:t>
            </a:r>
            <a:r>
              <a:rPr lang="en-US" altLang="zh-CN" sz="1575" dirty="0"/>
              <a:t>  </a:t>
            </a:r>
          </a:p>
          <a:p>
            <a:pPr>
              <a:lnSpc>
                <a:spcPct val="100000"/>
              </a:lnSpc>
              <a:buNone/>
            </a:pPr>
            <a:r>
              <a:rPr lang="zh-CN" altLang="en-US" sz="1800" b="1" dirty="0"/>
              <a:t>② 自底向上集成方式：</a:t>
            </a:r>
            <a:r>
              <a:rPr lang="zh-CN" altLang="en-US" sz="1800" dirty="0"/>
              <a:t>从程序模块结构中最底层的模块开始组装和测试。因为模块是自底向上进行组装的，对于一个给定层次的模块，它的子模块（包括子模块的所有下属模块）事前已经完成组装并经过测试，所以不再需要编制桩模块，但需要设计驱动模块。最常用的一种集成方法。</a:t>
            </a:r>
            <a:endParaRPr lang="zh-CN" altLang="en-US" sz="1800" b="1" dirty="0"/>
          </a:p>
        </p:txBody>
      </p:sp>
      <p:sp>
        <p:nvSpPr>
          <p:cNvPr id="2" name="日期占位符 1"/>
          <p:cNvSpPr>
            <a:spLocks noGrp="1"/>
          </p:cNvSpPr>
          <p:nvPr>
            <p:ph type="dt" sz="half" idx="10"/>
          </p:nvPr>
        </p:nvSpPr>
        <p:spPr/>
        <p:txBody>
          <a:bodyPr/>
          <a:lstStyle/>
          <a:p>
            <a:fld id="{647EC341-164D-401E-B8C6-F6C908B7487E}"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97</a:t>
            </a:fld>
            <a:endParaRPr lang="zh-CN" altLang="en-US" dirty="0"/>
          </a:p>
        </p:txBody>
      </p:sp>
    </p:spTree>
    <p:extLst>
      <p:ext uri="{BB962C8B-B14F-4D97-AF65-F5344CB8AC3E}">
        <p14:creationId xmlns:p14="http://schemas.microsoft.com/office/powerpoint/2010/main" val="213913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up)">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up)">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zh-CN" altLang="en-US" dirty="0" smtClean="0"/>
              <a:t>集成测试</a:t>
            </a:r>
            <a:endParaRPr lang="zh-CN" altLang="en-US" dirty="0"/>
          </a:p>
        </p:txBody>
      </p:sp>
      <p:sp>
        <p:nvSpPr>
          <p:cNvPr id="3" name="日期占位符 2"/>
          <p:cNvSpPr>
            <a:spLocks noGrp="1"/>
          </p:cNvSpPr>
          <p:nvPr>
            <p:ph type="dt" sz="half" idx="10"/>
          </p:nvPr>
        </p:nvSpPr>
        <p:spPr/>
        <p:txBody>
          <a:bodyPr/>
          <a:lstStyle/>
          <a:p>
            <a:fld id="{F8182472-1281-49B0-965B-504A0ABA7D9A}" type="datetime1">
              <a:rPr lang="zh-CN" altLang="en-US" smtClean="0"/>
              <a:t>2020/6/17</a:t>
            </a:fld>
            <a:endParaRPr lang="zh-CN" altLang="en-US"/>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98</a:t>
            </a:fld>
            <a:endParaRPr lang="zh-CN" altLang="en-US" dirty="0"/>
          </a:p>
        </p:txBody>
      </p:sp>
      <p:sp>
        <p:nvSpPr>
          <p:cNvPr id="5" name="Rectangle 4"/>
          <p:cNvSpPr>
            <a:spLocks noChangeArrowheads="1"/>
          </p:cNvSpPr>
          <p:nvPr/>
        </p:nvSpPr>
        <p:spPr bwMode="auto">
          <a:xfrm>
            <a:off x="1458545" y="756507"/>
            <a:ext cx="1643399" cy="369332"/>
          </a:xfrm>
          <a:prstGeom prst="rect">
            <a:avLst/>
          </a:prstGeom>
          <a:noFill/>
          <a:ln w="9525">
            <a:noFill/>
            <a:miter lim="800000"/>
            <a:headEnd/>
            <a:tailEnd/>
          </a:ln>
        </p:spPr>
        <p:txBody>
          <a:bodyPr wrap="none">
            <a:spAutoFit/>
          </a:bodyPr>
          <a:lstStyle/>
          <a:p>
            <a:pPr algn="ctr"/>
            <a:r>
              <a:rPr lang="en-US" altLang="zh-CN" dirty="0">
                <a:solidFill>
                  <a:srgbClr val="C00000"/>
                </a:solidFill>
                <a:latin typeface="+mj-ea"/>
                <a:ea typeface="+mj-ea"/>
              </a:rPr>
              <a:t> </a:t>
            </a:r>
            <a:r>
              <a:rPr lang="zh-CN" altLang="en-US" dirty="0">
                <a:solidFill>
                  <a:srgbClr val="C00000"/>
                </a:solidFill>
                <a:latin typeface="+mj-ea"/>
                <a:ea typeface="+mj-ea"/>
              </a:rPr>
              <a:t>自顶向下集成</a:t>
            </a:r>
          </a:p>
        </p:txBody>
      </p:sp>
      <p:sp>
        <p:nvSpPr>
          <p:cNvPr id="6" name="Rectangle 7"/>
          <p:cNvSpPr>
            <a:spLocks noChangeArrowheads="1"/>
          </p:cNvSpPr>
          <p:nvPr/>
        </p:nvSpPr>
        <p:spPr bwMode="auto">
          <a:xfrm>
            <a:off x="5623403" y="756507"/>
            <a:ext cx="1579278" cy="369332"/>
          </a:xfrm>
          <a:prstGeom prst="rect">
            <a:avLst/>
          </a:prstGeom>
          <a:noFill/>
          <a:ln w="9525">
            <a:noFill/>
            <a:miter lim="800000"/>
            <a:headEnd/>
            <a:tailEnd/>
          </a:ln>
        </p:spPr>
        <p:txBody>
          <a:bodyPr wrap="none">
            <a:spAutoFit/>
          </a:bodyPr>
          <a:lstStyle/>
          <a:p>
            <a:pPr algn="ctr"/>
            <a:r>
              <a:rPr lang="zh-CN" altLang="en-US" dirty="0">
                <a:solidFill>
                  <a:srgbClr val="C00000"/>
                </a:solidFill>
                <a:latin typeface="+mj-ea"/>
                <a:ea typeface="+mj-ea"/>
              </a:rPr>
              <a:t>自底向上集成</a:t>
            </a:r>
          </a:p>
        </p:txBody>
      </p:sp>
      <p:pic>
        <p:nvPicPr>
          <p:cNvPr id="7" name="Picture 8" descr="rj79"/>
          <p:cNvPicPr>
            <a:picLocks noChangeAspect="1" noChangeArrowheads="1"/>
          </p:cNvPicPr>
          <p:nvPr/>
        </p:nvPicPr>
        <p:blipFill>
          <a:blip r:embed="rId2" cstate="print"/>
          <a:srcRect/>
          <a:stretch>
            <a:fillRect/>
          </a:stretch>
        </p:blipFill>
        <p:spPr bwMode="auto">
          <a:xfrm>
            <a:off x="1293147" y="1302273"/>
            <a:ext cx="2749637" cy="2830115"/>
          </a:xfrm>
          <a:prstGeom prst="rect">
            <a:avLst/>
          </a:prstGeom>
          <a:noFill/>
          <a:ln w="9525">
            <a:noFill/>
            <a:miter lim="800000"/>
            <a:headEnd/>
            <a:tailEnd/>
          </a:ln>
        </p:spPr>
      </p:pic>
      <p:pic>
        <p:nvPicPr>
          <p:cNvPr id="8" name="Picture 9" descr="rj80"/>
          <p:cNvPicPr>
            <a:picLocks noChangeAspect="1" noChangeArrowheads="1"/>
          </p:cNvPicPr>
          <p:nvPr/>
        </p:nvPicPr>
        <p:blipFill>
          <a:blip r:embed="rId3" cstate="print"/>
          <a:srcRect/>
          <a:stretch>
            <a:fillRect/>
          </a:stretch>
        </p:blipFill>
        <p:spPr bwMode="auto">
          <a:xfrm>
            <a:off x="4434477" y="1053432"/>
            <a:ext cx="3693523" cy="3327797"/>
          </a:xfrm>
          <a:prstGeom prst="rect">
            <a:avLst/>
          </a:prstGeom>
          <a:noFill/>
          <a:ln w="9525">
            <a:noFill/>
            <a:miter lim="800000"/>
            <a:headEnd/>
            <a:tailEnd/>
          </a:ln>
        </p:spPr>
      </p:pic>
      <p:sp>
        <p:nvSpPr>
          <p:cNvPr id="9" name="Rectangle 10"/>
          <p:cNvSpPr>
            <a:spLocks noChangeArrowheads="1"/>
          </p:cNvSpPr>
          <p:nvPr/>
        </p:nvSpPr>
        <p:spPr bwMode="auto">
          <a:xfrm>
            <a:off x="438786" y="4250235"/>
            <a:ext cx="3889833" cy="338554"/>
          </a:xfrm>
          <a:prstGeom prst="rect">
            <a:avLst/>
          </a:prstGeom>
          <a:noFill/>
          <a:ln w="9525">
            <a:noFill/>
            <a:miter lim="800000"/>
            <a:headEnd/>
            <a:tailEnd/>
          </a:ln>
        </p:spPr>
        <p:txBody>
          <a:bodyPr wrap="square">
            <a:spAutoFit/>
          </a:bodyPr>
          <a:lstStyle/>
          <a:p>
            <a:pPr algn="ctr"/>
            <a:r>
              <a:rPr lang="zh-CN" altLang="en-US" sz="1600" dirty="0">
                <a:solidFill>
                  <a:srgbClr val="C00000"/>
                </a:solidFill>
                <a:latin typeface="+mj-ea"/>
                <a:ea typeface="+mj-ea"/>
              </a:rPr>
              <a:t>深度（宽度）优先组装，需要存根程序</a:t>
            </a:r>
            <a:endParaRPr lang="en-US" altLang="zh-CN" sz="1600" dirty="0">
              <a:solidFill>
                <a:srgbClr val="C00000"/>
              </a:solidFill>
              <a:latin typeface="+mj-ea"/>
              <a:ea typeface="+mj-ea"/>
            </a:endParaRPr>
          </a:p>
        </p:txBody>
      </p:sp>
      <p:sp>
        <p:nvSpPr>
          <p:cNvPr id="10" name="Rectangle 11"/>
          <p:cNvSpPr>
            <a:spLocks noChangeArrowheads="1"/>
          </p:cNvSpPr>
          <p:nvPr/>
        </p:nvSpPr>
        <p:spPr bwMode="auto">
          <a:xfrm>
            <a:off x="5080669" y="4250235"/>
            <a:ext cx="2852063" cy="338554"/>
          </a:xfrm>
          <a:prstGeom prst="rect">
            <a:avLst/>
          </a:prstGeom>
          <a:noFill/>
          <a:ln w="9525">
            <a:noFill/>
            <a:miter lim="800000"/>
            <a:headEnd/>
            <a:tailEnd/>
          </a:ln>
        </p:spPr>
        <p:txBody>
          <a:bodyPr wrap="none">
            <a:spAutoFit/>
          </a:bodyPr>
          <a:lstStyle/>
          <a:p>
            <a:pPr algn="ctr"/>
            <a:r>
              <a:rPr lang="zh-CN" altLang="en-US" sz="1600" dirty="0">
                <a:solidFill>
                  <a:srgbClr val="C00000"/>
                </a:solidFill>
                <a:latin typeface="+mj-ea"/>
                <a:ea typeface="+mj-ea"/>
              </a:rPr>
              <a:t>自底向上组装，需要驱动程序</a:t>
            </a:r>
            <a:endParaRPr lang="en-US" altLang="zh-CN" sz="1600" dirty="0">
              <a:solidFill>
                <a:srgbClr val="C00000"/>
              </a:solidFill>
              <a:latin typeface="+mj-ea"/>
              <a:ea typeface="+mj-ea"/>
            </a:endParaRPr>
          </a:p>
        </p:txBody>
      </p:sp>
    </p:spTree>
    <p:extLst>
      <p:ext uri="{BB962C8B-B14F-4D97-AF65-F5344CB8AC3E}">
        <p14:creationId xmlns:p14="http://schemas.microsoft.com/office/powerpoint/2010/main" val="125463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smtClean="0"/>
              <a:t>集成测试</a:t>
            </a:r>
            <a:endParaRPr lang="zh-CN" altLang="en-US" dirty="0"/>
          </a:p>
        </p:txBody>
      </p:sp>
      <p:sp>
        <p:nvSpPr>
          <p:cNvPr id="6" name="文本占位符 5"/>
          <p:cNvSpPr>
            <a:spLocks noGrp="1"/>
          </p:cNvSpPr>
          <p:nvPr>
            <p:ph idx="1"/>
          </p:nvPr>
        </p:nvSpPr>
        <p:spPr/>
        <p:txBody>
          <a:bodyPr>
            <a:normAutofit/>
          </a:bodyPr>
          <a:lstStyle/>
          <a:p>
            <a:pPr>
              <a:lnSpc>
                <a:spcPct val="100000"/>
              </a:lnSpc>
              <a:buNone/>
            </a:pPr>
            <a:r>
              <a:rPr lang="zh-CN" altLang="en-US" sz="1800" b="1" dirty="0"/>
              <a:t>③ 核心系统先行集成测试</a:t>
            </a:r>
            <a:r>
              <a:rPr lang="zh-CN" altLang="en-US" sz="1800" dirty="0"/>
              <a:t>  </a:t>
            </a:r>
          </a:p>
          <a:p>
            <a:pPr>
              <a:lnSpc>
                <a:spcPct val="100000"/>
              </a:lnSpc>
              <a:buNone/>
            </a:pPr>
            <a:r>
              <a:rPr lang="zh-CN" altLang="en-US" sz="1800" dirty="0"/>
              <a:t>    核心系统先行集成测试法的思想是先对核心软件部件进行集成测试，在测试通过的基础上再按各外围软件部件的重要程度逐个集成到核心系统中。每次加入一个外围软件部件都产生一个产品基线，直至最后形成稳定的软件产品。适用于较复杂的系统的集成，对可快速开发软件很有效果，能够保证一些重要的功能和服务的实现。</a:t>
            </a:r>
          </a:p>
          <a:p>
            <a:pPr>
              <a:lnSpc>
                <a:spcPct val="100000"/>
              </a:lnSpc>
              <a:buNone/>
            </a:pPr>
            <a:r>
              <a:rPr lang="zh-CN" altLang="en-US" sz="1800" b="1" dirty="0"/>
              <a:t> ④ 高频集成测试</a:t>
            </a:r>
            <a:r>
              <a:rPr lang="zh-CN" altLang="en-US" sz="1800" dirty="0"/>
              <a:t>  </a:t>
            </a:r>
          </a:p>
          <a:p>
            <a:pPr>
              <a:lnSpc>
                <a:spcPct val="100000"/>
              </a:lnSpc>
              <a:buNone/>
            </a:pPr>
            <a:r>
              <a:rPr lang="zh-CN" altLang="en-US" sz="1800" dirty="0"/>
              <a:t>    高频集成测试是指同步于软件开发过程，每隔一段时间对开发团队的现有代码进行一次集成测试。集成测试融入了</a:t>
            </a:r>
            <a:r>
              <a:rPr lang="en-US" altLang="zh-CN" sz="1800" dirty="0"/>
              <a:t>XP</a:t>
            </a:r>
            <a:r>
              <a:rPr lang="zh-CN" altLang="en-US" sz="1800" dirty="0"/>
              <a:t>的“持续集成”理念。</a:t>
            </a:r>
            <a:endParaRPr lang="en-US" altLang="zh-CN" sz="1800" dirty="0"/>
          </a:p>
          <a:p>
            <a:pPr>
              <a:lnSpc>
                <a:spcPct val="100000"/>
              </a:lnSpc>
            </a:pPr>
            <a:r>
              <a:rPr lang="zh-CN" altLang="en-US" sz="1800" dirty="0"/>
              <a:t>现代复杂软件项目的集成测试常采用这两种方法结合进行。</a:t>
            </a:r>
            <a:endParaRPr lang="en-US" altLang="zh-CN" sz="1800" dirty="0"/>
          </a:p>
        </p:txBody>
      </p:sp>
      <p:sp>
        <p:nvSpPr>
          <p:cNvPr id="2" name="日期占位符 1"/>
          <p:cNvSpPr>
            <a:spLocks noGrp="1"/>
          </p:cNvSpPr>
          <p:nvPr>
            <p:ph type="dt" sz="half" idx="10"/>
          </p:nvPr>
        </p:nvSpPr>
        <p:spPr/>
        <p:txBody>
          <a:bodyPr/>
          <a:lstStyle/>
          <a:p>
            <a:fld id="{DC181ACE-33CC-4FBF-A4D0-3049DE66D7A5}" type="datetime1">
              <a:rPr lang="zh-CN" altLang="en-US" smtClean="0"/>
              <a:t>2020/6/17</a:t>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99</a:t>
            </a:fld>
            <a:endParaRPr lang="zh-CN" altLang="en-US" dirty="0"/>
          </a:p>
        </p:txBody>
      </p:sp>
    </p:spTree>
    <p:extLst>
      <p:ext uri="{BB962C8B-B14F-4D97-AF65-F5344CB8AC3E}">
        <p14:creationId xmlns:p14="http://schemas.microsoft.com/office/powerpoint/2010/main" val="3680498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up)">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up)">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up)">
                                      <p:cBhvr>
                                        <p:cTn id="23"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090DCB5F-146D-478A-852A-34B16FE9F3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41071</TotalTime>
  <Words>9669</Words>
  <Application>Microsoft Office PowerPoint</Application>
  <PresentationFormat>全屏显示(16:9)</PresentationFormat>
  <Paragraphs>1419</Paragraphs>
  <Slides>115</Slides>
  <Notes>39</Notes>
  <HiddenSlides>4</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115</vt:i4>
      </vt:variant>
    </vt:vector>
  </HeadingPairs>
  <TitlesOfParts>
    <vt:vector size="116" baseType="lpstr">
      <vt:lpstr>积分</vt:lpstr>
      <vt:lpstr>软件工程 Software  Engineering</vt:lpstr>
      <vt:lpstr>前情回顾</vt:lpstr>
      <vt:lpstr>本次课程速递</vt:lpstr>
      <vt:lpstr>本节课要达到的目标</vt:lpstr>
      <vt:lpstr>主要学习内容</vt:lpstr>
      <vt:lpstr>1 测试基础知识</vt:lpstr>
      <vt:lpstr>什么是软件测试</vt:lpstr>
      <vt:lpstr>PowerPoint 演示文稿</vt:lpstr>
      <vt:lpstr>软件测试的目标</vt:lpstr>
      <vt:lpstr>什么是测试用例</vt:lpstr>
      <vt:lpstr>测试的局限性 </vt:lpstr>
      <vt:lpstr>软件测试的对象</vt:lpstr>
      <vt:lpstr>PowerPoint 演示文稿</vt:lpstr>
      <vt:lpstr>由单元测试、集成测试、系统测试、验收测试组成</vt:lpstr>
      <vt:lpstr>PowerPoint 演示文稿</vt:lpstr>
      <vt:lpstr>PowerPoint 演示文稿</vt:lpstr>
      <vt:lpstr>PowerPoint 演示文稿</vt:lpstr>
      <vt:lpstr>总的来说</vt:lpstr>
      <vt:lpstr>软件测试的重要意义</vt:lpstr>
      <vt:lpstr>软件测试原则</vt:lpstr>
      <vt:lpstr>软件测试原则</vt:lpstr>
      <vt:lpstr>软件测试人员</vt:lpstr>
      <vt:lpstr>PowerPoint 演示文稿</vt:lpstr>
      <vt:lpstr>PowerPoint 演示文稿</vt:lpstr>
      <vt:lpstr>测试人员的主要工作</vt:lpstr>
      <vt:lpstr>软件测试的工作流程</vt:lpstr>
      <vt:lpstr>测试计划</vt:lpstr>
      <vt:lpstr>测试计划</vt:lpstr>
      <vt:lpstr>提取测试需求</vt:lpstr>
      <vt:lpstr>制定测试策略</vt:lpstr>
      <vt:lpstr>软件测试文档</vt:lpstr>
      <vt:lpstr>测试用例文档</vt:lpstr>
      <vt:lpstr>缺陷报告内容</vt:lpstr>
      <vt:lpstr>缺陷报告内容</vt:lpstr>
      <vt:lpstr>缺陷报告内容</vt:lpstr>
      <vt:lpstr>2 软件测试类型</vt:lpstr>
      <vt:lpstr>3 测试方法</vt:lpstr>
      <vt:lpstr>静态测试</vt:lpstr>
      <vt:lpstr>静态测试</vt:lpstr>
      <vt:lpstr>动态测试</vt:lpstr>
      <vt:lpstr>测试用例</vt:lpstr>
      <vt:lpstr>动态测试方法</vt:lpstr>
      <vt:lpstr>动态测试技术</vt:lpstr>
      <vt:lpstr>白盒测试(White Box Testing)</vt:lpstr>
      <vt:lpstr>白盒测试技术</vt:lpstr>
      <vt:lpstr>逻辑覆盖测试的5种标准</vt:lpstr>
      <vt:lpstr> 1、语句覆盖</vt:lpstr>
      <vt:lpstr> 2、 判定覆盖(分支覆盖) </vt:lpstr>
      <vt:lpstr>3、条件覆盖</vt:lpstr>
      <vt:lpstr>PowerPoint 演示文稿</vt:lpstr>
      <vt:lpstr>4、判定条件覆盖</vt:lpstr>
      <vt:lpstr>5、条件组合覆盖</vt:lpstr>
      <vt:lpstr>PowerPoint 演示文稿</vt:lpstr>
      <vt:lpstr>基本路径覆盖法</vt:lpstr>
      <vt:lpstr>基本路径覆盖法举例</vt:lpstr>
      <vt:lpstr>基本路径覆盖法举例</vt:lpstr>
      <vt:lpstr>基本路径覆盖法举例</vt:lpstr>
      <vt:lpstr>基本路径覆盖法举例</vt:lpstr>
      <vt:lpstr>基本路径覆盖法举例</vt:lpstr>
      <vt:lpstr>基本路径覆盖法</vt:lpstr>
      <vt:lpstr>基本路径覆盖法</vt:lpstr>
      <vt:lpstr>路径覆盖</vt:lpstr>
      <vt:lpstr> 循环结构的处理</vt:lpstr>
      <vt:lpstr> 循环结构的处理</vt:lpstr>
      <vt:lpstr>黑盒测试(Black Box Testing)</vt:lpstr>
      <vt:lpstr>黑盒测试技术</vt:lpstr>
      <vt:lpstr>等价类划分法（等价分配）</vt:lpstr>
      <vt:lpstr>如何划分等价类</vt:lpstr>
      <vt:lpstr>划分等价类的规则 </vt:lpstr>
      <vt:lpstr>划分等价类的规则 </vt:lpstr>
      <vt:lpstr>等价类划分法</vt:lpstr>
      <vt:lpstr>等价类划分法举例</vt:lpstr>
      <vt:lpstr>等价类划分法举例</vt:lpstr>
      <vt:lpstr>等价类划分练习</vt:lpstr>
      <vt:lpstr>第一步：等价类划分</vt:lpstr>
      <vt:lpstr>第二步：为有效等价类设计测试用例</vt:lpstr>
      <vt:lpstr>第三步：为每一个无效等价类设至少          设计一个测试用例</vt:lpstr>
      <vt:lpstr>PowerPoint 演示文稿</vt:lpstr>
      <vt:lpstr>边界值分析法</vt:lpstr>
      <vt:lpstr>边界值分析法</vt:lpstr>
      <vt:lpstr>边界值分析法举例</vt:lpstr>
      <vt:lpstr>场景法 </vt:lpstr>
      <vt:lpstr>举例：ATM取款 </vt:lpstr>
      <vt:lpstr>举例：ATM取款 </vt:lpstr>
      <vt:lpstr>错误推测法(Error Guessing)</vt:lpstr>
      <vt:lpstr>因果图法</vt:lpstr>
      <vt:lpstr>黑盒测试与白盒测试的比较</vt:lpstr>
      <vt:lpstr>4 测试步骤</vt:lpstr>
      <vt:lpstr>软件测试活动 </vt:lpstr>
      <vt:lpstr>测试阶段的信息流</vt:lpstr>
      <vt:lpstr>测试执行的步骤：单元测试</vt:lpstr>
      <vt:lpstr>单元测试</vt:lpstr>
      <vt:lpstr>单元测试</vt:lpstr>
      <vt:lpstr>单元测试原则 </vt:lpstr>
      <vt:lpstr>测试执行的步骤：集成测试</vt:lpstr>
      <vt:lpstr>集成测试</vt:lpstr>
      <vt:lpstr>集成测试</vt:lpstr>
      <vt:lpstr>集成测试</vt:lpstr>
      <vt:lpstr>集成测试</vt:lpstr>
      <vt:lpstr>测试执行的步骤：系统测试</vt:lpstr>
      <vt:lpstr>系统测试</vt:lpstr>
      <vt:lpstr>功能测试</vt:lpstr>
      <vt:lpstr>系统测试</vt:lpstr>
      <vt:lpstr>测试执行的步骤：验收测试</vt:lpstr>
      <vt:lpstr>Alpha和Beta测试</vt:lpstr>
      <vt:lpstr>验收测试的范围</vt:lpstr>
      <vt:lpstr>测试执行的步骤：维护</vt:lpstr>
      <vt:lpstr>回归测试</vt:lpstr>
      <vt:lpstr>测试的各种分类之关的关系</vt:lpstr>
      <vt:lpstr>面向对象测试（OOT）</vt:lpstr>
      <vt:lpstr>自动化测试</vt:lpstr>
      <vt:lpstr> 软件测试总结</vt:lpstr>
      <vt:lpstr>本课小结</vt:lpstr>
      <vt:lpstr>实验内容</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acer</cp:lastModifiedBy>
  <cp:revision>1428</cp:revision>
  <dcterms:created xsi:type="dcterms:W3CDTF">2020-02-07T06:58:59Z</dcterms:created>
  <dcterms:modified xsi:type="dcterms:W3CDTF">2020-06-17T03:33:25Z</dcterms:modified>
</cp:coreProperties>
</file>